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8" r:id="rId3"/>
    <p:sldId id="262" r:id="rId4"/>
    <p:sldId id="259" r:id="rId5"/>
    <p:sldId id="260" r:id="rId6"/>
    <p:sldId id="264" r:id="rId7"/>
    <p:sldId id="266" r:id="rId8"/>
    <p:sldId id="265" r:id="rId9"/>
    <p:sldId id="263" r:id="rId10"/>
    <p:sldId id="257" r:id="rId11"/>
    <p:sldId id="267" r:id="rId12"/>
    <p:sldId id="268" r:id="rId13"/>
    <p:sldId id="261" r:id="rId14"/>
    <p:sldId id="269" r:id="rId15"/>
    <p:sldId id="270" r:id="rId16"/>
    <p:sldId id="27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233"/>
    <p:restoredTop sz="95890"/>
  </p:normalViewPr>
  <p:slideViewPr>
    <p:cSldViewPr snapToGrid="0">
      <p:cViewPr varScale="1">
        <p:scale>
          <a:sx n="82" d="100"/>
          <a:sy n="82" d="100"/>
        </p:scale>
        <p:origin x="523"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B306C-0508-565A-1B26-355A19B7C91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49D685-80CE-FD8F-1D07-6818F53AA6F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C8324A2-9567-37C3-7502-521D46B08AB3}"/>
              </a:ext>
            </a:extLst>
          </p:cNvPr>
          <p:cNvSpPr>
            <a:spLocks noGrp="1"/>
          </p:cNvSpPr>
          <p:nvPr>
            <p:ph type="dt" sz="half" idx="10"/>
          </p:nvPr>
        </p:nvSpPr>
        <p:spPr/>
        <p:txBody>
          <a:bodyPr/>
          <a:lstStyle/>
          <a:p>
            <a:fld id="{CD159529-8E4C-4349-9AA2-6C12C82E7FCF}" type="datetimeFigureOut">
              <a:rPr lang="en-US" smtClean="0"/>
              <a:t>2/27/2023</a:t>
            </a:fld>
            <a:endParaRPr lang="en-US"/>
          </a:p>
        </p:txBody>
      </p:sp>
      <p:sp>
        <p:nvSpPr>
          <p:cNvPr id="5" name="Footer Placeholder 4">
            <a:extLst>
              <a:ext uri="{FF2B5EF4-FFF2-40B4-BE49-F238E27FC236}">
                <a16:creationId xmlns:a16="http://schemas.microsoft.com/office/drawing/2014/main" id="{13E511D6-0D7B-933B-4941-901982504D8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D2395F-F7EA-0BE8-E089-5258373AFA67}"/>
              </a:ext>
            </a:extLst>
          </p:cNvPr>
          <p:cNvSpPr>
            <a:spLocks noGrp="1"/>
          </p:cNvSpPr>
          <p:nvPr>
            <p:ph type="sldNum" sz="quarter" idx="12"/>
          </p:nvPr>
        </p:nvSpPr>
        <p:spPr/>
        <p:txBody>
          <a:bodyPr/>
          <a:lstStyle/>
          <a:p>
            <a:fld id="{93D67069-1D9B-ED4B-B548-17B93931781A}" type="slidenum">
              <a:rPr lang="en-US" smtClean="0"/>
              <a:t>‹#›</a:t>
            </a:fld>
            <a:endParaRPr lang="en-US"/>
          </a:p>
        </p:txBody>
      </p:sp>
    </p:spTree>
    <p:extLst>
      <p:ext uri="{BB962C8B-B14F-4D97-AF65-F5344CB8AC3E}">
        <p14:creationId xmlns:p14="http://schemas.microsoft.com/office/powerpoint/2010/main" val="15628104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6E3E5-20B6-3368-9FEE-DD6D1D4DD33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06123A6-A2E6-EC3F-60F9-9EE915C73C2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D51A05-62B8-F316-4F40-F588AEA752C0}"/>
              </a:ext>
            </a:extLst>
          </p:cNvPr>
          <p:cNvSpPr>
            <a:spLocks noGrp="1"/>
          </p:cNvSpPr>
          <p:nvPr>
            <p:ph type="dt" sz="half" idx="10"/>
          </p:nvPr>
        </p:nvSpPr>
        <p:spPr/>
        <p:txBody>
          <a:bodyPr/>
          <a:lstStyle/>
          <a:p>
            <a:fld id="{CD159529-8E4C-4349-9AA2-6C12C82E7FCF}" type="datetimeFigureOut">
              <a:rPr lang="en-US" smtClean="0"/>
              <a:t>2/27/2023</a:t>
            </a:fld>
            <a:endParaRPr lang="en-US"/>
          </a:p>
        </p:txBody>
      </p:sp>
      <p:sp>
        <p:nvSpPr>
          <p:cNvPr id="5" name="Footer Placeholder 4">
            <a:extLst>
              <a:ext uri="{FF2B5EF4-FFF2-40B4-BE49-F238E27FC236}">
                <a16:creationId xmlns:a16="http://schemas.microsoft.com/office/drawing/2014/main" id="{2CB79D70-8A2D-A8F7-CF47-1B65EF56D3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3E6139-DC0B-2B69-0537-35FC23E474A5}"/>
              </a:ext>
            </a:extLst>
          </p:cNvPr>
          <p:cNvSpPr>
            <a:spLocks noGrp="1"/>
          </p:cNvSpPr>
          <p:nvPr>
            <p:ph type="sldNum" sz="quarter" idx="12"/>
          </p:nvPr>
        </p:nvSpPr>
        <p:spPr/>
        <p:txBody>
          <a:bodyPr/>
          <a:lstStyle/>
          <a:p>
            <a:fld id="{93D67069-1D9B-ED4B-B548-17B93931781A}" type="slidenum">
              <a:rPr lang="en-US" smtClean="0"/>
              <a:t>‹#›</a:t>
            </a:fld>
            <a:endParaRPr lang="en-US"/>
          </a:p>
        </p:txBody>
      </p:sp>
    </p:spTree>
    <p:extLst>
      <p:ext uri="{BB962C8B-B14F-4D97-AF65-F5344CB8AC3E}">
        <p14:creationId xmlns:p14="http://schemas.microsoft.com/office/powerpoint/2010/main" val="33923401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299780-D3FB-956F-DEC5-B06BCA093A9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4980F60-1623-82E9-CDC2-D03B553E341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034E80-32C8-4F1E-F8E1-E0C3919BCA2C}"/>
              </a:ext>
            </a:extLst>
          </p:cNvPr>
          <p:cNvSpPr>
            <a:spLocks noGrp="1"/>
          </p:cNvSpPr>
          <p:nvPr>
            <p:ph type="dt" sz="half" idx="10"/>
          </p:nvPr>
        </p:nvSpPr>
        <p:spPr/>
        <p:txBody>
          <a:bodyPr/>
          <a:lstStyle/>
          <a:p>
            <a:fld id="{CD159529-8E4C-4349-9AA2-6C12C82E7FCF}" type="datetimeFigureOut">
              <a:rPr lang="en-US" smtClean="0"/>
              <a:t>2/27/2023</a:t>
            </a:fld>
            <a:endParaRPr lang="en-US"/>
          </a:p>
        </p:txBody>
      </p:sp>
      <p:sp>
        <p:nvSpPr>
          <p:cNvPr id="5" name="Footer Placeholder 4">
            <a:extLst>
              <a:ext uri="{FF2B5EF4-FFF2-40B4-BE49-F238E27FC236}">
                <a16:creationId xmlns:a16="http://schemas.microsoft.com/office/drawing/2014/main" id="{2B801EA8-B637-C6D3-79E7-45C7D60FFA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B24D22-49F9-792B-EC84-15828314629E}"/>
              </a:ext>
            </a:extLst>
          </p:cNvPr>
          <p:cNvSpPr>
            <a:spLocks noGrp="1"/>
          </p:cNvSpPr>
          <p:nvPr>
            <p:ph type="sldNum" sz="quarter" idx="12"/>
          </p:nvPr>
        </p:nvSpPr>
        <p:spPr/>
        <p:txBody>
          <a:bodyPr/>
          <a:lstStyle/>
          <a:p>
            <a:fld id="{93D67069-1D9B-ED4B-B548-17B93931781A}" type="slidenum">
              <a:rPr lang="en-US" smtClean="0"/>
              <a:t>‹#›</a:t>
            </a:fld>
            <a:endParaRPr lang="en-US"/>
          </a:p>
        </p:txBody>
      </p:sp>
    </p:spTree>
    <p:extLst>
      <p:ext uri="{BB962C8B-B14F-4D97-AF65-F5344CB8AC3E}">
        <p14:creationId xmlns:p14="http://schemas.microsoft.com/office/powerpoint/2010/main" val="1240392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7B638-248E-F53F-489F-D9FB43587D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D95C50-34E6-AFA4-5DD8-0AAE92B6419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AF64E2-D5D0-A15A-CCB7-9195AB9AB409}"/>
              </a:ext>
            </a:extLst>
          </p:cNvPr>
          <p:cNvSpPr>
            <a:spLocks noGrp="1"/>
          </p:cNvSpPr>
          <p:nvPr>
            <p:ph type="dt" sz="half" idx="10"/>
          </p:nvPr>
        </p:nvSpPr>
        <p:spPr/>
        <p:txBody>
          <a:bodyPr/>
          <a:lstStyle/>
          <a:p>
            <a:fld id="{CD159529-8E4C-4349-9AA2-6C12C82E7FCF}" type="datetimeFigureOut">
              <a:rPr lang="en-US" smtClean="0"/>
              <a:t>2/27/2023</a:t>
            </a:fld>
            <a:endParaRPr lang="en-US"/>
          </a:p>
        </p:txBody>
      </p:sp>
      <p:sp>
        <p:nvSpPr>
          <p:cNvPr id="5" name="Footer Placeholder 4">
            <a:extLst>
              <a:ext uri="{FF2B5EF4-FFF2-40B4-BE49-F238E27FC236}">
                <a16:creationId xmlns:a16="http://schemas.microsoft.com/office/drawing/2014/main" id="{F1E88D64-6109-78AB-3A98-871E89AA69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5442CD-C1FC-40E6-5CED-6BC4041C636B}"/>
              </a:ext>
            </a:extLst>
          </p:cNvPr>
          <p:cNvSpPr>
            <a:spLocks noGrp="1"/>
          </p:cNvSpPr>
          <p:nvPr>
            <p:ph type="sldNum" sz="quarter" idx="12"/>
          </p:nvPr>
        </p:nvSpPr>
        <p:spPr/>
        <p:txBody>
          <a:bodyPr/>
          <a:lstStyle/>
          <a:p>
            <a:fld id="{93D67069-1D9B-ED4B-B548-17B93931781A}" type="slidenum">
              <a:rPr lang="en-US" smtClean="0"/>
              <a:t>‹#›</a:t>
            </a:fld>
            <a:endParaRPr lang="en-US"/>
          </a:p>
        </p:txBody>
      </p:sp>
    </p:spTree>
    <p:extLst>
      <p:ext uri="{BB962C8B-B14F-4D97-AF65-F5344CB8AC3E}">
        <p14:creationId xmlns:p14="http://schemas.microsoft.com/office/powerpoint/2010/main" val="469497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1773B-2629-1B1F-C8CC-192C2DA8739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8F4DBB8-1CD4-C58F-E7A4-3FD5DED6E96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047305C-6238-B573-69AC-9010C21B4459}"/>
              </a:ext>
            </a:extLst>
          </p:cNvPr>
          <p:cNvSpPr>
            <a:spLocks noGrp="1"/>
          </p:cNvSpPr>
          <p:nvPr>
            <p:ph type="dt" sz="half" idx="10"/>
          </p:nvPr>
        </p:nvSpPr>
        <p:spPr/>
        <p:txBody>
          <a:bodyPr/>
          <a:lstStyle/>
          <a:p>
            <a:fld id="{CD159529-8E4C-4349-9AA2-6C12C82E7FCF}" type="datetimeFigureOut">
              <a:rPr lang="en-US" smtClean="0"/>
              <a:t>2/27/2023</a:t>
            </a:fld>
            <a:endParaRPr lang="en-US"/>
          </a:p>
        </p:txBody>
      </p:sp>
      <p:sp>
        <p:nvSpPr>
          <p:cNvPr id="5" name="Footer Placeholder 4">
            <a:extLst>
              <a:ext uri="{FF2B5EF4-FFF2-40B4-BE49-F238E27FC236}">
                <a16:creationId xmlns:a16="http://schemas.microsoft.com/office/drawing/2014/main" id="{0AD3CB11-7AB7-E02A-5856-EC56BCBA54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5A54A8-A0E7-825B-862A-6A00C8AB5840}"/>
              </a:ext>
            </a:extLst>
          </p:cNvPr>
          <p:cNvSpPr>
            <a:spLocks noGrp="1"/>
          </p:cNvSpPr>
          <p:nvPr>
            <p:ph type="sldNum" sz="quarter" idx="12"/>
          </p:nvPr>
        </p:nvSpPr>
        <p:spPr/>
        <p:txBody>
          <a:bodyPr/>
          <a:lstStyle/>
          <a:p>
            <a:fld id="{93D67069-1D9B-ED4B-B548-17B93931781A}" type="slidenum">
              <a:rPr lang="en-US" smtClean="0"/>
              <a:t>‹#›</a:t>
            </a:fld>
            <a:endParaRPr lang="en-US"/>
          </a:p>
        </p:txBody>
      </p:sp>
    </p:spTree>
    <p:extLst>
      <p:ext uri="{BB962C8B-B14F-4D97-AF65-F5344CB8AC3E}">
        <p14:creationId xmlns:p14="http://schemas.microsoft.com/office/powerpoint/2010/main" val="2535912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F128A-6E6D-95C1-D362-2A96A200BF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28FA404-DEFA-14F3-EAD2-7BA0F6BE3C5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F8117E2-4073-BAED-CB6C-7912830D8DF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024D3EB-4C43-A65E-0F0F-61221BB2A643}"/>
              </a:ext>
            </a:extLst>
          </p:cNvPr>
          <p:cNvSpPr>
            <a:spLocks noGrp="1"/>
          </p:cNvSpPr>
          <p:nvPr>
            <p:ph type="dt" sz="half" idx="10"/>
          </p:nvPr>
        </p:nvSpPr>
        <p:spPr/>
        <p:txBody>
          <a:bodyPr/>
          <a:lstStyle/>
          <a:p>
            <a:fld id="{CD159529-8E4C-4349-9AA2-6C12C82E7FCF}" type="datetimeFigureOut">
              <a:rPr lang="en-US" smtClean="0"/>
              <a:t>2/27/2023</a:t>
            </a:fld>
            <a:endParaRPr lang="en-US"/>
          </a:p>
        </p:txBody>
      </p:sp>
      <p:sp>
        <p:nvSpPr>
          <p:cNvPr id="6" name="Footer Placeholder 5">
            <a:extLst>
              <a:ext uri="{FF2B5EF4-FFF2-40B4-BE49-F238E27FC236}">
                <a16:creationId xmlns:a16="http://schemas.microsoft.com/office/drawing/2014/main" id="{AC6F037B-5CD0-16AB-186A-7B2FBB7A788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FA0D4EA-986B-02A7-DB38-A3E97054F57A}"/>
              </a:ext>
            </a:extLst>
          </p:cNvPr>
          <p:cNvSpPr>
            <a:spLocks noGrp="1"/>
          </p:cNvSpPr>
          <p:nvPr>
            <p:ph type="sldNum" sz="quarter" idx="12"/>
          </p:nvPr>
        </p:nvSpPr>
        <p:spPr/>
        <p:txBody>
          <a:bodyPr/>
          <a:lstStyle/>
          <a:p>
            <a:fld id="{93D67069-1D9B-ED4B-B548-17B93931781A}" type="slidenum">
              <a:rPr lang="en-US" smtClean="0"/>
              <a:t>‹#›</a:t>
            </a:fld>
            <a:endParaRPr lang="en-US"/>
          </a:p>
        </p:txBody>
      </p:sp>
    </p:spTree>
    <p:extLst>
      <p:ext uri="{BB962C8B-B14F-4D97-AF65-F5344CB8AC3E}">
        <p14:creationId xmlns:p14="http://schemas.microsoft.com/office/powerpoint/2010/main" val="2061365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5EBCF-E7D7-568C-8ED9-C78050CB1B7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F902A59-DB02-2AB3-6D5D-7CCF4726E8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4EF9334-ED21-1CF0-621A-E80AADEF041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71EFE04-BB19-EE8D-9E70-8BA0E2069B8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177ED9A-599D-CDBF-6378-BB133786A05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704EC19-0607-9225-494A-87D9C11EDC8B}"/>
              </a:ext>
            </a:extLst>
          </p:cNvPr>
          <p:cNvSpPr>
            <a:spLocks noGrp="1"/>
          </p:cNvSpPr>
          <p:nvPr>
            <p:ph type="dt" sz="half" idx="10"/>
          </p:nvPr>
        </p:nvSpPr>
        <p:spPr/>
        <p:txBody>
          <a:bodyPr/>
          <a:lstStyle/>
          <a:p>
            <a:fld id="{CD159529-8E4C-4349-9AA2-6C12C82E7FCF}" type="datetimeFigureOut">
              <a:rPr lang="en-US" smtClean="0"/>
              <a:t>2/27/2023</a:t>
            </a:fld>
            <a:endParaRPr lang="en-US"/>
          </a:p>
        </p:txBody>
      </p:sp>
      <p:sp>
        <p:nvSpPr>
          <p:cNvPr id="8" name="Footer Placeholder 7">
            <a:extLst>
              <a:ext uri="{FF2B5EF4-FFF2-40B4-BE49-F238E27FC236}">
                <a16:creationId xmlns:a16="http://schemas.microsoft.com/office/drawing/2014/main" id="{06C9A046-A0EC-2D05-5269-21DA6C0F991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685A5B0-F01B-6F61-4C47-960351D96FED}"/>
              </a:ext>
            </a:extLst>
          </p:cNvPr>
          <p:cNvSpPr>
            <a:spLocks noGrp="1"/>
          </p:cNvSpPr>
          <p:nvPr>
            <p:ph type="sldNum" sz="quarter" idx="12"/>
          </p:nvPr>
        </p:nvSpPr>
        <p:spPr/>
        <p:txBody>
          <a:bodyPr/>
          <a:lstStyle/>
          <a:p>
            <a:fld id="{93D67069-1D9B-ED4B-B548-17B93931781A}" type="slidenum">
              <a:rPr lang="en-US" smtClean="0"/>
              <a:t>‹#›</a:t>
            </a:fld>
            <a:endParaRPr lang="en-US"/>
          </a:p>
        </p:txBody>
      </p:sp>
    </p:spTree>
    <p:extLst>
      <p:ext uri="{BB962C8B-B14F-4D97-AF65-F5344CB8AC3E}">
        <p14:creationId xmlns:p14="http://schemas.microsoft.com/office/powerpoint/2010/main" val="2098066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D57E6-8AF4-9C90-1EF2-8FB93F662AD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862B2D4-D3C6-BC03-1929-6B053F6B789B}"/>
              </a:ext>
            </a:extLst>
          </p:cNvPr>
          <p:cNvSpPr>
            <a:spLocks noGrp="1"/>
          </p:cNvSpPr>
          <p:nvPr>
            <p:ph type="dt" sz="half" idx="10"/>
          </p:nvPr>
        </p:nvSpPr>
        <p:spPr/>
        <p:txBody>
          <a:bodyPr/>
          <a:lstStyle/>
          <a:p>
            <a:fld id="{CD159529-8E4C-4349-9AA2-6C12C82E7FCF}" type="datetimeFigureOut">
              <a:rPr lang="en-US" smtClean="0"/>
              <a:t>2/27/2023</a:t>
            </a:fld>
            <a:endParaRPr lang="en-US"/>
          </a:p>
        </p:txBody>
      </p:sp>
      <p:sp>
        <p:nvSpPr>
          <p:cNvPr id="4" name="Footer Placeholder 3">
            <a:extLst>
              <a:ext uri="{FF2B5EF4-FFF2-40B4-BE49-F238E27FC236}">
                <a16:creationId xmlns:a16="http://schemas.microsoft.com/office/drawing/2014/main" id="{2418F5B4-4650-46D9-1025-045073AA8B5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A4F4586-BE26-4810-1AAC-881769405B7B}"/>
              </a:ext>
            </a:extLst>
          </p:cNvPr>
          <p:cNvSpPr>
            <a:spLocks noGrp="1"/>
          </p:cNvSpPr>
          <p:nvPr>
            <p:ph type="sldNum" sz="quarter" idx="12"/>
          </p:nvPr>
        </p:nvSpPr>
        <p:spPr/>
        <p:txBody>
          <a:bodyPr/>
          <a:lstStyle/>
          <a:p>
            <a:fld id="{93D67069-1D9B-ED4B-B548-17B93931781A}" type="slidenum">
              <a:rPr lang="en-US" smtClean="0"/>
              <a:t>‹#›</a:t>
            </a:fld>
            <a:endParaRPr lang="en-US"/>
          </a:p>
        </p:txBody>
      </p:sp>
    </p:spTree>
    <p:extLst>
      <p:ext uri="{BB962C8B-B14F-4D97-AF65-F5344CB8AC3E}">
        <p14:creationId xmlns:p14="http://schemas.microsoft.com/office/powerpoint/2010/main" val="3246813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C95EFDE-883F-9AF9-7847-471A259343C0}"/>
              </a:ext>
            </a:extLst>
          </p:cNvPr>
          <p:cNvSpPr>
            <a:spLocks noGrp="1"/>
          </p:cNvSpPr>
          <p:nvPr>
            <p:ph type="dt" sz="half" idx="10"/>
          </p:nvPr>
        </p:nvSpPr>
        <p:spPr/>
        <p:txBody>
          <a:bodyPr/>
          <a:lstStyle/>
          <a:p>
            <a:fld id="{CD159529-8E4C-4349-9AA2-6C12C82E7FCF}" type="datetimeFigureOut">
              <a:rPr lang="en-US" smtClean="0"/>
              <a:t>2/27/2023</a:t>
            </a:fld>
            <a:endParaRPr lang="en-US"/>
          </a:p>
        </p:txBody>
      </p:sp>
      <p:sp>
        <p:nvSpPr>
          <p:cNvPr id="3" name="Footer Placeholder 2">
            <a:extLst>
              <a:ext uri="{FF2B5EF4-FFF2-40B4-BE49-F238E27FC236}">
                <a16:creationId xmlns:a16="http://schemas.microsoft.com/office/drawing/2014/main" id="{FFC8B307-8E94-E751-858E-25D15EB79A4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A1E6D8F-7980-CDD5-74C4-886FA70160EC}"/>
              </a:ext>
            </a:extLst>
          </p:cNvPr>
          <p:cNvSpPr>
            <a:spLocks noGrp="1"/>
          </p:cNvSpPr>
          <p:nvPr>
            <p:ph type="sldNum" sz="quarter" idx="12"/>
          </p:nvPr>
        </p:nvSpPr>
        <p:spPr/>
        <p:txBody>
          <a:bodyPr/>
          <a:lstStyle/>
          <a:p>
            <a:fld id="{93D67069-1D9B-ED4B-B548-17B93931781A}" type="slidenum">
              <a:rPr lang="en-US" smtClean="0"/>
              <a:t>‹#›</a:t>
            </a:fld>
            <a:endParaRPr lang="en-US"/>
          </a:p>
        </p:txBody>
      </p:sp>
    </p:spTree>
    <p:extLst>
      <p:ext uri="{BB962C8B-B14F-4D97-AF65-F5344CB8AC3E}">
        <p14:creationId xmlns:p14="http://schemas.microsoft.com/office/powerpoint/2010/main" val="37075277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BD15F-1169-91BF-D3A8-5CA0B767305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EC19B3A-6BC6-0C16-D3F7-B553A09F421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DA20C0-AFEF-2C5A-6BE4-3700ABA22E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CE4947-3212-CF0A-2DB5-ABC053942356}"/>
              </a:ext>
            </a:extLst>
          </p:cNvPr>
          <p:cNvSpPr>
            <a:spLocks noGrp="1"/>
          </p:cNvSpPr>
          <p:nvPr>
            <p:ph type="dt" sz="half" idx="10"/>
          </p:nvPr>
        </p:nvSpPr>
        <p:spPr/>
        <p:txBody>
          <a:bodyPr/>
          <a:lstStyle/>
          <a:p>
            <a:fld id="{CD159529-8E4C-4349-9AA2-6C12C82E7FCF}" type="datetimeFigureOut">
              <a:rPr lang="en-US" smtClean="0"/>
              <a:t>2/27/2023</a:t>
            </a:fld>
            <a:endParaRPr lang="en-US"/>
          </a:p>
        </p:txBody>
      </p:sp>
      <p:sp>
        <p:nvSpPr>
          <p:cNvPr id="6" name="Footer Placeholder 5">
            <a:extLst>
              <a:ext uri="{FF2B5EF4-FFF2-40B4-BE49-F238E27FC236}">
                <a16:creationId xmlns:a16="http://schemas.microsoft.com/office/drawing/2014/main" id="{C5A25038-76F1-EADB-9F9C-8C1325F6E77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FCC4147-1817-F9E8-9B8B-029DB3F10276}"/>
              </a:ext>
            </a:extLst>
          </p:cNvPr>
          <p:cNvSpPr>
            <a:spLocks noGrp="1"/>
          </p:cNvSpPr>
          <p:nvPr>
            <p:ph type="sldNum" sz="quarter" idx="12"/>
          </p:nvPr>
        </p:nvSpPr>
        <p:spPr/>
        <p:txBody>
          <a:bodyPr/>
          <a:lstStyle/>
          <a:p>
            <a:fld id="{93D67069-1D9B-ED4B-B548-17B93931781A}" type="slidenum">
              <a:rPr lang="en-US" smtClean="0"/>
              <a:t>‹#›</a:t>
            </a:fld>
            <a:endParaRPr lang="en-US"/>
          </a:p>
        </p:txBody>
      </p:sp>
    </p:spTree>
    <p:extLst>
      <p:ext uri="{BB962C8B-B14F-4D97-AF65-F5344CB8AC3E}">
        <p14:creationId xmlns:p14="http://schemas.microsoft.com/office/powerpoint/2010/main" val="1279589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B7C92-205E-9FF3-337A-F6B451F0C1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DF95348-68FE-783F-FDB8-B977D0669E1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F90F8F2-F40C-3881-70C5-B015890F30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5AAEC29-EBDD-95B3-5328-02E4329F23FC}"/>
              </a:ext>
            </a:extLst>
          </p:cNvPr>
          <p:cNvSpPr>
            <a:spLocks noGrp="1"/>
          </p:cNvSpPr>
          <p:nvPr>
            <p:ph type="dt" sz="half" idx="10"/>
          </p:nvPr>
        </p:nvSpPr>
        <p:spPr/>
        <p:txBody>
          <a:bodyPr/>
          <a:lstStyle/>
          <a:p>
            <a:fld id="{CD159529-8E4C-4349-9AA2-6C12C82E7FCF}" type="datetimeFigureOut">
              <a:rPr lang="en-US" smtClean="0"/>
              <a:t>2/27/2023</a:t>
            </a:fld>
            <a:endParaRPr lang="en-US"/>
          </a:p>
        </p:txBody>
      </p:sp>
      <p:sp>
        <p:nvSpPr>
          <p:cNvPr id="6" name="Footer Placeholder 5">
            <a:extLst>
              <a:ext uri="{FF2B5EF4-FFF2-40B4-BE49-F238E27FC236}">
                <a16:creationId xmlns:a16="http://schemas.microsoft.com/office/drawing/2014/main" id="{E612FE08-681B-A400-E4CC-D43F41DD9A8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0B903A-64E0-95C5-673A-2B18B3575D8E}"/>
              </a:ext>
            </a:extLst>
          </p:cNvPr>
          <p:cNvSpPr>
            <a:spLocks noGrp="1"/>
          </p:cNvSpPr>
          <p:nvPr>
            <p:ph type="sldNum" sz="quarter" idx="12"/>
          </p:nvPr>
        </p:nvSpPr>
        <p:spPr/>
        <p:txBody>
          <a:bodyPr/>
          <a:lstStyle/>
          <a:p>
            <a:fld id="{93D67069-1D9B-ED4B-B548-17B93931781A}" type="slidenum">
              <a:rPr lang="en-US" smtClean="0"/>
              <a:t>‹#›</a:t>
            </a:fld>
            <a:endParaRPr lang="en-US"/>
          </a:p>
        </p:txBody>
      </p:sp>
    </p:spTree>
    <p:extLst>
      <p:ext uri="{BB962C8B-B14F-4D97-AF65-F5344CB8AC3E}">
        <p14:creationId xmlns:p14="http://schemas.microsoft.com/office/powerpoint/2010/main" val="1733614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3ECC85B-EC1B-5818-1331-5F2A646187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7B70A90-BF53-4C53-1277-CD0A84FE64A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BB3012-E1BC-3B35-5015-5AFE0454A93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159529-8E4C-4349-9AA2-6C12C82E7FCF}" type="datetimeFigureOut">
              <a:rPr lang="en-US" smtClean="0"/>
              <a:t>2/27/2023</a:t>
            </a:fld>
            <a:endParaRPr lang="en-US"/>
          </a:p>
        </p:txBody>
      </p:sp>
      <p:sp>
        <p:nvSpPr>
          <p:cNvPr id="5" name="Footer Placeholder 4">
            <a:extLst>
              <a:ext uri="{FF2B5EF4-FFF2-40B4-BE49-F238E27FC236}">
                <a16:creationId xmlns:a16="http://schemas.microsoft.com/office/drawing/2014/main" id="{08E29CBC-3BD2-44E6-ABB9-E49C3F7775C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82F60CA-BEC5-0B97-575D-CEDEAFFF1F7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D67069-1D9B-ED4B-B548-17B93931781A}" type="slidenum">
              <a:rPr lang="en-US" smtClean="0"/>
              <a:t>‹#›</a:t>
            </a:fld>
            <a:endParaRPr lang="en-US"/>
          </a:p>
        </p:txBody>
      </p:sp>
    </p:spTree>
    <p:extLst>
      <p:ext uri="{BB962C8B-B14F-4D97-AF65-F5344CB8AC3E}">
        <p14:creationId xmlns:p14="http://schemas.microsoft.com/office/powerpoint/2010/main" val="42134820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1">
            <a:extLst>
              <a:ext uri="{FF2B5EF4-FFF2-40B4-BE49-F238E27FC236}">
                <a16:creationId xmlns:a16="http://schemas.microsoft.com/office/drawing/2014/main" id="{64EEF0D6-2D1F-491D-AC56-0F0F95A316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DD7DDE3-1431-E5FF-9F37-01B3CB920D05}"/>
              </a:ext>
            </a:extLst>
          </p:cNvPr>
          <p:cNvSpPr>
            <a:spLocks noGrp="1"/>
          </p:cNvSpPr>
          <p:nvPr>
            <p:ph type="ctrTitle"/>
          </p:nvPr>
        </p:nvSpPr>
        <p:spPr>
          <a:xfrm>
            <a:off x="640080" y="643467"/>
            <a:ext cx="3779520" cy="3569241"/>
          </a:xfrm>
        </p:spPr>
        <p:txBody>
          <a:bodyPr>
            <a:normAutofit/>
          </a:bodyPr>
          <a:lstStyle/>
          <a:p>
            <a:pPr algn="l"/>
            <a:r>
              <a:rPr lang="en-US" sz="4100" b="1" i="0" cap="all">
                <a:effectLst/>
                <a:latin typeface="sofia-pro"/>
              </a:rPr>
              <a:t>PRESERVING BUILDINGS AND  STORIES AT A DANE COUNTY DAIRY FACTORY</a:t>
            </a:r>
            <a:br>
              <a:rPr lang="en-US" sz="4100" b="1" i="0" cap="all">
                <a:effectLst/>
                <a:latin typeface="sofia-pro"/>
              </a:rPr>
            </a:br>
            <a:endParaRPr lang="en-US" sz="4100"/>
          </a:p>
        </p:txBody>
      </p:sp>
      <p:sp>
        <p:nvSpPr>
          <p:cNvPr id="3" name="Subtitle 2">
            <a:extLst>
              <a:ext uri="{FF2B5EF4-FFF2-40B4-BE49-F238E27FC236}">
                <a16:creationId xmlns:a16="http://schemas.microsoft.com/office/drawing/2014/main" id="{A0ECCA5F-B2CC-1C7B-B781-44A309EA1C77}"/>
              </a:ext>
            </a:extLst>
          </p:cNvPr>
          <p:cNvSpPr>
            <a:spLocks noGrp="1"/>
          </p:cNvSpPr>
          <p:nvPr>
            <p:ph type="subTitle" idx="1"/>
          </p:nvPr>
        </p:nvSpPr>
        <p:spPr>
          <a:xfrm>
            <a:off x="640080" y="4631161"/>
            <a:ext cx="3779520" cy="1569486"/>
          </a:xfrm>
        </p:spPr>
        <p:txBody>
          <a:bodyPr>
            <a:normAutofit/>
          </a:bodyPr>
          <a:lstStyle/>
          <a:p>
            <a:pPr algn="l"/>
            <a:r>
              <a:rPr lang="en-US" dirty="0"/>
              <a:t>Nic Mink</a:t>
            </a:r>
          </a:p>
          <a:p>
            <a:pPr algn="l"/>
            <a:r>
              <a:rPr lang="en-US" dirty="0"/>
              <a:t>Chief Restoration Officer</a:t>
            </a:r>
          </a:p>
          <a:p>
            <a:pPr algn="l"/>
            <a:r>
              <a:rPr lang="en-US" dirty="0"/>
              <a:t>Seven Acre Dairy Company</a:t>
            </a:r>
          </a:p>
        </p:txBody>
      </p:sp>
      <p:pic>
        <p:nvPicPr>
          <p:cNvPr id="4" name="Picture 3">
            <a:extLst>
              <a:ext uri="{FF2B5EF4-FFF2-40B4-BE49-F238E27FC236}">
                <a16:creationId xmlns:a16="http://schemas.microsoft.com/office/drawing/2014/main" id="{2BE7F7E2-E883-6079-B7CF-6F3CD13631ED}"/>
              </a:ext>
            </a:extLst>
          </p:cNvPr>
          <p:cNvPicPr>
            <a:picLocks noChangeAspect="1"/>
          </p:cNvPicPr>
          <p:nvPr/>
        </p:nvPicPr>
        <p:blipFill rotWithShape="1">
          <a:blip r:embed="rId2"/>
          <a:srcRect l="4016" r="25005"/>
          <a:stretch/>
        </p:blipFill>
        <p:spPr>
          <a:xfrm>
            <a:off x="4688495" y="-2"/>
            <a:ext cx="3285713" cy="6858000"/>
          </a:xfrm>
          <a:custGeom>
            <a:avLst/>
            <a:gdLst/>
            <a:ahLst/>
            <a:cxnLst/>
            <a:rect l="l" t="t" r="r" b="b"/>
            <a:pathLst>
              <a:path w="3285713" h="6858000">
                <a:moveTo>
                  <a:pt x="16970" y="0"/>
                </a:moveTo>
                <a:lnTo>
                  <a:pt x="3269111" y="0"/>
                </a:lnTo>
                <a:lnTo>
                  <a:pt x="3265544" y="140686"/>
                </a:lnTo>
                <a:cubicBezTo>
                  <a:pt x="3266106" y="312749"/>
                  <a:pt x="3278516" y="484544"/>
                  <a:pt x="3276399" y="655695"/>
                </a:cubicBezTo>
                <a:cubicBezTo>
                  <a:pt x="3275270" y="750938"/>
                  <a:pt x="3254102" y="845927"/>
                  <a:pt x="3258053" y="941424"/>
                </a:cubicBezTo>
                <a:cubicBezTo>
                  <a:pt x="3269625" y="1230836"/>
                  <a:pt x="3265815" y="1520375"/>
                  <a:pt x="3280916" y="1809660"/>
                </a:cubicBezTo>
                <a:cubicBezTo>
                  <a:pt x="3290682" y="1950657"/>
                  <a:pt x="3285530" y="2092164"/>
                  <a:pt x="3265533" y="2232285"/>
                </a:cubicBezTo>
                <a:cubicBezTo>
                  <a:pt x="3248879" y="2337306"/>
                  <a:pt x="3259182" y="2443217"/>
                  <a:pt x="3266238" y="2548746"/>
                </a:cubicBezTo>
                <a:cubicBezTo>
                  <a:pt x="3274847" y="2676498"/>
                  <a:pt x="3279504" y="2804125"/>
                  <a:pt x="3265391" y="2932131"/>
                </a:cubicBezTo>
                <a:cubicBezTo>
                  <a:pt x="3255231" y="3023183"/>
                  <a:pt x="3264686" y="3114743"/>
                  <a:pt x="3270331" y="3206050"/>
                </a:cubicBezTo>
                <a:cubicBezTo>
                  <a:pt x="3277669" y="3301343"/>
                  <a:pt x="3277669" y="3396993"/>
                  <a:pt x="3270331" y="3492287"/>
                </a:cubicBezTo>
                <a:cubicBezTo>
                  <a:pt x="3262965" y="3579403"/>
                  <a:pt x="3264715" y="3666937"/>
                  <a:pt x="3275553" y="3753761"/>
                </a:cubicBezTo>
                <a:cubicBezTo>
                  <a:pt x="3287407" y="3855353"/>
                  <a:pt x="3278234" y="3956946"/>
                  <a:pt x="3269625" y="4058539"/>
                </a:cubicBezTo>
                <a:cubicBezTo>
                  <a:pt x="3254243" y="4237342"/>
                  <a:pt x="3261158" y="4416017"/>
                  <a:pt x="3272448" y="4594439"/>
                </a:cubicBezTo>
                <a:cubicBezTo>
                  <a:pt x="3279674" y="4717278"/>
                  <a:pt x="3275708" y="4840446"/>
                  <a:pt x="3260594" y="4962713"/>
                </a:cubicBezTo>
                <a:cubicBezTo>
                  <a:pt x="3257912" y="4987031"/>
                  <a:pt x="3256818" y="5011382"/>
                  <a:pt x="3256271" y="5035748"/>
                </a:cubicBezTo>
                <a:lnTo>
                  <a:pt x="3255961" y="5057561"/>
                </a:lnTo>
                <a:lnTo>
                  <a:pt x="3252009" y="5100947"/>
                </a:lnTo>
                <a:lnTo>
                  <a:pt x="3255359" y="5173266"/>
                </a:lnTo>
                <a:lnTo>
                  <a:pt x="3255007" y="5180867"/>
                </a:lnTo>
                <a:lnTo>
                  <a:pt x="3260282" y="5238783"/>
                </a:lnTo>
                <a:lnTo>
                  <a:pt x="3271301" y="5440455"/>
                </a:lnTo>
                <a:cubicBezTo>
                  <a:pt x="3272550" y="5528263"/>
                  <a:pt x="3270254" y="5616112"/>
                  <a:pt x="3264404" y="5703831"/>
                </a:cubicBezTo>
                <a:cubicBezTo>
                  <a:pt x="3255795" y="5865363"/>
                  <a:pt x="3264686" y="6026641"/>
                  <a:pt x="3275130" y="6188047"/>
                </a:cubicBezTo>
                <a:cubicBezTo>
                  <a:pt x="3287548" y="6379930"/>
                  <a:pt x="3267791" y="6571686"/>
                  <a:pt x="3264827" y="6763568"/>
                </a:cubicBezTo>
                <a:cubicBezTo>
                  <a:pt x="3264545" y="6780776"/>
                  <a:pt x="3265603" y="6798015"/>
                  <a:pt x="3266909" y="6815254"/>
                </a:cubicBezTo>
                <a:lnTo>
                  <a:pt x="3269857" y="6858000"/>
                </a:lnTo>
                <a:lnTo>
                  <a:pt x="15795" y="6858000"/>
                </a:lnTo>
                <a:lnTo>
                  <a:pt x="11716" y="6584216"/>
                </a:lnTo>
                <a:cubicBezTo>
                  <a:pt x="9693" y="6488368"/>
                  <a:pt x="8801" y="6392585"/>
                  <a:pt x="14216" y="6297024"/>
                </a:cubicBezTo>
                <a:cubicBezTo>
                  <a:pt x="20970" y="6178401"/>
                  <a:pt x="19695" y="6058378"/>
                  <a:pt x="14981" y="5940264"/>
                </a:cubicBezTo>
                <a:cubicBezTo>
                  <a:pt x="10266" y="5822153"/>
                  <a:pt x="3896" y="5703912"/>
                  <a:pt x="14981" y="5585799"/>
                </a:cubicBezTo>
                <a:cubicBezTo>
                  <a:pt x="23136" y="5483192"/>
                  <a:pt x="25047" y="5380177"/>
                  <a:pt x="20714" y="5277330"/>
                </a:cubicBezTo>
                <a:cubicBezTo>
                  <a:pt x="15745" y="5098058"/>
                  <a:pt x="6063" y="4918659"/>
                  <a:pt x="16637" y="4739386"/>
                </a:cubicBezTo>
                <a:cubicBezTo>
                  <a:pt x="32819" y="4468249"/>
                  <a:pt x="23136" y="4197366"/>
                  <a:pt x="10394" y="3926484"/>
                </a:cubicBezTo>
                <a:cubicBezTo>
                  <a:pt x="1475" y="3741096"/>
                  <a:pt x="-5915" y="3555837"/>
                  <a:pt x="6827" y="3370449"/>
                </a:cubicBezTo>
                <a:cubicBezTo>
                  <a:pt x="19822" y="3179328"/>
                  <a:pt x="35749" y="2988333"/>
                  <a:pt x="25939" y="2796448"/>
                </a:cubicBezTo>
                <a:cubicBezTo>
                  <a:pt x="19568" y="2674258"/>
                  <a:pt x="7463" y="2552194"/>
                  <a:pt x="15364" y="2429877"/>
                </a:cubicBezTo>
                <a:cubicBezTo>
                  <a:pt x="21696" y="2301584"/>
                  <a:pt x="19861" y="2173023"/>
                  <a:pt x="9885" y="2044959"/>
                </a:cubicBezTo>
                <a:cubicBezTo>
                  <a:pt x="4151" y="1980959"/>
                  <a:pt x="4151" y="1916564"/>
                  <a:pt x="9885" y="1852564"/>
                </a:cubicBezTo>
                <a:cubicBezTo>
                  <a:pt x="26168" y="1696405"/>
                  <a:pt x="30423" y="1539214"/>
                  <a:pt x="22626" y="1382405"/>
                </a:cubicBezTo>
                <a:cubicBezTo>
                  <a:pt x="18166" y="1264292"/>
                  <a:pt x="10394" y="1146307"/>
                  <a:pt x="15872" y="1027940"/>
                </a:cubicBezTo>
                <a:cubicBezTo>
                  <a:pt x="22370" y="889440"/>
                  <a:pt x="27340" y="750814"/>
                  <a:pt x="20970" y="612314"/>
                </a:cubicBezTo>
                <a:cubicBezTo>
                  <a:pt x="14267" y="463706"/>
                  <a:pt x="15452" y="314847"/>
                  <a:pt x="24536" y="166365"/>
                </a:cubicBezTo>
                <a:close/>
              </a:path>
            </a:pathLst>
          </a:custGeom>
        </p:spPr>
      </p:pic>
      <p:pic>
        <p:nvPicPr>
          <p:cNvPr id="5" name="Picture 4">
            <a:extLst>
              <a:ext uri="{FF2B5EF4-FFF2-40B4-BE49-F238E27FC236}">
                <a16:creationId xmlns:a16="http://schemas.microsoft.com/office/drawing/2014/main" id="{BA0C7EC6-01CF-781D-2839-899834EE99C7}"/>
              </a:ext>
            </a:extLst>
          </p:cNvPr>
          <p:cNvPicPr>
            <a:picLocks noChangeAspect="1"/>
          </p:cNvPicPr>
          <p:nvPr/>
        </p:nvPicPr>
        <p:blipFill rotWithShape="1">
          <a:blip r:embed="rId3"/>
          <a:srcRect l="21108" r="20099" b="-2"/>
          <a:stretch/>
        </p:blipFill>
        <p:spPr>
          <a:xfrm>
            <a:off x="8165645" y="3"/>
            <a:ext cx="4026354" cy="4194731"/>
          </a:xfrm>
          <a:custGeom>
            <a:avLst/>
            <a:gdLst/>
            <a:ahLst/>
            <a:cxnLst/>
            <a:rect l="l" t="t" r="r" b="b"/>
            <a:pathLst>
              <a:path w="4026354" h="4194731">
                <a:moveTo>
                  <a:pt x="23605" y="0"/>
                </a:moveTo>
                <a:lnTo>
                  <a:pt x="4026354" y="0"/>
                </a:lnTo>
                <a:lnTo>
                  <a:pt x="4026354" y="4174564"/>
                </a:lnTo>
                <a:lnTo>
                  <a:pt x="3905945" y="4162010"/>
                </a:lnTo>
                <a:cubicBezTo>
                  <a:pt x="3861284" y="4160178"/>
                  <a:pt x="3816513" y="4161154"/>
                  <a:pt x="3771885" y="4164948"/>
                </a:cubicBezTo>
                <a:cubicBezTo>
                  <a:pt x="3541871" y="4179705"/>
                  <a:pt x="3311601" y="4173044"/>
                  <a:pt x="3081586" y="4176309"/>
                </a:cubicBezTo>
                <a:cubicBezTo>
                  <a:pt x="2773880" y="4180750"/>
                  <a:pt x="2466429" y="4169388"/>
                  <a:pt x="2158851" y="4168344"/>
                </a:cubicBezTo>
                <a:cubicBezTo>
                  <a:pt x="2095807" y="4168083"/>
                  <a:pt x="2032508" y="4171478"/>
                  <a:pt x="1969719" y="4176701"/>
                </a:cubicBezTo>
                <a:cubicBezTo>
                  <a:pt x="1882731" y="4183754"/>
                  <a:pt x="1796889" y="4174873"/>
                  <a:pt x="1710666" y="4166515"/>
                </a:cubicBezTo>
                <a:cubicBezTo>
                  <a:pt x="1606738" y="4156460"/>
                  <a:pt x="1503066" y="4165340"/>
                  <a:pt x="1399776" y="4176963"/>
                </a:cubicBezTo>
                <a:cubicBezTo>
                  <a:pt x="1222450" y="4196539"/>
                  <a:pt x="1043788" y="4199947"/>
                  <a:pt x="865876" y="4187149"/>
                </a:cubicBezTo>
                <a:cubicBezTo>
                  <a:pt x="669356" y="4173436"/>
                  <a:pt x="472966" y="4175918"/>
                  <a:pt x="276446" y="4176963"/>
                </a:cubicBezTo>
                <a:lnTo>
                  <a:pt x="21362" y="4176292"/>
                </a:lnTo>
                <a:lnTo>
                  <a:pt x="14458" y="4122289"/>
                </a:lnTo>
                <a:cubicBezTo>
                  <a:pt x="3338" y="4042652"/>
                  <a:pt x="-1375" y="3962394"/>
                  <a:pt x="346" y="3882149"/>
                </a:cubicBezTo>
                <a:cubicBezTo>
                  <a:pt x="205" y="3686075"/>
                  <a:pt x="9942" y="3490382"/>
                  <a:pt x="27583" y="3294816"/>
                </a:cubicBezTo>
                <a:cubicBezTo>
                  <a:pt x="31859" y="3222826"/>
                  <a:pt x="29926" y="3150656"/>
                  <a:pt x="21797" y="3078932"/>
                </a:cubicBezTo>
                <a:cubicBezTo>
                  <a:pt x="13668" y="2997950"/>
                  <a:pt x="16505" y="2916371"/>
                  <a:pt x="30264" y="2835999"/>
                </a:cubicBezTo>
                <a:cubicBezTo>
                  <a:pt x="47622" y="2740756"/>
                  <a:pt x="39860" y="2645512"/>
                  <a:pt x="33510" y="2550269"/>
                </a:cubicBezTo>
                <a:cubicBezTo>
                  <a:pt x="16152" y="2288796"/>
                  <a:pt x="-5017" y="2027322"/>
                  <a:pt x="9096" y="1764959"/>
                </a:cubicBezTo>
                <a:cubicBezTo>
                  <a:pt x="12060" y="1708956"/>
                  <a:pt x="25042" y="1654350"/>
                  <a:pt x="30406" y="1598729"/>
                </a:cubicBezTo>
                <a:cubicBezTo>
                  <a:pt x="46071" y="1437069"/>
                  <a:pt x="27723" y="1276045"/>
                  <a:pt x="20244" y="1114767"/>
                </a:cubicBezTo>
                <a:cubicBezTo>
                  <a:pt x="9491" y="936281"/>
                  <a:pt x="11664" y="757351"/>
                  <a:pt x="26736" y="579120"/>
                </a:cubicBezTo>
                <a:cubicBezTo>
                  <a:pt x="36191" y="482353"/>
                  <a:pt x="39402" y="385459"/>
                  <a:pt x="38238" y="288533"/>
                </a:cubicBezTo>
                <a:close/>
              </a:path>
            </a:pathLst>
          </a:custGeom>
        </p:spPr>
      </p:pic>
      <p:sp>
        <p:nvSpPr>
          <p:cNvPr id="17"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4409267"/>
            <a:ext cx="3383280" cy="18288"/>
          </a:xfrm>
          <a:custGeom>
            <a:avLst/>
            <a:gdLst>
              <a:gd name="connsiteX0" fmla="*/ 0 w 3383280"/>
              <a:gd name="connsiteY0" fmla="*/ 0 h 18288"/>
              <a:gd name="connsiteX1" fmla="*/ 676656 w 3383280"/>
              <a:gd name="connsiteY1" fmla="*/ 0 h 18288"/>
              <a:gd name="connsiteX2" fmla="*/ 1319479 w 3383280"/>
              <a:gd name="connsiteY2" fmla="*/ 0 h 18288"/>
              <a:gd name="connsiteX3" fmla="*/ 1962302 w 3383280"/>
              <a:gd name="connsiteY3" fmla="*/ 0 h 18288"/>
              <a:gd name="connsiteX4" fmla="*/ 2706624 w 3383280"/>
              <a:gd name="connsiteY4" fmla="*/ 0 h 18288"/>
              <a:gd name="connsiteX5" fmla="*/ 3383280 w 3383280"/>
              <a:gd name="connsiteY5" fmla="*/ 0 h 18288"/>
              <a:gd name="connsiteX6" fmla="*/ 3383280 w 3383280"/>
              <a:gd name="connsiteY6" fmla="*/ 18288 h 18288"/>
              <a:gd name="connsiteX7" fmla="*/ 2706624 w 3383280"/>
              <a:gd name="connsiteY7" fmla="*/ 18288 h 18288"/>
              <a:gd name="connsiteX8" fmla="*/ 2131466 w 3383280"/>
              <a:gd name="connsiteY8" fmla="*/ 18288 h 18288"/>
              <a:gd name="connsiteX9" fmla="*/ 1488643 w 3383280"/>
              <a:gd name="connsiteY9" fmla="*/ 18288 h 18288"/>
              <a:gd name="connsiteX10" fmla="*/ 845820 w 3383280"/>
              <a:gd name="connsiteY10" fmla="*/ 18288 h 18288"/>
              <a:gd name="connsiteX11" fmla="*/ 0 w 3383280"/>
              <a:gd name="connsiteY11" fmla="*/ 18288 h 18288"/>
              <a:gd name="connsiteX12" fmla="*/ 0 w 338328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83280" h="18288" fill="none" extrusionOk="0">
                <a:moveTo>
                  <a:pt x="0" y="0"/>
                </a:moveTo>
                <a:cubicBezTo>
                  <a:pt x="237173" y="2829"/>
                  <a:pt x="403433" y="9167"/>
                  <a:pt x="676656" y="0"/>
                </a:cubicBezTo>
                <a:cubicBezTo>
                  <a:pt x="949879" y="-9167"/>
                  <a:pt x="1103389" y="-19890"/>
                  <a:pt x="1319479" y="0"/>
                </a:cubicBezTo>
                <a:cubicBezTo>
                  <a:pt x="1535569" y="19890"/>
                  <a:pt x="1682672" y="-17352"/>
                  <a:pt x="1962302" y="0"/>
                </a:cubicBezTo>
                <a:cubicBezTo>
                  <a:pt x="2241932" y="17352"/>
                  <a:pt x="2522200" y="-30059"/>
                  <a:pt x="2706624" y="0"/>
                </a:cubicBezTo>
                <a:cubicBezTo>
                  <a:pt x="2891048" y="30059"/>
                  <a:pt x="3045365" y="-14656"/>
                  <a:pt x="3383280" y="0"/>
                </a:cubicBezTo>
                <a:cubicBezTo>
                  <a:pt x="3382846" y="7551"/>
                  <a:pt x="3382813" y="9822"/>
                  <a:pt x="3383280" y="18288"/>
                </a:cubicBezTo>
                <a:cubicBezTo>
                  <a:pt x="3053377" y="3328"/>
                  <a:pt x="2851947" y="-13486"/>
                  <a:pt x="2706624" y="18288"/>
                </a:cubicBezTo>
                <a:cubicBezTo>
                  <a:pt x="2561301" y="50062"/>
                  <a:pt x="2276448" y="-4069"/>
                  <a:pt x="2131466" y="18288"/>
                </a:cubicBezTo>
                <a:cubicBezTo>
                  <a:pt x="1986484" y="40645"/>
                  <a:pt x="1793482" y="35971"/>
                  <a:pt x="1488643" y="18288"/>
                </a:cubicBezTo>
                <a:cubicBezTo>
                  <a:pt x="1183804" y="605"/>
                  <a:pt x="1165655" y="13056"/>
                  <a:pt x="845820" y="18288"/>
                </a:cubicBezTo>
                <a:cubicBezTo>
                  <a:pt x="525985" y="23520"/>
                  <a:pt x="359281" y="20906"/>
                  <a:pt x="0" y="18288"/>
                </a:cubicBezTo>
                <a:cubicBezTo>
                  <a:pt x="60" y="11696"/>
                  <a:pt x="66" y="3758"/>
                  <a:pt x="0" y="0"/>
                </a:cubicBezTo>
                <a:close/>
              </a:path>
              <a:path w="3383280" h="18288" stroke="0" extrusionOk="0">
                <a:moveTo>
                  <a:pt x="0" y="0"/>
                </a:moveTo>
                <a:cubicBezTo>
                  <a:pt x="268344" y="9609"/>
                  <a:pt x="438266" y="25094"/>
                  <a:pt x="608990" y="0"/>
                </a:cubicBezTo>
                <a:cubicBezTo>
                  <a:pt x="779714" y="-25094"/>
                  <a:pt x="1051156" y="12077"/>
                  <a:pt x="1353312" y="0"/>
                </a:cubicBezTo>
                <a:cubicBezTo>
                  <a:pt x="1655468" y="-12077"/>
                  <a:pt x="1744944" y="15185"/>
                  <a:pt x="1928470" y="0"/>
                </a:cubicBezTo>
                <a:cubicBezTo>
                  <a:pt x="2111996" y="-15185"/>
                  <a:pt x="2262421" y="-9753"/>
                  <a:pt x="2503627" y="0"/>
                </a:cubicBezTo>
                <a:cubicBezTo>
                  <a:pt x="2744833" y="9753"/>
                  <a:pt x="3026048" y="-23784"/>
                  <a:pt x="3383280" y="0"/>
                </a:cubicBezTo>
                <a:cubicBezTo>
                  <a:pt x="3383198" y="4406"/>
                  <a:pt x="3383191" y="9982"/>
                  <a:pt x="3383280" y="18288"/>
                </a:cubicBezTo>
                <a:cubicBezTo>
                  <a:pt x="3162586" y="20850"/>
                  <a:pt x="2901132" y="28452"/>
                  <a:pt x="2740457" y="18288"/>
                </a:cubicBezTo>
                <a:cubicBezTo>
                  <a:pt x="2579782" y="8124"/>
                  <a:pt x="2388638" y="-13238"/>
                  <a:pt x="2097634" y="18288"/>
                </a:cubicBezTo>
                <a:cubicBezTo>
                  <a:pt x="1806630" y="49814"/>
                  <a:pt x="1687248" y="-8161"/>
                  <a:pt x="1454810" y="18288"/>
                </a:cubicBezTo>
                <a:cubicBezTo>
                  <a:pt x="1222372" y="44737"/>
                  <a:pt x="872924" y="37554"/>
                  <a:pt x="710489" y="18288"/>
                </a:cubicBezTo>
                <a:cubicBezTo>
                  <a:pt x="548054" y="-978"/>
                  <a:pt x="151263" y="49891"/>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text, newspaper, sign, outdoor&#10;&#10;Description automatically generated">
            <a:extLst>
              <a:ext uri="{FF2B5EF4-FFF2-40B4-BE49-F238E27FC236}">
                <a16:creationId xmlns:a16="http://schemas.microsoft.com/office/drawing/2014/main" id="{64526FE8-7D4A-5047-48CD-73200EFCC915}"/>
              </a:ext>
            </a:extLst>
          </p:cNvPr>
          <p:cNvPicPr>
            <a:picLocks noChangeAspect="1"/>
          </p:cNvPicPr>
          <p:nvPr/>
        </p:nvPicPr>
        <p:blipFill rotWithShape="1">
          <a:blip r:embed="rId4"/>
          <a:srcRect l="4392" r="-4" b="-4"/>
          <a:stretch/>
        </p:blipFill>
        <p:spPr>
          <a:xfrm>
            <a:off x="8182768" y="4362938"/>
            <a:ext cx="4009232" cy="2495062"/>
          </a:xfrm>
          <a:custGeom>
            <a:avLst/>
            <a:gdLst/>
            <a:ahLst/>
            <a:cxnLst/>
            <a:rect l="l" t="t" r="r" b="b"/>
            <a:pathLst>
              <a:path w="4009232" h="2495062">
                <a:moveTo>
                  <a:pt x="2357618" y="4"/>
                </a:moveTo>
                <a:cubicBezTo>
                  <a:pt x="2402184" y="-78"/>
                  <a:pt x="2446761" y="1163"/>
                  <a:pt x="2491337" y="4428"/>
                </a:cubicBezTo>
                <a:cubicBezTo>
                  <a:pt x="2641421" y="17813"/>
                  <a:pt x="2792204" y="21079"/>
                  <a:pt x="2942707" y="14222"/>
                </a:cubicBezTo>
                <a:cubicBezTo>
                  <a:pt x="3063650" y="5694"/>
                  <a:pt x="3184962" y="4206"/>
                  <a:pt x="3306070" y="9782"/>
                </a:cubicBezTo>
                <a:cubicBezTo>
                  <a:pt x="3418912" y="16442"/>
                  <a:pt x="3531755" y="23233"/>
                  <a:pt x="3644979" y="19315"/>
                </a:cubicBezTo>
                <a:cubicBezTo>
                  <a:pt x="3690065" y="17748"/>
                  <a:pt x="3734514" y="15789"/>
                  <a:pt x="3779218" y="13177"/>
                </a:cubicBezTo>
                <a:cubicBezTo>
                  <a:pt x="3820337" y="9619"/>
                  <a:pt x="3861567" y="7938"/>
                  <a:pt x="3902788" y="8133"/>
                </a:cubicBezTo>
                <a:lnTo>
                  <a:pt x="4009232" y="13493"/>
                </a:lnTo>
                <a:lnTo>
                  <a:pt x="4009232" y="2495062"/>
                </a:lnTo>
                <a:lnTo>
                  <a:pt x="6243" y="2495062"/>
                </a:lnTo>
                <a:lnTo>
                  <a:pt x="25280" y="2123536"/>
                </a:lnTo>
                <a:cubicBezTo>
                  <a:pt x="28243" y="1879841"/>
                  <a:pt x="36288" y="1635638"/>
                  <a:pt x="11167" y="1392705"/>
                </a:cubicBezTo>
                <a:cubicBezTo>
                  <a:pt x="-5908" y="1228125"/>
                  <a:pt x="865" y="1064307"/>
                  <a:pt x="3970" y="899855"/>
                </a:cubicBezTo>
                <a:cubicBezTo>
                  <a:pt x="7498" y="715082"/>
                  <a:pt x="5805" y="530184"/>
                  <a:pt x="5805" y="345412"/>
                </a:cubicBezTo>
                <a:cubicBezTo>
                  <a:pt x="5522" y="265027"/>
                  <a:pt x="10321" y="185150"/>
                  <a:pt x="18506" y="105145"/>
                </a:cubicBezTo>
                <a:cubicBezTo>
                  <a:pt x="21435" y="76128"/>
                  <a:pt x="22749" y="47150"/>
                  <a:pt x="22780" y="18221"/>
                </a:cubicBezTo>
                <a:lnTo>
                  <a:pt x="22508" y="11325"/>
                </a:lnTo>
                <a:lnTo>
                  <a:pt x="119228" y="7824"/>
                </a:lnTo>
                <a:cubicBezTo>
                  <a:pt x="263604" y="-156"/>
                  <a:pt x="408364" y="3162"/>
                  <a:pt x="552257" y="17748"/>
                </a:cubicBezTo>
                <a:cubicBezTo>
                  <a:pt x="654057" y="25440"/>
                  <a:pt x="756316" y="24213"/>
                  <a:pt x="857924" y="14092"/>
                </a:cubicBezTo>
                <a:cubicBezTo>
                  <a:pt x="1044382" y="-1710"/>
                  <a:pt x="1230457" y="10958"/>
                  <a:pt x="1416533" y="21666"/>
                </a:cubicBezTo>
                <a:cubicBezTo>
                  <a:pt x="1596750" y="32113"/>
                  <a:pt x="1776839" y="24408"/>
                  <a:pt x="1957056" y="17487"/>
                </a:cubicBezTo>
                <a:cubicBezTo>
                  <a:pt x="2090308" y="12394"/>
                  <a:pt x="2223918" y="249"/>
                  <a:pt x="2357618" y="4"/>
                </a:cubicBezTo>
                <a:close/>
              </a:path>
            </a:pathLst>
          </a:custGeom>
        </p:spPr>
      </p:pic>
    </p:spTree>
    <p:extLst>
      <p:ext uri="{BB962C8B-B14F-4D97-AF65-F5344CB8AC3E}">
        <p14:creationId xmlns:p14="http://schemas.microsoft.com/office/powerpoint/2010/main" val="14034264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0205D939-00C4-4F2E-9797-3170DD040D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E4E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8EE4E44-1403-472B-8C01-D354CB8F5A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9A10669-8191-93BC-DDF3-61497E77412F}"/>
              </a:ext>
            </a:extLst>
          </p:cNvPr>
          <p:cNvPicPr>
            <a:picLocks noChangeAspect="1"/>
          </p:cNvPicPr>
          <p:nvPr/>
        </p:nvPicPr>
        <p:blipFill rotWithShape="1">
          <a:blip r:embed="rId2"/>
          <a:srcRect t="14465" r="-2" b="4082"/>
          <a:stretch/>
        </p:blipFill>
        <p:spPr>
          <a:xfrm>
            <a:off x="6421035" y="643467"/>
            <a:ext cx="5129784" cy="5571066"/>
          </a:xfrm>
          <a:prstGeom prst="rect">
            <a:avLst/>
          </a:prstGeom>
        </p:spPr>
      </p:pic>
      <p:sp>
        <p:nvSpPr>
          <p:cNvPr id="20" name="Rectangle 19">
            <a:extLst>
              <a:ext uri="{FF2B5EF4-FFF2-40B4-BE49-F238E27FC236}">
                <a16:creationId xmlns:a16="http://schemas.microsoft.com/office/drawing/2014/main" id="{583CCE40-4C5F-42D3-86D9-7892AD1E98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1"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6826AFE6-3A43-0689-AA56-C7BDC0568D45}"/>
              </a:ext>
            </a:extLst>
          </p:cNvPr>
          <p:cNvPicPr>
            <a:picLocks noChangeAspect="1"/>
          </p:cNvPicPr>
          <p:nvPr/>
        </p:nvPicPr>
        <p:blipFill rotWithShape="1">
          <a:blip r:embed="rId3"/>
          <a:srcRect t="1982" r="-1" b="18194"/>
          <a:stretch/>
        </p:blipFill>
        <p:spPr>
          <a:xfrm>
            <a:off x="641180" y="643467"/>
            <a:ext cx="5129784" cy="5571066"/>
          </a:xfrm>
          <a:prstGeom prst="rect">
            <a:avLst/>
          </a:prstGeom>
        </p:spPr>
      </p:pic>
    </p:spTree>
    <p:extLst>
      <p:ext uri="{BB962C8B-B14F-4D97-AF65-F5344CB8AC3E}">
        <p14:creationId xmlns:p14="http://schemas.microsoft.com/office/powerpoint/2010/main" val="3183559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83A0C3-23F1-6262-B547-55664E62D301}"/>
              </a:ext>
            </a:extLst>
          </p:cNvPr>
          <p:cNvPicPr>
            <a:picLocks noChangeAspect="1"/>
          </p:cNvPicPr>
          <p:nvPr/>
        </p:nvPicPr>
        <p:blipFill>
          <a:blip r:embed="rId2"/>
          <a:stretch>
            <a:fillRect/>
          </a:stretch>
        </p:blipFill>
        <p:spPr>
          <a:xfrm>
            <a:off x="516391" y="1123527"/>
            <a:ext cx="3453600" cy="4604800"/>
          </a:xfrm>
          <a:prstGeom prst="rect">
            <a:avLst/>
          </a:prstGeom>
        </p:spPr>
      </p:pic>
      <p:cxnSp>
        <p:nvCxnSpPr>
          <p:cNvPr id="11" name="Straight Connector 10">
            <a:extLst>
              <a:ext uri="{FF2B5EF4-FFF2-40B4-BE49-F238E27FC236}">
                <a16:creationId xmlns:a16="http://schemas.microsoft.com/office/drawing/2014/main" id="{DCD67800-37AC-4E14-89B0-F79DCB3FB8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16560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58CD9D60-90F2-F81A-5B07-5B8F60F2F28C}"/>
              </a:ext>
            </a:extLst>
          </p:cNvPr>
          <p:cNvPicPr>
            <a:picLocks noChangeAspect="1"/>
          </p:cNvPicPr>
          <p:nvPr/>
        </p:nvPicPr>
        <p:blipFill>
          <a:blip r:embed="rId3"/>
          <a:stretch>
            <a:fillRect/>
          </a:stretch>
        </p:blipFill>
        <p:spPr>
          <a:xfrm>
            <a:off x="4310676" y="1807592"/>
            <a:ext cx="3537345" cy="3236670"/>
          </a:xfrm>
          <a:prstGeom prst="rect">
            <a:avLst/>
          </a:prstGeom>
        </p:spPr>
      </p:pic>
      <p:cxnSp>
        <p:nvCxnSpPr>
          <p:cNvPr id="13" name="Straight Connector 12">
            <a:extLst>
              <a:ext uri="{FF2B5EF4-FFF2-40B4-BE49-F238E27FC236}">
                <a16:creationId xmlns:a16="http://schemas.microsoft.com/office/drawing/2014/main" id="{20F1788F-A5AE-4188-8274-F7F2E3833E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99592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72B59ED8-A7C2-181B-1316-7D8FE7BC671B}"/>
              </a:ext>
            </a:extLst>
          </p:cNvPr>
          <p:cNvPicPr>
            <a:picLocks noChangeAspect="1"/>
          </p:cNvPicPr>
          <p:nvPr/>
        </p:nvPicPr>
        <p:blipFill>
          <a:blip r:embed="rId4"/>
          <a:stretch>
            <a:fillRect/>
          </a:stretch>
        </p:blipFill>
        <p:spPr>
          <a:xfrm>
            <a:off x="8162336" y="1142084"/>
            <a:ext cx="3517120" cy="4567688"/>
          </a:xfrm>
          <a:prstGeom prst="rect">
            <a:avLst/>
          </a:prstGeom>
        </p:spPr>
      </p:pic>
    </p:spTree>
    <p:extLst>
      <p:ext uri="{BB962C8B-B14F-4D97-AF65-F5344CB8AC3E}">
        <p14:creationId xmlns:p14="http://schemas.microsoft.com/office/powerpoint/2010/main" val="626187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0">
            <a:extLst>
              <a:ext uri="{FF2B5EF4-FFF2-40B4-BE49-F238E27FC236}">
                <a16:creationId xmlns:a16="http://schemas.microsoft.com/office/drawing/2014/main" id="{A9F529C3-C941-49FD-8C67-82F134F64B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0586029-32A0-47E5-9AEC-AE3ABA6B9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965DDA1F-8C9F-2DD4-0ED3-74309C9F24D2}"/>
              </a:ext>
            </a:extLst>
          </p:cNvPr>
          <p:cNvPicPr>
            <a:picLocks noChangeAspect="1"/>
          </p:cNvPicPr>
          <p:nvPr/>
        </p:nvPicPr>
        <p:blipFill>
          <a:blip r:embed="rId2"/>
          <a:stretch>
            <a:fillRect/>
          </a:stretch>
        </p:blipFill>
        <p:spPr>
          <a:xfrm>
            <a:off x="643467" y="1503046"/>
            <a:ext cx="5294716" cy="3851905"/>
          </a:xfrm>
          <a:prstGeom prst="rect">
            <a:avLst/>
          </a:prstGeom>
        </p:spPr>
      </p:pic>
      <p:cxnSp>
        <p:nvCxnSpPr>
          <p:cNvPr id="15" name="Straight Connector 14">
            <a:extLst>
              <a:ext uri="{FF2B5EF4-FFF2-40B4-BE49-F238E27FC236}">
                <a16:creationId xmlns:a16="http://schemas.microsoft.com/office/drawing/2014/main" id="{8C730EAB-A532-4295-A302-FB4B90DB9F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9958" y="1143000"/>
            <a:ext cx="0" cy="4572000"/>
          </a:xfrm>
          <a:prstGeom prst="line">
            <a:avLst/>
          </a:prstGeom>
          <a:ln>
            <a:solidFill>
              <a:srgbClr val="4E4E4E"/>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1BEEB598-40F5-89E8-11A6-CAD07F90E808}"/>
              </a:ext>
            </a:extLst>
          </p:cNvPr>
          <p:cNvPicPr>
            <a:picLocks noChangeAspect="1"/>
          </p:cNvPicPr>
          <p:nvPr/>
        </p:nvPicPr>
        <p:blipFill>
          <a:blip r:embed="rId3"/>
          <a:stretch>
            <a:fillRect/>
          </a:stretch>
        </p:blipFill>
        <p:spPr>
          <a:xfrm>
            <a:off x="6812025" y="643467"/>
            <a:ext cx="4178299" cy="5571066"/>
          </a:xfrm>
          <a:prstGeom prst="rect">
            <a:avLst/>
          </a:prstGeom>
        </p:spPr>
      </p:pic>
    </p:spTree>
    <p:extLst>
      <p:ext uri="{BB962C8B-B14F-4D97-AF65-F5344CB8AC3E}">
        <p14:creationId xmlns:p14="http://schemas.microsoft.com/office/powerpoint/2010/main" val="23082729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F9CFCE6-877F-4858-B8BD-2C52CA8AFB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E4E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213F8A0-12AE-4514-8372-0DD766EC28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0CFDC964-9867-22A8-7662-A98E3BDC6028}"/>
              </a:ext>
            </a:extLst>
          </p:cNvPr>
          <p:cNvPicPr>
            <a:picLocks noChangeAspect="1"/>
          </p:cNvPicPr>
          <p:nvPr/>
        </p:nvPicPr>
        <p:blipFill>
          <a:blip r:embed="rId2"/>
          <a:stretch>
            <a:fillRect/>
          </a:stretch>
        </p:blipFill>
        <p:spPr>
          <a:xfrm>
            <a:off x="7210150" y="643467"/>
            <a:ext cx="3551553" cy="5571066"/>
          </a:xfrm>
          <a:prstGeom prst="rect">
            <a:avLst/>
          </a:prstGeom>
        </p:spPr>
      </p:pic>
      <p:sp>
        <p:nvSpPr>
          <p:cNvPr id="14" name="Rectangle 13">
            <a:extLst>
              <a:ext uri="{FF2B5EF4-FFF2-40B4-BE49-F238E27FC236}">
                <a16:creationId xmlns:a16="http://schemas.microsoft.com/office/drawing/2014/main" id="{9EFF17D4-9A8C-4CE5-B096-D8CCD44004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1"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4BEE105-DF56-57B8-B32C-77995F1B2928}"/>
              </a:ext>
            </a:extLst>
          </p:cNvPr>
          <p:cNvPicPr>
            <a:picLocks noChangeAspect="1"/>
          </p:cNvPicPr>
          <p:nvPr/>
        </p:nvPicPr>
        <p:blipFill>
          <a:blip r:embed="rId3"/>
          <a:stretch>
            <a:fillRect/>
          </a:stretch>
        </p:blipFill>
        <p:spPr>
          <a:xfrm>
            <a:off x="1374281" y="643467"/>
            <a:ext cx="3663581" cy="5571066"/>
          </a:xfrm>
          <a:prstGeom prst="rect">
            <a:avLst/>
          </a:prstGeom>
        </p:spPr>
      </p:pic>
    </p:spTree>
    <p:extLst>
      <p:ext uri="{BB962C8B-B14F-4D97-AF65-F5344CB8AC3E}">
        <p14:creationId xmlns:p14="http://schemas.microsoft.com/office/powerpoint/2010/main" val="7050020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35AA6A3-4B50-9A86-55F5-24C4ABC4F3E1}"/>
              </a:ext>
            </a:extLst>
          </p:cNvPr>
          <p:cNvSpPr>
            <a:spLocks noGrp="1"/>
          </p:cNvSpPr>
          <p:nvPr>
            <p:ph type="title"/>
          </p:nvPr>
        </p:nvSpPr>
        <p:spPr>
          <a:xfrm>
            <a:off x="838200" y="365125"/>
            <a:ext cx="10515600" cy="1325563"/>
          </a:xfrm>
        </p:spPr>
        <p:txBody>
          <a:bodyPr>
            <a:normAutofit/>
          </a:bodyPr>
          <a:lstStyle/>
          <a:p>
            <a:r>
              <a:rPr lang="en-US" sz="4600" dirty="0"/>
              <a:t>Memories </a:t>
            </a:r>
            <a:r>
              <a:rPr lang="en-US" sz="4600" dirty="0">
                <a:sym typeface="Wingdings" pitchFamily="2" charset="2"/>
              </a:rPr>
              <a:t></a:t>
            </a:r>
            <a:r>
              <a:rPr lang="en-US" sz="4600" dirty="0"/>
              <a:t> History </a:t>
            </a:r>
            <a:r>
              <a:rPr lang="en-US" sz="4600" dirty="0">
                <a:sym typeface="Wingdings" pitchFamily="2" charset="2"/>
              </a:rPr>
              <a:t></a:t>
            </a:r>
            <a:r>
              <a:rPr lang="en-US" sz="4600" dirty="0"/>
              <a:t> National Register</a:t>
            </a:r>
          </a:p>
        </p:txBody>
      </p:sp>
      <p:sp>
        <p:nvSpPr>
          <p:cNvPr id="17"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AE87198-2BEB-40CF-2068-119DA8BC782C}"/>
              </a:ext>
            </a:extLst>
          </p:cNvPr>
          <p:cNvSpPr>
            <a:spLocks noGrp="1"/>
          </p:cNvSpPr>
          <p:nvPr>
            <p:ph idx="1"/>
          </p:nvPr>
        </p:nvSpPr>
        <p:spPr>
          <a:xfrm>
            <a:off x="838200" y="1929384"/>
            <a:ext cx="10515600" cy="4910328"/>
          </a:xfrm>
        </p:spPr>
        <p:txBody>
          <a:bodyPr>
            <a:normAutofit/>
          </a:bodyPr>
          <a:lstStyle/>
          <a:p>
            <a:r>
              <a:rPr lang="en-US" sz="1800" dirty="0"/>
              <a:t>The Dairy Plant at the site operated continuously between 1888 and 1980. </a:t>
            </a:r>
          </a:p>
          <a:p>
            <a:r>
              <a:rPr lang="en-US" sz="1800" dirty="0">
                <a:effectLst/>
                <a:ea typeface="Calibri" panose="020F0502020204030204" pitchFamily="34" charset="0"/>
                <a:cs typeface="Times" pitchFamily="2" charset="0"/>
              </a:rPr>
              <a:t>The factory would provide a critical outlet for local, farmers, sometimes allowing them to access larger markets by processing their milk into both cheese and butter that could be shipped more easily. </a:t>
            </a:r>
            <a:endParaRPr lang="en-US" sz="1800" dirty="0">
              <a:effectLst/>
              <a:ea typeface="Calibri" panose="020F0502020204030204" pitchFamily="34" charset="0"/>
              <a:cs typeface="Times New Roman" panose="02020603050405020304" pitchFamily="18" charset="0"/>
            </a:endParaRPr>
          </a:p>
          <a:p>
            <a:r>
              <a:rPr lang="en-US" sz="1800" dirty="0">
                <a:effectLst/>
                <a:ea typeface="Calibri" panose="020F0502020204030204" pitchFamily="34" charset="0"/>
                <a:cs typeface="Times" pitchFamily="2" charset="0"/>
              </a:rPr>
              <a:t>The factory expanded rapidly during the middle of the twentieth century, reflecting the growing importance of dairy to the state and the essential role the facility played in the local community. Workers constructed additions to the factory in the 1920s and 1930s, allowing the facility to be able to produce both Swiss cheese and butter, depending on market conditions.  The butter and </a:t>
            </a:r>
            <a:r>
              <a:rPr lang="en-US" sz="1800" dirty="0">
                <a:ea typeface="Calibri" panose="020F0502020204030204" pitchFamily="34" charset="0"/>
                <a:cs typeface="Times" pitchFamily="2" charset="0"/>
              </a:rPr>
              <a:t>S</a:t>
            </a:r>
            <a:r>
              <a:rPr lang="en-US" sz="1800" dirty="0">
                <a:effectLst/>
                <a:ea typeface="Calibri" panose="020F0502020204030204" pitchFamily="34" charset="0"/>
                <a:cs typeface="Times" pitchFamily="2" charset="0"/>
              </a:rPr>
              <a:t>wiss made at the plant was some of the best in the state,</a:t>
            </a:r>
            <a:r>
              <a:rPr lang="en-US" sz="1800" dirty="0">
                <a:ea typeface="Calibri" panose="020F0502020204030204" pitchFamily="34" charset="0"/>
                <a:cs typeface="Times" pitchFamily="2" charset="0"/>
              </a:rPr>
              <a:t> at times, the nation. </a:t>
            </a:r>
            <a:endParaRPr lang="en-US" sz="1800" dirty="0">
              <a:effectLst/>
              <a:ea typeface="Calibri" panose="020F0502020204030204" pitchFamily="34" charset="0"/>
              <a:cs typeface="Times" pitchFamily="2" charset="0"/>
            </a:endParaRPr>
          </a:p>
          <a:p>
            <a:r>
              <a:rPr lang="en-US" sz="1800" dirty="0">
                <a:effectLst/>
                <a:ea typeface="Calibri" panose="020F0502020204030204" pitchFamily="34" charset="0"/>
                <a:cs typeface="Times" pitchFamily="2" charset="0"/>
              </a:rPr>
              <a:t>In the early 1950s, the factory, then known as the Paoli Cooperative Dairy Company, embarked on its most significant expansion: a new wing dedicated to Grade “A” fluid milk. Licensed by the Chicago Board of Health, this fluid milk facility allowed the region’s farmers to access the Chicagoland marketplace. </a:t>
            </a:r>
          </a:p>
          <a:p>
            <a:r>
              <a:rPr lang="en-US" sz="1800" dirty="0">
                <a:ea typeface="Calibri" panose="020F0502020204030204" pitchFamily="34" charset="0"/>
                <a:cs typeface="Times New Roman" panose="02020603050405020304" pitchFamily="18" charset="0"/>
              </a:rPr>
              <a:t>Pabst, Inc. purchased the factory to access to additional milk for processing into baby formula in Oconomowoc. In 1980, in large part because of the rapid consolidation and industrialization of the industry. </a:t>
            </a:r>
          </a:p>
          <a:p>
            <a:r>
              <a:rPr lang="en-US" sz="1800" dirty="0">
                <a:ea typeface="Calibri" panose="020F0502020204030204" pitchFamily="34" charset="0"/>
                <a:cs typeface="Times New Roman" panose="02020603050405020304" pitchFamily="18" charset="0"/>
              </a:rPr>
              <a:t>These Memories become official collective history through National Register of Historic Places Approval November 18, 2022, nearly a 1.5 year process of discovery. The building is on the register an exceptional example of the contours of change in Wisconsin’s dairy industry over nearly 100 years. </a:t>
            </a:r>
            <a:endParaRPr lang="en-US" sz="1800" dirty="0">
              <a:effectLst/>
              <a:ea typeface="Calibri" panose="020F0502020204030204" pitchFamily="34" charset="0"/>
              <a:cs typeface="Times New Roman" panose="02020603050405020304" pitchFamily="18" charset="0"/>
            </a:endParaRPr>
          </a:p>
          <a:p>
            <a:endParaRPr lang="en-US" sz="1500" dirty="0"/>
          </a:p>
        </p:txBody>
      </p:sp>
    </p:spTree>
    <p:extLst>
      <p:ext uri="{BB962C8B-B14F-4D97-AF65-F5344CB8AC3E}">
        <p14:creationId xmlns:p14="http://schemas.microsoft.com/office/powerpoint/2010/main" val="12344353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0641ABD-5B9C-A542-B0B6-FF75A88A75D9}"/>
              </a:ext>
            </a:extLst>
          </p:cNvPr>
          <p:cNvSpPr>
            <a:spLocks noGrp="1"/>
          </p:cNvSpPr>
          <p:nvPr>
            <p:ph idx="1"/>
          </p:nvPr>
        </p:nvSpPr>
        <p:spPr>
          <a:xfrm>
            <a:off x="649224" y="2438400"/>
            <a:ext cx="5102351" cy="3785419"/>
          </a:xfrm>
        </p:spPr>
        <p:txBody>
          <a:bodyPr>
            <a:normAutofit/>
          </a:bodyPr>
          <a:lstStyle/>
          <a:p>
            <a:r>
              <a:rPr lang="en-US" sz="2000" dirty="0"/>
              <a:t>Build Businesses inside the “historic” structure to make it living and to reanimate the space…becomes Seven Acre Dairy Company</a:t>
            </a:r>
          </a:p>
          <a:p>
            <a:r>
              <a:rPr lang="en-US" sz="2000" dirty="0"/>
              <a:t>Businesses become the vehicle where the stories will be repeated and cemented as the community’s collective history. </a:t>
            </a:r>
          </a:p>
          <a:p>
            <a:r>
              <a:rPr lang="en-US" sz="2000" dirty="0"/>
              <a:t>Customer become Caretakers</a:t>
            </a:r>
          </a:p>
        </p:txBody>
      </p:sp>
      <p:sp>
        <p:nvSpPr>
          <p:cNvPr id="10" name="Rectangle 9">
            <a:extLst>
              <a:ext uri="{FF2B5EF4-FFF2-40B4-BE49-F238E27FC236}">
                <a16:creationId xmlns:a16="http://schemas.microsoft.com/office/drawing/2014/main" id="{C95B82D5-A8BB-45BF-BED8-C7B206892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30112" y="0"/>
            <a:ext cx="5961888" cy="6858000"/>
          </a:xfrm>
          <a:prstGeom prst="rect">
            <a:avLst/>
          </a:prstGeom>
          <a:solidFill>
            <a:srgbClr val="4D40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9">
            <a:extLst>
              <a:ext uri="{FF2B5EF4-FFF2-40B4-BE49-F238E27FC236}">
                <a16:creationId xmlns:a16="http://schemas.microsoft.com/office/drawing/2014/main" id="{296C61EC-FBF4-4216-BE67-6C864D30A0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29984" y="484633"/>
            <a:ext cx="4846320" cy="2743200"/>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6C0AD84E-13C0-0931-B0E3-67227128E796}"/>
              </a:ext>
            </a:extLst>
          </p:cNvPr>
          <p:cNvPicPr>
            <a:picLocks noChangeAspect="1"/>
          </p:cNvPicPr>
          <p:nvPr/>
        </p:nvPicPr>
        <p:blipFill>
          <a:blip r:embed="rId2"/>
          <a:stretch>
            <a:fillRect/>
          </a:stretch>
        </p:blipFill>
        <p:spPr>
          <a:xfrm>
            <a:off x="7210544" y="694945"/>
            <a:ext cx="3903488" cy="2322576"/>
          </a:xfrm>
          <a:prstGeom prst="rect">
            <a:avLst/>
          </a:prstGeom>
        </p:spPr>
      </p:pic>
      <p:sp>
        <p:nvSpPr>
          <p:cNvPr id="14" name="Rounded Rectangle 9">
            <a:extLst>
              <a:ext uri="{FF2B5EF4-FFF2-40B4-BE49-F238E27FC236}">
                <a16:creationId xmlns:a16="http://schemas.microsoft.com/office/drawing/2014/main" id="{39D6C490-0229-4573-9696-B73E5B3A9C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29984" y="3511296"/>
            <a:ext cx="4846320" cy="2743200"/>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4E84519-CF1E-187E-2A5F-9926F717176B}"/>
              </a:ext>
            </a:extLst>
          </p:cNvPr>
          <p:cNvPicPr>
            <a:picLocks noChangeAspect="1"/>
          </p:cNvPicPr>
          <p:nvPr/>
        </p:nvPicPr>
        <p:blipFill>
          <a:blip r:embed="rId3"/>
          <a:stretch>
            <a:fillRect/>
          </a:stretch>
        </p:blipFill>
        <p:spPr>
          <a:xfrm>
            <a:off x="7059168" y="4309796"/>
            <a:ext cx="4206240" cy="1146200"/>
          </a:xfrm>
          <a:prstGeom prst="rect">
            <a:avLst/>
          </a:prstGeom>
          <a:effectLst/>
        </p:spPr>
      </p:pic>
    </p:spTree>
    <p:extLst>
      <p:ext uri="{BB962C8B-B14F-4D97-AF65-F5344CB8AC3E}">
        <p14:creationId xmlns:p14="http://schemas.microsoft.com/office/powerpoint/2010/main" val="12126641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750E79-14C9-3DE0-B7EC-C6FA61D2CFC6}"/>
              </a:ext>
            </a:extLst>
          </p:cNvPr>
          <p:cNvSpPr>
            <a:spLocks noGrp="1"/>
          </p:cNvSpPr>
          <p:nvPr>
            <p:ph type="title"/>
          </p:nvPr>
        </p:nvSpPr>
        <p:spPr>
          <a:xfrm>
            <a:off x="890338" y="640080"/>
            <a:ext cx="3734014" cy="3566160"/>
          </a:xfrm>
        </p:spPr>
        <p:txBody>
          <a:bodyPr vert="horz" lIns="91440" tIns="45720" rIns="91440" bIns="45720" rtlCol="0" anchor="b">
            <a:normAutofit/>
          </a:bodyPr>
          <a:lstStyle/>
          <a:p>
            <a:r>
              <a:rPr lang="en-US" sz="3400"/>
              <a:t>Come Hang and Be One of The Caretakers of this Story and of Our Collective History</a:t>
            </a:r>
            <a:br>
              <a:rPr lang="en-US" sz="3400"/>
            </a:br>
            <a:br>
              <a:rPr lang="en-US" sz="3400"/>
            </a:br>
            <a:r>
              <a:rPr lang="en-US" sz="3400"/>
              <a:t>nicmink@gmail.com</a:t>
            </a:r>
          </a:p>
        </p:txBody>
      </p:sp>
      <p:sp>
        <p:nvSpPr>
          <p:cNvPr id="18"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06A7C6A7-1217-DB00-2F2A-ED63DC4ACA25}"/>
              </a:ext>
            </a:extLst>
          </p:cNvPr>
          <p:cNvPicPr>
            <a:picLocks noChangeAspect="1"/>
          </p:cNvPicPr>
          <p:nvPr/>
        </p:nvPicPr>
        <p:blipFill rotWithShape="1">
          <a:blip r:embed="rId2"/>
          <a:srcRect t="5255" r="-1" b="21466"/>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9528986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25B97239-2685-48C8-8104-1D4E4E383D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8" name="Picture 7">
            <a:extLst>
              <a:ext uri="{FF2B5EF4-FFF2-40B4-BE49-F238E27FC236}">
                <a16:creationId xmlns:a16="http://schemas.microsoft.com/office/drawing/2014/main" id="{C250D7C2-76BC-FA77-911C-F4F6CBE65E22}"/>
              </a:ext>
            </a:extLst>
          </p:cNvPr>
          <p:cNvPicPr>
            <a:picLocks noChangeAspect="1"/>
          </p:cNvPicPr>
          <p:nvPr/>
        </p:nvPicPr>
        <p:blipFill rotWithShape="1">
          <a:blip r:embed="rId2"/>
          <a:srcRect r="-2" b="15224"/>
          <a:stretch/>
        </p:blipFill>
        <p:spPr>
          <a:xfrm>
            <a:off x="321734" y="321733"/>
            <a:ext cx="5674894" cy="3030842"/>
          </a:xfrm>
          <a:prstGeom prst="rect">
            <a:avLst/>
          </a:prstGeom>
        </p:spPr>
      </p:pic>
      <p:pic>
        <p:nvPicPr>
          <p:cNvPr id="5" name="Picture 4">
            <a:extLst>
              <a:ext uri="{FF2B5EF4-FFF2-40B4-BE49-F238E27FC236}">
                <a16:creationId xmlns:a16="http://schemas.microsoft.com/office/drawing/2014/main" id="{522EE2C0-2EC3-F235-EF74-8D3EACC13751}"/>
              </a:ext>
            </a:extLst>
          </p:cNvPr>
          <p:cNvPicPr>
            <a:picLocks noChangeAspect="1"/>
          </p:cNvPicPr>
          <p:nvPr/>
        </p:nvPicPr>
        <p:blipFill rotWithShape="1">
          <a:blip r:embed="rId3"/>
          <a:srcRect t="1880" r="1" b="20320"/>
          <a:stretch/>
        </p:blipFill>
        <p:spPr>
          <a:xfrm>
            <a:off x="321735" y="3524289"/>
            <a:ext cx="2676579" cy="2776517"/>
          </a:xfrm>
          <a:prstGeom prst="rect">
            <a:avLst/>
          </a:prstGeom>
        </p:spPr>
      </p:pic>
      <p:pic>
        <p:nvPicPr>
          <p:cNvPr id="7" name="Picture 6">
            <a:extLst>
              <a:ext uri="{FF2B5EF4-FFF2-40B4-BE49-F238E27FC236}">
                <a16:creationId xmlns:a16="http://schemas.microsoft.com/office/drawing/2014/main" id="{908C80C6-4079-859D-670E-A9ECEF79CC68}"/>
              </a:ext>
            </a:extLst>
          </p:cNvPr>
          <p:cNvPicPr>
            <a:picLocks noChangeAspect="1"/>
          </p:cNvPicPr>
          <p:nvPr/>
        </p:nvPicPr>
        <p:blipFill rotWithShape="1">
          <a:blip r:embed="rId4"/>
          <a:srcRect t="24832" r="1" b="1520"/>
          <a:stretch/>
        </p:blipFill>
        <p:spPr>
          <a:xfrm>
            <a:off x="3159553" y="3514855"/>
            <a:ext cx="2837076" cy="2785951"/>
          </a:xfrm>
          <a:prstGeom prst="rect">
            <a:avLst/>
          </a:prstGeom>
        </p:spPr>
      </p:pic>
      <p:pic>
        <p:nvPicPr>
          <p:cNvPr id="6" name="Picture 5">
            <a:extLst>
              <a:ext uri="{FF2B5EF4-FFF2-40B4-BE49-F238E27FC236}">
                <a16:creationId xmlns:a16="http://schemas.microsoft.com/office/drawing/2014/main" id="{F7710EAE-D9E9-88A8-2070-7A055E8EEEA9}"/>
              </a:ext>
            </a:extLst>
          </p:cNvPr>
          <p:cNvPicPr>
            <a:picLocks noChangeAspect="1"/>
          </p:cNvPicPr>
          <p:nvPr/>
        </p:nvPicPr>
        <p:blipFill rotWithShape="1">
          <a:blip r:embed="rId5"/>
          <a:srcRect r="-2" b="20979"/>
          <a:stretch/>
        </p:blipFill>
        <p:spPr>
          <a:xfrm>
            <a:off x="6195373" y="321733"/>
            <a:ext cx="5674892" cy="5979074"/>
          </a:xfrm>
          <a:prstGeom prst="rect">
            <a:avLst/>
          </a:prstGeom>
        </p:spPr>
      </p:pic>
    </p:spTree>
    <p:extLst>
      <p:ext uri="{BB962C8B-B14F-4D97-AF65-F5344CB8AC3E}">
        <p14:creationId xmlns:p14="http://schemas.microsoft.com/office/powerpoint/2010/main" val="4190929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9F529C3-C941-49FD-8C67-82F134F64B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0586029-32A0-47E5-9AEC-AE3ABA6B9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Graphical user interface, text, application&#10;&#10;Description automatically generated">
            <a:extLst>
              <a:ext uri="{FF2B5EF4-FFF2-40B4-BE49-F238E27FC236}">
                <a16:creationId xmlns:a16="http://schemas.microsoft.com/office/drawing/2014/main" id="{F8E7F471-52AB-EB05-D109-F8D4AD528086}"/>
              </a:ext>
            </a:extLst>
          </p:cNvPr>
          <p:cNvPicPr>
            <a:picLocks noGrp="1" noChangeAspect="1"/>
          </p:cNvPicPr>
          <p:nvPr>
            <p:ph idx="1"/>
          </p:nvPr>
        </p:nvPicPr>
        <p:blipFill>
          <a:blip r:embed="rId2"/>
          <a:stretch>
            <a:fillRect/>
          </a:stretch>
        </p:blipFill>
        <p:spPr>
          <a:xfrm>
            <a:off x="643467" y="2125176"/>
            <a:ext cx="5294716" cy="2607646"/>
          </a:xfrm>
          <a:prstGeom prst="rect">
            <a:avLst/>
          </a:prstGeom>
        </p:spPr>
      </p:pic>
      <p:cxnSp>
        <p:nvCxnSpPr>
          <p:cNvPr id="16" name="Straight Connector 15">
            <a:extLst>
              <a:ext uri="{FF2B5EF4-FFF2-40B4-BE49-F238E27FC236}">
                <a16:creationId xmlns:a16="http://schemas.microsoft.com/office/drawing/2014/main" id="{8C730EAB-A532-4295-A302-FB4B90DB9F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9958" y="1143000"/>
            <a:ext cx="0" cy="4572000"/>
          </a:xfrm>
          <a:prstGeom prst="line">
            <a:avLst/>
          </a:prstGeom>
          <a:ln>
            <a:solidFill>
              <a:srgbClr val="4E4E4E"/>
            </a:solidFill>
          </a:ln>
        </p:spPr>
        <p:style>
          <a:lnRef idx="1">
            <a:schemeClr val="accent1"/>
          </a:lnRef>
          <a:fillRef idx="0">
            <a:schemeClr val="accent1"/>
          </a:fillRef>
          <a:effectRef idx="0">
            <a:schemeClr val="accent1"/>
          </a:effectRef>
          <a:fontRef idx="minor">
            <a:schemeClr val="tx1"/>
          </a:fontRef>
        </p:style>
      </p:cxnSp>
      <p:pic>
        <p:nvPicPr>
          <p:cNvPr id="7" name="Picture 6" descr="Graphical user interface, application&#10;&#10;Description automatically generated">
            <a:extLst>
              <a:ext uri="{FF2B5EF4-FFF2-40B4-BE49-F238E27FC236}">
                <a16:creationId xmlns:a16="http://schemas.microsoft.com/office/drawing/2014/main" id="{A71B3E8B-B135-0046-BC27-856BD064E1B5}"/>
              </a:ext>
            </a:extLst>
          </p:cNvPr>
          <p:cNvPicPr>
            <a:picLocks noChangeAspect="1"/>
          </p:cNvPicPr>
          <p:nvPr/>
        </p:nvPicPr>
        <p:blipFill>
          <a:blip r:embed="rId3"/>
          <a:stretch>
            <a:fillRect/>
          </a:stretch>
        </p:blipFill>
        <p:spPr>
          <a:xfrm>
            <a:off x="6253817" y="1833967"/>
            <a:ext cx="5294715" cy="3190065"/>
          </a:xfrm>
          <a:prstGeom prst="rect">
            <a:avLst/>
          </a:prstGeom>
        </p:spPr>
      </p:pic>
    </p:spTree>
    <p:extLst>
      <p:ext uri="{BB962C8B-B14F-4D97-AF65-F5344CB8AC3E}">
        <p14:creationId xmlns:p14="http://schemas.microsoft.com/office/powerpoint/2010/main" val="37464207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01B3CC-B49F-4CE0-B198-228D1D4285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a:extLst>
              <a:ext uri="{FF2B5EF4-FFF2-40B4-BE49-F238E27FC236}">
                <a16:creationId xmlns:a16="http://schemas.microsoft.com/office/drawing/2014/main" id="{E1009EB5-F377-0B2D-D9EF-4ED3A737CAD3}"/>
              </a:ext>
            </a:extLst>
          </p:cNvPr>
          <p:cNvPicPr>
            <a:picLocks noChangeAspect="1"/>
          </p:cNvPicPr>
          <p:nvPr/>
        </p:nvPicPr>
        <p:blipFill rotWithShape="1">
          <a:blip r:embed="rId2"/>
          <a:srcRect r="1" b="10697"/>
          <a:stretch/>
        </p:blipFill>
        <p:spPr>
          <a:xfrm>
            <a:off x="321734" y="557189"/>
            <a:ext cx="4276956" cy="5743616"/>
          </a:xfrm>
          <a:prstGeom prst="rect">
            <a:avLst/>
          </a:prstGeom>
        </p:spPr>
      </p:pic>
      <p:pic>
        <p:nvPicPr>
          <p:cNvPr id="4" name="Picture 3">
            <a:extLst>
              <a:ext uri="{FF2B5EF4-FFF2-40B4-BE49-F238E27FC236}">
                <a16:creationId xmlns:a16="http://schemas.microsoft.com/office/drawing/2014/main" id="{B1F78394-A7C7-F193-143F-97DCD8739CA2}"/>
              </a:ext>
            </a:extLst>
          </p:cNvPr>
          <p:cNvPicPr>
            <a:picLocks noChangeAspect="1"/>
          </p:cNvPicPr>
          <p:nvPr/>
        </p:nvPicPr>
        <p:blipFill rotWithShape="1">
          <a:blip r:embed="rId3"/>
          <a:srcRect l="4638" r="12876" b="2"/>
          <a:stretch/>
        </p:blipFill>
        <p:spPr>
          <a:xfrm>
            <a:off x="4772525" y="557189"/>
            <a:ext cx="7097742" cy="5743616"/>
          </a:xfrm>
          <a:prstGeom prst="rect">
            <a:avLst/>
          </a:prstGeom>
        </p:spPr>
      </p:pic>
    </p:spTree>
    <p:extLst>
      <p:ext uri="{BB962C8B-B14F-4D97-AF65-F5344CB8AC3E}">
        <p14:creationId xmlns:p14="http://schemas.microsoft.com/office/powerpoint/2010/main" val="26937221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Graphical user interface, website&#10;&#10;Description automatically generated">
            <a:extLst>
              <a:ext uri="{FF2B5EF4-FFF2-40B4-BE49-F238E27FC236}">
                <a16:creationId xmlns:a16="http://schemas.microsoft.com/office/drawing/2014/main" id="{18866D2D-3DFE-03C2-B206-791AE01D8F52}"/>
              </a:ext>
            </a:extLst>
          </p:cNvPr>
          <p:cNvPicPr>
            <a:picLocks noChangeAspect="1"/>
          </p:cNvPicPr>
          <p:nvPr/>
        </p:nvPicPr>
        <p:blipFill>
          <a:blip r:embed="rId2"/>
          <a:stretch>
            <a:fillRect/>
          </a:stretch>
        </p:blipFill>
        <p:spPr>
          <a:xfrm>
            <a:off x="643467" y="975360"/>
            <a:ext cx="10905066" cy="4907279"/>
          </a:xfrm>
          <a:prstGeom prst="rect">
            <a:avLst/>
          </a:prstGeom>
        </p:spPr>
      </p:pic>
    </p:spTree>
    <p:extLst>
      <p:ext uri="{BB962C8B-B14F-4D97-AF65-F5344CB8AC3E}">
        <p14:creationId xmlns:p14="http://schemas.microsoft.com/office/powerpoint/2010/main" val="5386187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1E9986A5-A7D1-4022-BAC0-885FB7A141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9ABFCDF3-76C7-594A-9173-C7D93180F91B}"/>
              </a:ext>
            </a:extLst>
          </p:cNvPr>
          <p:cNvPicPr>
            <a:picLocks noChangeAspect="1"/>
          </p:cNvPicPr>
          <p:nvPr/>
        </p:nvPicPr>
        <p:blipFill rotWithShape="1">
          <a:blip r:embed="rId2"/>
          <a:srcRect r="1" b="20378"/>
          <a:stretch/>
        </p:blipFill>
        <p:spPr>
          <a:xfrm>
            <a:off x="20" y="-1"/>
            <a:ext cx="3975444" cy="4306593"/>
          </a:xfrm>
          <a:custGeom>
            <a:avLst/>
            <a:gdLst/>
            <a:ahLst/>
            <a:cxnLst/>
            <a:rect l="l" t="t" r="r" b="b"/>
            <a:pathLst>
              <a:path w="3975464" h="4365555">
                <a:moveTo>
                  <a:pt x="0" y="0"/>
                </a:moveTo>
                <a:lnTo>
                  <a:pt x="3954724" y="0"/>
                </a:lnTo>
                <a:lnTo>
                  <a:pt x="3944328" y="441228"/>
                </a:lnTo>
                <a:cubicBezTo>
                  <a:pt x="3942781" y="508796"/>
                  <a:pt x="3939430" y="576877"/>
                  <a:pt x="3951159" y="643804"/>
                </a:cubicBezTo>
                <a:cubicBezTo>
                  <a:pt x="3980543" y="810736"/>
                  <a:pt x="3979900" y="978310"/>
                  <a:pt x="3967011" y="1146396"/>
                </a:cubicBezTo>
                <a:cubicBezTo>
                  <a:pt x="3954123" y="1321150"/>
                  <a:pt x="3931569" y="1495262"/>
                  <a:pt x="3940203" y="1671170"/>
                </a:cubicBezTo>
                <a:cubicBezTo>
                  <a:pt x="3945230" y="1770534"/>
                  <a:pt x="3953091" y="1869643"/>
                  <a:pt x="3953091" y="1969263"/>
                </a:cubicBezTo>
                <a:cubicBezTo>
                  <a:pt x="3955799" y="2447623"/>
                  <a:pt x="3948581" y="2926496"/>
                  <a:pt x="3959665" y="3405241"/>
                </a:cubicBezTo>
                <a:cubicBezTo>
                  <a:pt x="3962629" y="3529479"/>
                  <a:pt x="3949097" y="3653076"/>
                  <a:pt x="3946777" y="3777057"/>
                </a:cubicBezTo>
                <a:cubicBezTo>
                  <a:pt x="3944973" y="3878089"/>
                  <a:pt x="3947873" y="3979056"/>
                  <a:pt x="3950499" y="4080023"/>
                </a:cubicBezTo>
                <a:lnTo>
                  <a:pt x="3952324" y="4346210"/>
                </a:lnTo>
                <a:lnTo>
                  <a:pt x="3923793" y="4344582"/>
                </a:lnTo>
                <a:cubicBezTo>
                  <a:pt x="3869166" y="4337251"/>
                  <a:pt x="3813841" y="4336693"/>
                  <a:pt x="3759075" y="4342933"/>
                </a:cubicBezTo>
                <a:cubicBezTo>
                  <a:pt x="3703277" y="4347626"/>
                  <a:pt x="3647607" y="4354981"/>
                  <a:pt x="3591682" y="4357645"/>
                </a:cubicBezTo>
                <a:cubicBezTo>
                  <a:pt x="3349688" y="4370998"/>
                  <a:pt x="3107046" y="4367447"/>
                  <a:pt x="2865549" y="4346991"/>
                </a:cubicBezTo>
                <a:cubicBezTo>
                  <a:pt x="2661378" y="4329084"/>
                  <a:pt x="2456048" y="4328501"/>
                  <a:pt x="2251775" y="4345215"/>
                </a:cubicBezTo>
                <a:cubicBezTo>
                  <a:pt x="2200819" y="4349148"/>
                  <a:pt x="2149862" y="4359293"/>
                  <a:pt x="2098906" y="4351937"/>
                </a:cubicBezTo>
                <a:cubicBezTo>
                  <a:pt x="2025044" y="4342895"/>
                  <a:pt x="1950494" y="4340688"/>
                  <a:pt x="1876224" y="4345343"/>
                </a:cubicBezTo>
                <a:cubicBezTo>
                  <a:pt x="1700042" y="4352318"/>
                  <a:pt x="1523986" y="4361576"/>
                  <a:pt x="1347676" y="4359039"/>
                </a:cubicBezTo>
                <a:cubicBezTo>
                  <a:pt x="1064484" y="4355108"/>
                  <a:pt x="781420" y="4341031"/>
                  <a:pt x="498101" y="4351430"/>
                </a:cubicBezTo>
                <a:cubicBezTo>
                  <a:pt x="364340" y="4356376"/>
                  <a:pt x="230578" y="4360752"/>
                  <a:pt x="96817" y="4355568"/>
                </a:cubicBezTo>
                <a:lnTo>
                  <a:pt x="0" y="4349268"/>
                </a:lnTo>
                <a:close/>
              </a:path>
            </a:pathLst>
          </a:custGeom>
        </p:spPr>
      </p:pic>
      <p:pic>
        <p:nvPicPr>
          <p:cNvPr id="5" name="Picture 4">
            <a:extLst>
              <a:ext uri="{FF2B5EF4-FFF2-40B4-BE49-F238E27FC236}">
                <a16:creationId xmlns:a16="http://schemas.microsoft.com/office/drawing/2014/main" id="{FDB3511A-0CB8-0951-3559-2E6C54EA7D62}"/>
              </a:ext>
            </a:extLst>
          </p:cNvPr>
          <p:cNvPicPr>
            <a:picLocks noChangeAspect="1"/>
          </p:cNvPicPr>
          <p:nvPr/>
        </p:nvPicPr>
        <p:blipFill rotWithShape="1">
          <a:blip r:embed="rId3"/>
          <a:srcRect t="16041" r="-3" b="-3"/>
          <a:stretch/>
        </p:blipFill>
        <p:spPr>
          <a:xfrm>
            <a:off x="4148881" y="-1"/>
            <a:ext cx="3872656" cy="4306594"/>
          </a:xfrm>
          <a:custGeom>
            <a:avLst/>
            <a:gdLst/>
            <a:ahLst/>
            <a:cxnLst/>
            <a:rect l="l" t="t" r="r" b="b"/>
            <a:pathLst>
              <a:path w="3872656" h="4370715">
                <a:moveTo>
                  <a:pt x="9308" y="0"/>
                </a:moveTo>
                <a:lnTo>
                  <a:pt x="3851998" y="0"/>
                </a:lnTo>
                <a:lnTo>
                  <a:pt x="3841520" y="444702"/>
                </a:lnTo>
                <a:cubicBezTo>
                  <a:pt x="3839973" y="512270"/>
                  <a:pt x="3836622" y="580351"/>
                  <a:pt x="3848351" y="647278"/>
                </a:cubicBezTo>
                <a:cubicBezTo>
                  <a:pt x="3877736" y="814210"/>
                  <a:pt x="3877092" y="981784"/>
                  <a:pt x="3864203" y="1149870"/>
                </a:cubicBezTo>
                <a:cubicBezTo>
                  <a:pt x="3851315" y="1324624"/>
                  <a:pt x="3828761" y="1498736"/>
                  <a:pt x="3837395" y="1674644"/>
                </a:cubicBezTo>
                <a:cubicBezTo>
                  <a:pt x="3842422" y="1774008"/>
                  <a:pt x="3850284" y="1873117"/>
                  <a:pt x="3850284" y="1972737"/>
                </a:cubicBezTo>
                <a:cubicBezTo>
                  <a:pt x="3852991" y="2451097"/>
                  <a:pt x="3845773" y="2929970"/>
                  <a:pt x="3856857" y="3408715"/>
                </a:cubicBezTo>
                <a:cubicBezTo>
                  <a:pt x="3859821" y="3532953"/>
                  <a:pt x="3846289" y="3656550"/>
                  <a:pt x="3843969" y="3780531"/>
                </a:cubicBezTo>
                <a:cubicBezTo>
                  <a:pt x="3842165" y="3881563"/>
                  <a:pt x="3845065" y="3982530"/>
                  <a:pt x="3847691" y="4083497"/>
                </a:cubicBezTo>
                <a:lnTo>
                  <a:pt x="3849494" y="4346466"/>
                </a:lnTo>
                <a:lnTo>
                  <a:pt x="3739963" y="4345485"/>
                </a:lnTo>
                <a:cubicBezTo>
                  <a:pt x="3702780" y="4346420"/>
                  <a:pt x="3665581" y="4348259"/>
                  <a:pt x="3628383" y="4349908"/>
                </a:cubicBezTo>
                <a:cubicBezTo>
                  <a:pt x="3508316" y="4356655"/>
                  <a:pt x="3387918" y="4354828"/>
                  <a:pt x="3268119" y="4344454"/>
                </a:cubicBezTo>
                <a:cubicBezTo>
                  <a:pt x="3196206" y="4335589"/>
                  <a:pt x="3123466" y="4335589"/>
                  <a:pt x="3051553" y="4344454"/>
                </a:cubicBezTo>
                <a:cubicBezTo>
                  <a:pt x="2869715" y="4368829"/>
                  <a:pt x="2685977" y="4376260"/>
                  <a:pt x="2502751" y="4366648"/>
                </a:cubicBezTo>
                <a:cubicBezTo>
                  <a:pt x="2288987" y="4357263"/>
                  <a:pt x="2075733" y="4337859"/>
                  <a:pt x="1861843" y="4332533"/>
                </a:cubicBezTo>
                <a:cubicBezTo>
                  <a:pt x="1726297" y="4329109"/>
                  <a:pt x="1589733" y="4319851"/>
                  <a:pt x="1455972" y="4342552"/>
                </a:cubicBezTo>
                <a:cubicBezTo>
                  <a:pt x="1319536" y="4365887"/>
                  <a:pt x="1184374" y="4354980"/>
                  <a:pt x="1048318" y="4348258"/>
                </a:cubicBezTo>
                <a:cubicBezTo>
                  <a:pt x="946532" y="4340953"/>
                  <a:pt x="844365" y="4340953"/>
                  <a:pt x="742578" y="4348258"/>
                </a:cubicBezTo>
                <a:cubicBezTo>
                  <a:pt x="618869" y="4360661"/>
                  <a:pt x="494432" y="4364263"/>
                  <a:pt x="370214" y="4359038"/>
                </a:cubicBezTo>
                <a:cubicBezTo>
                  <a:pt x="296007" y="4355170"/>
                  <a:pt x="221738" y="4351270"/>
                  <a:pt x="147421" y="4348702"/>
                </a:cubicBezTo>
                <a:lnTo>
                  <a:pt x="13040" y="4347289"/>
                </a:lnTo>
                <a:lnTo>
                  <a:pt x="371" y="4103870"/>
                </a:lnTo>
                <a:cubicBezTo>
                  <a:pt x="-757" y="4012134"/>
                  <a:pt x="886" y="3920334"/>
                  <a:pt x="2690" y="3828598"/>
                </a:cubicBezTo>
                <a:cubicBezTo>
                  <a:pt x="5913" y="3670768"/>
                  <a:pt x="16095" y="3513067"/>
                  <a:pt x="20090" y="3355238"/>
                </a:cubicBezTo>
                <a:cubicBezTo>
                  <a:pt x="25761" y="3127790"/>
                  <a:pt x="3336" y="2900469"/>
                  <a:pt x="10940" y="2573142"/>
                </a:cubicBezTo>
                <a:cubicBezTo>
                  <a:pt x="20218" y="2391979"/>
                  <a:pt x="14032" y="2111578"/>
                  <a:pt x="14677" y="1830024"/>
                </a:cubicBezTo>
                <a:cubicBezTo>
                  <a:pt x="15451" y="1640269"/>
                  <a:pt x="5268" y="1450771"/>
                  <a:pt x="6171" y="1261145"/>
                </a:cubicBezTo>
                <a:cubicBezTo>
                  <a:pt x="6815" y="1121522"/>
                  <a:pt x="19961" y="982540"/>
                  <a:pt x="25374" y="843301"/>
                </a:cubicBezTo>
                <a:cubicBezTo>
                  <a:pt x="30078" y="673215"/>
                  <a:pt x="25426" y="502988"/>
                  <a:pt x="11455" y="333401"/>
                </a:cubicBezTo>
                <a:cubicBezTo>
                  <a:pt x="4817" y="239678"/>
                  <a:pt x="5623" y="145890"/>
                  <a:pt x="8088" y="52087"/>
                </a:cubicBezTo>
                <a:close/>
              </a:path>
            </a:pathLst>
          </a:custGeom>
        </p:spPr>
      </p:pic>
      <p:pic>
        <p:nvPicPr>
          <p:cNvPr id="4" name="Picture 3">
            <a:extLst>
              <a:ext uri="{FF2B5EF4-FFF2-40B4-BE49-F238E27FC236}">
                <a16:creationId xmlns:a16="http://schemas.microsoft.com/office/drawing/2014/main" id="{314F8D0E-0809-A00D-D389-A9FF0C0409FA}"/>
              </a:ext>
            </a:extLst>
          </p:cNvPr>
          <p:cNvPicPr>
            <a:picLocks noChangeAspect="1"/>
          </p:cNvPicPr>
          <p:nvPr/>
        </p:nvPicPr>
        <p:blipFill rotWithShape="1">
          <a:blip r:embed="rId4"/>
          <a:srcRect t="1686" r="1" b="18045"/>
          <a:stretch/>
        </p:blipFill>
        <p:spPr>
          <a:xfrm>
            <a:off x="8194953" y="-1"/>
            <a:ext cx="3997047" cy="4306593"/>
          </a:xfrm>
          <a:custGeom>
            <a:avLst/>
            <a:gdLst/>
            <a:ahLst/>
            <a:cxnLst/>
            <a:rect l="l" t="t" r="r" b="b"/>
            <a:pathLst>
              <a:path w="3997047" h="4358703">
                <a:moveTo>
                  <a:pt x="9389" y="0"/>
                </a:moveTo>
                <a:lnTo>
                  <a:pt x="3997047" y="0"/>
                </a:lnTo>
                <a:lnTo>
                  <a:pt x="3997047" y="4347477"/>
                </a:lnTo>
                <a:lnTo>
                  <a:pt x="3922844" y="4341211"/>
                </a:lnTo>
                <a:cubicBezTo>
                  <a:pt x="3821334" y="4336140"/>
                  <a:pt x="3719771" y="4340396"/>
                  <a:pt x="3618208" y="4343440"/>
                </a:cubicBezTo>
                <a:cubicBezTo>
                  <a:pt x="3488013" y="4347245"/>
                  <a:pt x="3357819" y="4358659"/>
                  <a:pt x="3227370" y="4344455"/>
                </a:cubicBezTo>
                <a:cubicBezTo>
                  <a:pt x="3152388" y="4335717"/>
                  <a:pt x="3076577" y="4336833"/>
                  <a:pt x="3001887" y="4347752"/>
                </a:cubicBezTo>
                <a:cubicBezTo>
                  <a:pt x="2932216" y="4357340"/>
                  <a:pt x="2861768" y="4360092"/>
                  <a:pt x="2791563" y="4355995"/>
                </a:cubicBezTo>
                <a:cubicBezTo>
                  <a:pt x="2658694" y="4350416"/>
                  <a:pt x="2524678" y="4346991"/>
                  <a:pt x="2391171" y="4351303"/>
                </a:cubicBezTo>
                <a:cubicBezTo>
                  <a:pt x="2185433" y="4357898"/>
                  <a:pt x="1979696" y="4363985"/>
                  <a:pt x="1773830" y="4351303"/>
                </a:cubicBezTo>
                <a:cubicBezTo>
                  <a:pt x="1620961" y="4342172"/>
                  <a:pt x="1468090" y="4341031"/>
                  <a:pt x="1315220" y="4345723"/>
                </a:cubicBezTo>
                <a:cubicBezTo>
                  <a:pt x="1162350" y="4350416"/>
                  <a:pt x="1009480" y="4359927"/>
                  <a:pt x="856610" y="4351303"/>
                </a:cubicBezTo>
                <a:cubicBezTo>
                  <a:pt x="678261" y="4341158"/>
                  <a:pt x="499913" y="4342933"/>
                  <a:pt x="321565" y="4344708"/>
                </a:cubicBezTo>
                <a:cubicBezTo>
                  <a:pt x="235449" y="4345596"/>
                  <a:pt x="149428" y="4348323"/>
                  <a:pt x="63422" y="4349686"/>
                </a:cubicBezTo>
                <a:lnTo>
                  <a:pt x="12951" y="4349060"/>
                </a:lnTo>
                <a:lnTo>
                  <a:pt x="371" y="4107346"/>
                </a:lnTo>
                <a:cubicBezTo>
                  <a:pt x="-757" y="4015610"/>
                  <a:pt x="887" y="3923810"/>
                  <a:pt x="2691" y="3832074"/>
                </a:cubicBezTo>
                <a:cubicBezTo>
                  <a:pt x="5913" y="3674244"/>
                  <a:pt x="16095" y="3516543"/>
                  <a:pt x="20090" y="3358714"/>
                </a:cubicBezTo>
                <a:cubicBezTo>
                  <a:pt x="25761" y="3131266"/>
                  <a:pt x="3336" y="2903945"/>
                  <a:pt x="10940" y="2576618"/>
                </a:cubicBezTo>
                <a:cubicBezTo>
                  <a:pt x="20219" y="2395455"/>
                  <a:pt x="14032" y="2115054"/>
                  <a:pt x="14677" y="1833500"/>
                </a:cubicBezTo>
                <a:cubicBezTo>
                  <a:pt x="15451" y="1643745"/>
                  <a:pt x="5269" y="1454247"/>
                  <a:pt x="6171" y="1264621"/>
                </a:cubicBezTo>
                <a:cubicBezTo>
                  <a:pt x="6815" y="1124998"/>
                  <a:pt x="19961" y="986016"/>
                  <a:pt x="25375" y="846777"/>
                </a:cubicBezTo>
                <a:cubicBezTo>
                  <a:pt x="30078" y="676691"/>
                  <a:pt x="25426" y="506464"/>
                  <a:pt x="11455" y="336877"/>
                </a:cubicBezTo>
                <a:cubicBezTo>
                  <a:pt x="4818" y="243154"/>
                  <a:pt x="5623" y="149366"/>
                  <a:pt x="8088" y="55563"/>
                </a:cubicBezTo>
                <a:close/>
              </a:path>
            </a:pathLst>
          </a:custGeom>
        </p:spPr>
      </p:pic>
      <p:sp>
        <p:nvSpPr>
          <p:cNvPr id="27" name="sketch line">
            <a:extLst>
              <a:ext uri="{FF2B5EF4-FFF2-40B4-BE49-F238E27FC236}">
                <a16:creationId xmlns:a16="http://schemas.microsoft.com/office/drawing/2014/main" id="{D2758DA7-6A89-49A1-B9F5-546D993242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422904" y="5413767"/>
            <a:ext cx="1554480" cy="18288"/>
          </a:xfrm>
          <a:custGeom>
            <a:avLst/>
            <a:gdLst>
              <a:gd name="connsiteX0" fmla="*/ 0 w 1554480"/>
              <a:gd name="connsiteY0" fmla="*/ 0 h 18288"/>
              <a:gd name="connsiteX1" fmla="*/ 549250 w 1554480"/>
              <a:gd name="connsiteY1" fmla="*/ 0 h 18288"/>
              <a:gd name="connsiteX2" fmla="*/ 1082954 w 1554480"/>
              <a:gd name="connsiteY2" fmla="*/ 0 h 18288"/>
              <a:gd name="connsiteX3" fmla="*/ 1554480 w 1554480"/>
              <a:gd name="connsiteY3" fmla="*/ 0 h 18288"/>
              <a:gd name="connsiteX4" fmla="*/ 1554480 w 1554480"/>
              <a:gd name="connsiteY4" fmla="*/ 18288 h 18288"/>
              <a:gd name="connsiteX5" fmla="*/ 1067410 w 1554480"/>
              <a:gd name="connsiteY5" fmla="*/ 18288 h 18288"/>
              <a:gd name="connsiteX6" fmla="*/ 549250 w 1554480"/>
              <a:gd name="connsiteY6" fmla="*/ 18288 h 18288"/>
              <a:gd name="connsiteX7" fmla="*/ 0 w 1554480"/>
              <a:gd name="connsiteY7" fmla="*/ 18288 h 18288"/>
              <a:gd name="connsiteX8" fmla="*/ 0 w 1554480"/>
              <a:gd name="connsiteY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4480" h="18288" fill="none" extrusionOk="0">
                <a:moveTo>
                  <a:pt x="0" y="0"/>
                </a:moveTo>
                <a:cubicBezTo>
                  <a:pt x="114141" y="-19864"/>
                  <a:pt x="345055" y="-1657"/>
                  <a:pt x="549250" y="0"/>
                </a:cubicBezTo>
                <a:cubicBezTo>
                  <a:pt x="753445" y="1657"/>
                  <a:pt x="862292" y="-5674"/>
                  <a:pt x="1082954" y="0"/>
                </a:cubicBezTo>
                <a:cubicBezTo>
                  <a:pt x="1303616" y="5674"/>
                  <a:pt x="1363530" y="4537"/>
                  <a:pt x="1554480" y="0"/>
                </a:cubicBezTo>
                <a:cubicBezTo>
                  <a:pt x="1554963" y="7176"/>
                  <a:pt x="1553909" y="13682"/>
                  <a:pt x="1554480" y="18288"/>
                </a:cubicBezTo>
                <a:cubicBezTo>
                  <a:pt x="1338847" y="6127"/>
                  <a:pt x="1215066" y="37851"/>
                  <a:pt x="1067410" y="18288"/>
                </a:cubicBezTo>
                <a:cubicBezTo>
                  <a:pt x="919754" y="-1275"/>
                  <a:pt x="800465" y="3080"/>
                  <a:pt x="549250" y="18288"/>
                </a:cubicBezTo>
                <a:cubicBezTo>
                  <a:pt x="298035" y="33496"/>
                  <a:pt x="158868" y="22769"/>
                  <a:pt x="0" y="18288"/>
                </a:cubicBezTo>
                <a:cubicBezTo>
                  <a:pt x="-655" y="13237"/>
                  <a:pt x="709" y="4645"/>
                  <a:pt x="0" y="0"/>
                </a:cubicBezTo>
                <a:close/>
              </a:path>
              <a:path w="1554480" h="18288" stroke="0" extrusionOk="0">
                <a:moveTo>
                  <a:pt x="0" y="0"/>
                </a:moveTo>
                <a:cubicBezTo>
                  <a:pt x="249941" y="-58"/>
                  <a:pt x="367334" y="23448"/>
                  <a:pt x="502615" y="0"/>
                </a:cubicBezTo>
                <a:cubicBezTo>
                  <a:pt x="637897" y="-23448"/>
                  <a:pt x="813653" y="-20418"/>
                  <a:pt x="974141" y="0"/>
                </a:cubicBezTo>
                <a:cubicBezTo>
                  <a:pt x="1134629" y="20418"/>
                  <a:pt x="1268772" y="6288"/>
                  <a:pt x="1554480" y="0"/>
                </a:cubicBezTo>
                <a:cubicBezTo>
                  <a:pt x="1554917" y="7222"/>
                  <a:pt x="1555359" y="13299"/>
                  <a:pt x="1554480" y="18288"/>
                </a:cubicBezTo>
                <a:cubicBezTo>
                  <a:pt x="1336087" y="12172"/>
                  <a:pt x="1310024" y="19759"/>
                  <a:pt x="1067410" y="18288"/>
                </a:cubicBezTo>
                <a:cubicBezTo>
                  <a:pt x="824796" y="16818"/>
                  <a:pt x="787902" y="34647"/>
                  <a:pt x="518160" y="18288"/>
                </a:cubicBezTo>
                <a:cubicBezTo>
                  <a:pt x="248418" y="1930"/>
                  <a:pt x="133160" y="9205"/>
                  <a:pt x="0" y="18288"/>
                </a:cubicBezTo>
                <a:cubicBezTo>
                  <a:pt x="-643" y="9451"/>
                  <a:pt x="-340" y="711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E21E1A3-DDCA-F10F-6808-3226DEA9CED3}"/>
              </a:ext>
            </a:extLst>
          </p:cNvPr>
          <p:cNvSpPr>
            <a:spLocks noGrp="1"/>
          </p:cNvSpPr>
          <p:nvPr>
            <p:ph idx="1"/>
          </p:nvPr>
        </p:nvSpPr>
        <p:spPr>
          <a:xfrm>
            <a:off x="4413582" y="4544570"/>
            <a:ext cx="7147481" cy="1703830"/>
          </a:xfrm>
        </p:spPr>
        <p:txBody>
          <a:bodyPr anchor="ctr">
            <a:normAutofit/>
          </a:bodyPr>
          <a:lstStyle/>
          <a:p>
            <a:pPr marL="0" indent="0">
              <a:buNone/>
            </a:pPr>
            <a:r>
              <a:rPr lang="en-US" sz="1500" dirty="0"/>
              <a:t>Two Important points: </a:t>
            </a:r>
          </a:p>
          <a:p>
            <a:pPr lvl="1"/>
            <a:r>
              <a:rPr lang="en-US" sz="1500" dirty="0"/>
              <a:t>Personal memories become stories and, stories, when shared collectively become history, a type of story that centers our lives and helps us figure out who we are</a:t>
            </a:r>
          </a:p>
          <a:p>
            <a:pPr lvl="1"/>
            <a:r>
              <a:rPr lang="en-US" sz="1500" dirty="0"/>
              <a:t>These stories about the past have immense power to change the present, as was the case with Juliette Kinzie’s </a:t>
            </a:r>
            <a:r>
              <a:rPr lang="en-US" sz="1500" i="1" dirty="0"/>
              <a:t>Wau-Bun, </a:t>
            </a:r>
            <a:r>
              <a:rPr lang="en-US" sz="1500" dirty="0"/>
              <a:t>whose memoir sparked the preservation of the Indian Agency House</a:t>
            </a:r>
          </a:p>
          <a:p>
            <a:endParaRPr lang="en-US" sz="1500" dirty="0"/>
          </a:p>
        </p:txBody>
      </p:sp>
    </p:spTree>
    <p:extLst>
      <p:ext uri="{BB962C8B-B14F-4D97-AF65-F5344CB8AC3E}">
        <p14:creationId xmlns:p14="http://schemas.microsoft.com/office/powerpoint/2010/main" val="15043375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EC4D9EE-7C0E-3CB0-57BE-1CAB83B6D2DF}"/>
              </a:ext>
            </a:extLst>
          </p:cNvPr>
          <p:cNvSpPr>
            <a:spLocks noGrp="1"/>
          </p:cNvSpPr>
          <p:nvPr>
            <p:ph idx="1"/>
          </p:nvPr>
        </p:nvSpPr>
        <p:spPr>
          <a:xfrm>
            <a:off x="6096000" y="601579"/>
            <a:ext cx="5257800" cy="5575384"/>
          </a:xfrm>
        </p:spPr>
        <p:txBody>
          <a:bodyPr/>
          <a:lstStyle/>
          <a:p>
            <a:r>
              <a:rPr lang="en-US" dirty="0"/>
              <a:t>Powerful meditation of stories, life, and death</a:t>
            </a:r>
          </a:p>
          <a:p>
            <a:r>
              <a:rPr lang="en-US" dirty="0"/>
              <a:t>Our true death happens– “The Final Death”-–in the words of Hector, when people in the living world stop telling stores about those who have entered the after life. </a:t>
            </a:r>
          </a:p>
        </p:txBody>
      </p:sp>
      <p:pic>
        <p:nvPicPr>
          <p:cNvPr id="4" name="Picture 3">
            <a:extLst>
              <a:ext uri="{FF2B5EF4-FFF2-40B4-BE49-F238E27FC236}">
                <a16:creationId xmlns:a16="http://schemas.microsoft.com/office/drawing/2014/main" id="{03447243-48B2-EB84-E832-EA01EE4436E7}"/>
              </a:ext>
            </a:extLst>
          </p:cNvPr>
          <p:cNvPicPr>
            <a:picLocks noChangeAspect="1"/>
          </p:cNvPicPr>
          <p:nvPr/>
        </p:nvPicPr>
        <p:blipFill>
          <a:blip r:embed="rId2"/>
          <a:stretch>
            <a:fillRect/>
          </a:stretch>
        </p:blipFill>
        <p:spPr>
          <a:xfrm>
            <a:off x="838200" y="103388"/>
            <a:ext cx="4431632" cy="6651223"/>
          </a:xfrm>
          <a:prstGeom prst="rect">
            <a:avLst/>
          </a:prstGeom>
        </p:spPr>
      </p:pic>
    </p:spTree>
    <p:extLst>
      <p:ext uri="{BB962C8B-B14F-4D97-AF65-F5344CB8AC3E}">
        <p14:creationId xmlns:p14="http://schemas.microsoft.com/office/powerpoint/2010/main" val="19608219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63643DC-2BD5-3264-9BA5-E502D8EB0487}"/>
              </a:ext>
            </a:extLst>
          </p:cNvPr>
          <p:cNvSpPr>
            <a:spLocks noGrp="1"/>
          </p:cNvSpPr>
          <p:nvPr>
            <p:ph idx="1"/>
          </p:nvPr>
        </p:nvSpPr>
        <p:spPr>
          <a:xfrm>
            <a:off x="838200" y="1185863"/>
            <a:ext cx="10515600" cy="4991100"/>
          </a:xfrm>
        </p:spPr>
        <p:txBody>
          <a:bodyPr>
            <a:normAutofit fontScale="85000" lnSpcReduction="20000"/>
          </a:bodyPr>
          <a:lstStyle/>
          <a:p>
            <a:pPr marL="0" indent="0" algn="ctr">
              <a:buNone/>
            </a:pPr>
            <a:r>
              <a:rPr lang="en-US" sz="6000" dirty="0"/>
              <a:t>Could we take these fading stories and disappearing memories, build a collective history, and use this building and its businesses to be the caretakers of this history?</a:t>
            </a:r>
          </a:p>
          <a:p>
            <a:pPr marL="0" indent="0" algn="ctr">
              <a:buNone/>
            </a:pPr>
            <a:endParaRPr lang="en-US" sz="6000" dirty="0"/>
          </a:p>
          <a:p>
            <a:pPr marL="0" indent="0" algn="ctr">
              <a:buNone/>
            </a:pPr>
            <a:r>
              <a:rPr lang="en-US" sz="6000" dirty="0"/>
              <a:t>A Potential </a:t>
            </a:r>
            <a:r>
              <a:rPr lang="en-US" sz="6000" i="1" dirty="0"/>
              <a:t>Ofrenda </a:t>
            </a:r>
            <a:r>
              <a:rPr lang="en-US" sz="6000" dirty="0"/>
              <a:t>to 20</a:t>
            </a:r>
            <a:r>
              <a:rPr lang="en-US" sz="6000" baseline="30000" dirty="0"/>
              <a:t>th</a:t>
            </a:r>
            <a:r>
              <a:rPr lang="en-US" sz="6000" dirty="0"/>
              <a:t> century dairy</a:t>
            </a:r>
          </a:p>
        </p:txBody>
      </p:sp>
    </p:spTree>
    <p:extLst>
      <p:ext uri="{BB962C8B-B14F-4D97-AF65-F5344CB8AC3E}">
        <p14:creationId xmlns:p14="http://schemas.microsoft.com/office/powerpoint/2010/main" val="15770321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7" name="Picture 6">
            <a:extLst>
              <a:ext uri="{FF2B5EF4-FFF2-40B4-BE49-F238E27FC236}">
                <a16:creationId xmlns:a16="http://schemas.microsoft.com/office/drawing/2014/main" id="{08DEC74D-387F-4619-D3DF-56EA70598D1B}"/>
              </a:ext>
            </a:extLst>
          </p:cNvPr>
          <p:cNvPicPr>
            <a:picLocks noChangeAspect="1"/>
          </p:cNvPicPr>
          <p:nvPr/>
        </p:nvPicPr>
        <p:blipFill rotWithShape="1">
          <a:blip r:embed="rId2"/>
          <a:srcRect l="7102" r="15259" b="2"/>
          <a:stretch/>
        </p:blipFill>
        <p:spPr>
          <a:xfrm>
            <a:off x="196731" y="170453"/>
            <a:ext cx="3794884" cy="6517096"/>
          </a:xfrm>
          <a:prstGeom prst="rect">
            <a:avLst/>
          </a:prstGeom>
        </p:spPr>
      </p:pic>
      <p:pic>
        <p:nvPicPr>
          <p:cNvPr id="5" name="Picture 4">
            <a:extLst>
              <a:ext uri="{FF2B5EF4-FFF2-40B4-BE49-F238E27FC236}">
                <a16:creationId xmlns:a16="http://schemas.microsoft.com/office/drawing/2014/main" id="{DBD29E2D-5C4B-666D-5C0D-1D4B3BBCB482}"/>
              </a:ext>
            </a:extLst>
          </p:cNvPr>
          <p:cNvPicPr>
            <a:picLocks noChangeAspect="1"/>
          </p:cNvPicPr>
          <p:nvPr/>
        </p:nvPicPr>
        <p:blipFill rotWithShape="1">
          <a:blip r:embed="rId3"/>
          <a:srcRect l="937" r="11125" b="4"/>
          <a:stretch/>
        </p:blipFill>
        <p:spPr>
          <a:xfrm>
            <a:off x="4184141" y="165371"/>
            <a:ext cx="3826711" cy="3176540"/>
          </a:xfrm>
          <a:prstGeom prst="rect">
            <a:avLst/>
          </a:prstGeom>
        </p:spPr>
      </p:pic>
      <p:pic>
        <p:nvPicPr>
          <p:cNvPr id="8" name="Picture 7">
            <a:extLst>
              <a:ext uri="{FF2B5EF4-FFF2-40B4-BE49-F238E27FC236}">
                <a16:creationId xmlns:a16="http://schemas.microsoft.com/office/drawing/2014/main" id="{E7EBBEE8-D1A6-CE47-84D2-26746E665B2C}"/>
              </a:ext>
            </a:extLst>
          </p:cNvPr>
          <p:cNvPicPr>
            <a:picLocks noChangeAspect="1"/>
          </p:cNvPicPr>
          <p:nvPr/>
        </p:nvPicPr>
        <p:blipFill rotWithShape="1">
          <a:blip r:embed="rId4"/>
          <a:srcRect t="9900" r="2" b="27738"/>
          <a:stretch/>
        </p:blipFill>
        <p:spPr>
          <a:xfrm>
            <a:off x="8193992" y="159910"/>
            <a:ext cx="3826711" cy="3181966"/>
          </a:xfrm>
          <a:prstGeom prst="rect">
            <a:avLst/>
          </a:prstGeom>
        </p:spPr>
      </p:pic>
      <p:pic>
        <p:nvPicPr>
          <p:cNvPr id="4" name="Picture 3">
            <a:extLst>
              <a:ext uri="{FF2B5EF4-FFF2-40B4-BE49-F238E27FC236}">
                <a16:creationId xmlns:a16="http://schemas.microsoft.com/office/drawing/2014/main" id="{64E4CD84-A595-8B96-181B-997D12C66B88}"/>
              </a:ext>
            </a:extLst>
          </p:cNvPr>
          <p:cNvPicPr>
            <a:picLocks noChangeAspect="1"/>
          </p:cNvPicPr>
          <p:nvPr/>
        </p:nvPicPr>
        <p:blipFill rotWithShape="1">
          <a:blip r:embed="rId5"/>
          <a:srcRect l="9488" r="123" b="-4"/>
          <a:stretch/>
        </p:blipFill>
        <p:spPr>
          <a:xfrm>
            <a:off x="4184141" y="3512234"/>
            <a:ext cx="3826711" cy="3175314"/>
          </a:xfrm>
          <a:prstGeom prst="rect">
            <a:avLst/>
          </a:prstGeom>
        </p:spPr>
      </p:pic>
      <p:pic>
        <p:nvPicPr>
          <p:cNvPr id="9" name="Picture 8">
            <a:extLst>
              <a:ext uri="{FF2B5EF4-FFF2-40B4-BE49-F238E27FC236}">
                <a16:creationId xmlns:a16="http://schemas.microsoft.com/office/drawing/2014/main" id="{B18E3ABC-3EB2-3399-E9B4-D7CCD622FAC6}"/>
              </a:ext>
            </a:extLst>
          </p:cNvPr>
          <p:cNvPicPr>
            <a:picLocks noChangeAspect="1"/>
          </p:cNvPicPr>
          <p:nvPr/>
        </p:nvPicPr>
        <p:blipFill rotWithShape="1">
          <a:blip r:embed="rId6"/>
          <a:srcRect t="20435" r="2" b="17210"/>
          <a:stretch/>
        </p:blipFill>
        <p:spPr>
          <a:xfrm>
            <a:off x="8193992" y="3505966"/>
            <a:ext cx="3826711" cy="3181582"/>
          </a:xfrm>
          <a:prstGeom prst="rect">
            <a:avLst/>
          </a:prstGeom>
        </p:spPr>
      </p:pic>
    </p:spTree>
    <p:extLst>
      <p:ext uri="{BB962C8B-B14F-4D97-AF65-F5344CB8AC3E}">
        <p14:creationId xmlns:p14="http://schemas.microsoft.com/office/powerpoint/2010/main" val="24675344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312</TotalTime>
  <Words>518</Words>
  <Application>Microsoft Office PowerPoint</Application>
  <PresentationFormat>Widescreen</PresentationFormat>
  <Paragraphs>23</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sofia-pro</vt:lpstr>
      <vt:lpstr>Office Theme</vt:lpstr>
      <vt:lpstr>PRESERVING BUILDINGS AND  STORIES AT A DANE COUNTY DAIRY FACTORY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Memories  History  National Register</vt:lpstr>
      <vt:lpstr>PowerPoint Presentation</vt:lpstr>
      <vt:lpstr>Come Hang and Be One of The Caretakers of this Story and of Our Collective History  nicmink@gmail.com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PRESERVING BUILDINGS AND  STORIES AT A DANE COUNTY DAIRY FACTORY</dc:title>
  <dc:creator>Nic Mink</dc:creator>
  <cp:lastModifiedBy>Aaron Bock</cp:lastModifiedBy>
  <cp:revision>3</cp:revision>
  <dcterms:created xsi:type="dcterms:W3CDTF">2022-11-16T19:37:47Z</dcterms:created>
  <dcterms:modified xsi:type="dcterms:W3CDTF">2023-02-27T17:02:36Z</dcterms:modified>
</cp:coreProperties>
</file>