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1106" r:id="rId2"/>
    <p:sldId id="266" r:id="rId3"/>
    <p:sldId id="298" r:id="rId4"/>
    <p:sldId id="299" r:id="rId5"/>
    <p:sldId id="1105" r:id="rId6"/>
    <p:sldId id="300" r:id="rId7"/>
    <p:sldId id="302" r:id="rId8"/>
    <p:sldId id="303" r:id="rId9"/>
    <p:sldId id="1101" r:id="rId10"/>
    <p:sldId id="11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F92FD8-37F3-1604-941C-A47945A5733C}" name="Laura Garcia" initials="LG" userId="S::lgarcia@firstbusiness.com::3bd1db37-5016-4519-a9a7-2def3285657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2A5B"/>
    <a:srgbClr val="6C7D34"/>
    <a:srgbClr val="A53480"/>
    <a:srgbClr val="A15220"/>
    <a:srgbClr val="E5822C"/>
    <a:srgbClr val="762B5C"/>
    <a:srgbClr val="8D377B"/>
    <a:srgbClr val="5674A0"/>
    <a:srgbClr val="3E5575"/>
    <a:srgbClr val="92A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B2DA1-F2A5-44CC-9352-FEE3915F9931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DE80-7B39-4EC2-922C-3679046A2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79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EAC0246-241D-4C7B-99C9-42E633356AE5}"/>
              </a:ext>
            </a:extLst>
          </p:cNvPr>
          <p:cNvSpPr/>
          <p:nvPr userDrawn="1"/>
        </p:nvSpPr>
        <p:spPr>
          <a:xfrm>
            <a:off x="0" y="3159124"/>
            <a:ext cx="9366249" cy="3698876"/>
          </a:xfrm>
          <a:prstGeom prst="rect">
            <a:avLst/>
          </a:prstGeom>
          <a:solidFill>
            <a:srgbClr val="752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Single Corner Rounded 14">
            <a:extLst>
              <a:ext uri="{FF2B5EF4-FFF2-40B4-BE49-F238E27FC236}">
                <a16:creationId xmlns:a16="http://schemas.microsoft.com/office/drawing/2014/main" id="{05668325-6B00-4CC1-8EAA-0C88D64F40B1}"/>
              </a:ext>
            </a:extLst>
          </p:cNvPr>
          <p:cNvSpPr/>
          <p:nvPr userDrawn="1"/>
        </p:nvSpPr>
        <p:spPr>
          <a:xfrm>
            <a:off x="9366250" y="3159123"/>
            <a:ext cx="2825750" cy="3698877"/>
          </a:xfrm>
          <a:prstGeom prst="round1Rect">
            <a:avLst>
              <a:gd name="adj" fmla="val 33706"/>
            </a:avLst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01BEC7-2C5A-4823-BCCD-A9D59E36A5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95" y="4115499"/>
            <a:ext cx="8620030" cy="2010568"/>
          </a:xfrm>
        </p:spPr>
        <p:txBody>
          <a:bodyPr anchor="t">
            <a:normAutofit/>
          </a:bodyPr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52A031E-A38C-4792-ADC7-220E92C1C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CB038F8-E399-49F7-8B4E-279DB60F7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2436" y="786238"/>
            <a:ext cx="4343088" cy="17410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273B70-18DD-472A-8A06-B533B1863021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207720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1522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09263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D05538D-8C66-4C59-B68C-EFEDED9D4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4338" y="6232605"/>
            <a:ext cx="1096120" cy="43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2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EEE1ED76-A5C2-4A11-84D4-8E375D1F06D2}"/>
              </a:ext>
            </a:extLst>
          </p:cNvPr>
          <p:cNvSpPr/>
          <p:nvPr userDrawn="1"/>
        </p:nvSpPr>
        <p:spPr>
          <a:xfrm rot="5400000">
            <a:off x="-347058" y="4939839"/>
            <a:ext cx="2265220" cy="1571105"/>
          </a:xfrm>
          <a:prstGeom prst="round1Rect">
            <a:avLst>
              <a:gd name="adj" fmla="val 42037"/>
            </a:avLst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94807" y="240430"/>
            <a:ext cx="9258991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1522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4808" y="1950719"/>
            <a:ext cx="9258992" cy="465479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D1920228-1C0C-4876-8044-6D4C20923AC4}"/>
              </a:ext>
            </a:extLst>
          </p:cNvPr>
          <p:cNvSpPr/>
          <p:nvPr userDrawn="1"/>
        </p:nvSpPr>
        <p:spPr>
          <a:xfrm rot="10800000">
            <a:off x="-2" y="-1"/>
            <a:ext cx="1571106" cy="4654789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A15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40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39645659-F1CF-4870-BB5D-5E0960590C70}"/>
              </a:ext>
            </a:extLst>
          </p:cNvPr>
          <p:cNvSpPr/>
          <p:nvPr userDrawn="1"/>
        </p:nvSpPr>
        <p:spPr>
          <a:xfrm>
            <a:off x="8221287" y="4120662"/>
            <a:ext cx="3970713" cy="2737339"/>
          </a:xfrm>
          <a:prstGeom prst="round2DiagRect">
            <a:avLst>
              <a:gd name="adj1" fmla="val 0"/>
              <a:gd name="adj2" fmla="val 29153"/>
            </a:avLst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016743-34F5-47FC-8D5C-7C5E933A2616}"/>
              </a:ext>
            </a:extLst>
          </p:cNvPr>
          <p:cNvSpPr/>
          <p:nvPr userDrawn="1"/>
        </p:nvSpPr>
        <p:spPr>
          <a:xfrm>
            <a:off x="8221287" y="0"/>
            <a:ext cx="3970713" cy="5033639"/>
          </a:xfrm>
          <a:prstGeom prst="rect">
            <a:avLst/>
          </a:prstGeom>
          <a:solidFill>
            <a:srgbClr val="A15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46908" y="3041818"/>
            <a:ext cx="5793927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1522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7418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Single Corner Rounded 15">
            <a:extLst>
              <a:ext uri="{FF2B5EF4-FFF2-40B4-BE49-F238E27FC236}">
                <a16:creationId xmlns:a16="http://schemas.microsoft.com/office/drawing/2014/main" id="{DE2C7B71-CA86-4996-AF02-832CC48CF700}"/>
              </a:ext>
            </a:extLst>
          </p:cNvPr>
          <p:cNvSpPr/>
          <p:nvPr userDrawn="1"/>
        </p:nvSpPr>
        <p:spPr>
          <a:xfrm>
            <a:off x="9366250" y="3159123"/>
            <a:ext cx="2825750" cy="3698877"/>
          </a:xfrm>
          <a:prstGeom prst="round1Rect">
            <a:avLst>
              <a:gd name="adj" fmla="val 33499"/>
            </a:avLst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FE2618-1444-46AB-964B-3BE99A1F6456}"/>
              </a:ext>
            </a:extLst>
          </p:cNvPr>
          <p:cNvSpPr/>
          <p:nvPr userDrawn="1"/>
        </p:nvSpPr>
        <p:spPr>
          <a:xfrm>
            <a:off x="0" y="3159125"/>
            <a:ext cx="9366250" cy="3698875"/>
          </a:xfrm>
          <a:prstGeom prst="rect">
            <a:avLst/>
          </a:prstGeom>
          <a:solidFill>
            <a:srgbClr val="6C7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5FB97F5-B3CE-4677-BB50-CCCBCBC477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95" y="4123805"/>
            <a:ext cx="8620030" cy="2010568"/>
          </a:xfrm>
        </p:spPr>
        <p:txBody>
          <a:bodyPr anchor="t">
            <a:normAutofit/>
          </a:bodyPr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D0B0514-5C9D-4E88-90D5-BFBDEDFD0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9CF3790B-E0B5-4B49-B223-DD0F047882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2436" y="786238"/>
            <a:ext cx="4343088" cy="17410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07FC585-FD09-4B99-97A7-4264B7DC63CB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353109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D63989AC-D928-47C1-8273-2EF228528567}"/>
              </a:ext>
            </a:extLst>
          </p:cNvPr>
          <p:cNvSpPr/>
          <p:nvPr userDrawn="1"/>
        </p:nvSpPr>
        <p:spPr>
          <a:xfrm flipH="1" flipV="1">
            <a:off x="3774051" y="5339862"/>
            <a:ext cx="1313764" cy="1524000"/>
          </a:xfrm>
          <a:prstGeom prst="round1Rect">
            <a:avLst>
              <a:gd name="adj" fmla="val 33938"/>
            </a:avLst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46A4086-3C71-4B4B-975D-B98D168EE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A1E79172-951C-4142-B121-5FD3060747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37" y="2824385"/>
            <a:ext cx="2709461" cy="108617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F9882CD-4EED-4E1B-9E30-603563D04EF2}"/>
              </a:ext>
            </a:extLst>
          </p:cNvPr>
          <p:cNvSpPr/>
          <p:nvPr userDrawn="1"/>
        </p:nvSpPr>
        <p:spPr>
          <a:xfrm>
            <a:off x="3774051" y="1"/>
            <a:ext cx="365760" cy="5386754"/>
          </a:xfrm>
          <a:prstGeom prst="rect">
            <a:avLst/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35017E-06DC-46E7-AAAC-105983DEF20F}"/>
              </a:ext>
            </a:extLst>
          </p:cNvPr>
          <p:cNvSpPr/>
          <p:nvPr userDrawn="1"/>
        </p:nvSpPr>
        <p:spPr>
          <a:xfrm>
            <a:off x="4139810" y="0"/>
            <a:ext cx="8046379" cy="6858000"/>
          </a:xfrm>
          <a:prstGeom prst="rect">
            <a:avLst/>
          </a:prstGeom>
          <a:solidFill>
            <a:srgbClr val="6C7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F6547C7-F6FF-4023-8F67-2376AA67AE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4016" y="2578895"/>
            <a:ext cx="7452209" cy="1380517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D7404-2C49-4FC8-B113-B39E54D4B021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2971540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Single Corner Rounded 15">
            <a:extLst>
              <a:ext uri="{FF2B5EF4-FFF2-40B4-BE49-F238E27FC236}">
                <a16:creationId xmlns:a16="http://schemas.microsoft.com/office/drawing/2014/main" id="{03604EAF-586A-4196-AE09-C1C532056627}"/>
              </a:ext>
            </a:extLst>
          </p:cNvPr>
          <p:cNvSpPr/>
          <p:nvPr userDrawn="1"/>
        </p:nvSpPr>
        <p:spPr>
          <a:xfrm>
            <a:off x="10123971" y="6567523"/>
            <a:ext cx="2068029" cy="319503"/>
          </a:xfrm>
          <a:prstGeom prst="round1Rect">
            <a:avLst>
              <a:gd name="adj" fmla="val 50000"/>
            </a:avLst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5ACBCA-CB15-48E4-83CE-87A060F9E73D}"/>
              </a:ext>
            </a:extLst>
          </p:cNvPr>
          <p:cNvSpPr/>
          <p:nvPr userDrawn="1"/>
        </p:nvSpPr>
        <p:spPr>
          <a:xfrm>
            <a:off x="0" y="6567524"/>
            <a:ext cx="10123971" cy="319503"/>
          </a:xfrm>
          <a:prstGeom prst="rect">
            <a:avLst/>
          </a:prstGeom>
          <a:solidFill>
            <a:srgbClr val="6C7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707C342-C96D-40BE-9181-46828CBEF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 anchor="ctr">
            <a:normAutofit/>
          </a:bodyPr>
          <a:lstStyle>
            <a:lvl1pPr>
              <a:defRPr sz="4000">
                <a:solidFill>
                  <a:srgbClr val="6C7D3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71B4B11-231F-4686-A8A4-E1C2228AB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19"/>
            <a:ext cx="10515600" cy="446459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8DFAA3-AFD7-4C76-B2B7-D5FCB790527E}"/>
              </a:ext>
            </a:extLst>
          </p:cNvPr>
          <p:cNvSpPr txBox="1"/>
          <p:nvPr userDrawn="1"/>
        </p:nvSpPr>
        <p:spPr>
          <a:xfrm>
            <a:off x="10456989" y="6581786"/>
            <a:ext cx="173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firstbusiness.bank</a:t>
            </a:r>
          </a:p>
        </p:txBody>
      </p:sp>
    </p:spTree>
    <p:extLst>
      <p:ext uri="{BB962C8B-B14F-4D97-AF65-F5344CB8AC3E}">
        <p14:creationId xmlns:p14="http://schemas.microsoft.com/office/powerpoint/2010/main" val="2739768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06C3CFB0-2A1B-4790-97CC-44FF8E122F07}"/>
              </a:ext>
            </a:extLst>
          </p:cNvPr>
          <p:cNvSpPr/>
          <p:nvPr userDrawn="1"/>
        </p:nvSpPr>
        <p:spPr>
          <a:xfrm rot="5400000">
            <a:off x="-347058" y="4939839"/>
            <a:ext cx="2265220" cy="1571105"/>
          </a:xfrm>
          <a:prstGeom prst="round1Rect">
            <a:avLst>
              <a:gd name="adj" fmla="val 42037"/>
            </a:avLst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1C6342C-BDAD-4343-94F4-B9B3370BA1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4807" y="257056"/>
            <a:ext cx="9258991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6C7D3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ED7A13-B191-46BE-8AED-640BCACB1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4808" y="1950719"/>
            <a:ext cx="9258992" cy="465479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4A74297F-BF0A-4682-8053-448EBCAFD6F2}"/>
              </a:ext>
            </a:extLst>
          </p:cNvPr>
          <p:cNvSpPr/>
          <p:nvPr userDrawn="1"/>
        </p:nvSpPr>
        <p:spPr>
          <a:xfrm rot="10800000">
            <a:off x="-2" y="-1"/>
            <a:ext cx="1571106" cy="4654789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6C7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13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A70D89F8-3712-42C9-B9D6-F2EC51BA0437}"/>
              </a:ext>
            </a:extLst>
          </p:cNvPr>
          <p:cNvSpPr/>
          <p:nvPr userDrawn="1"/>
        </p:nvSpPr>
        <p:spPr>
          <a:xfrm>
            <a:off x="8221287" y="4120662"/>
            <a:ext cx="3970713" cy="2737339"/>
          </a:xfrm>
          <a:prstGeom prst="round2DiagRect">
            <a:avLst>
              <a:gd name="adj1" fmla="val 0"/>
              <a:gd name="adj2" fmla="val 29153"/>
            </a:avLst>
          </a:prstGeom>
          <a:solidFill>
            <a:srgbClr val="92A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90742-C931-432B-9722-147EEF782FF4}"/>
              </a:ext>
            </a:extLst>
          </p:cNvPr>
          <p:cNvSpPr/>
          <p:nvPr userDrawn="1"/>
        </p:nvSpPr>
        <p:spPr>
          <a:xfrm>
            <a:off x="8221287" y="0"/>
            <a:ext cx="3970713" cy="5033639"/>
          </a:xfrm>
          <a:prstGeom prst="rect">
            <a:avLst/>
          </a:prstGeom>
          <a:solidFill>
            <a:srgbClr val="6C7D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EC2C7BC-4AA0-4A3B-9323-85A29F50A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6908" y="3041818"/>
            <a:ext cx="5793927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6C7D3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7816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4707C342-C96D-40BE-9181-46828CBEF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9835342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6C7D3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71B4B11-231F-4686-A8A4-E1C2228AB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19"/>
            <a:ext cx="9835342" cy="465479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1891B40-AA71-4BFA-952C-4706179D1E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4338" y="6232605"/>
            <a:ext cx="1096120" cy="43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073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EC3A70B1-8867-4C17-8870-1467BAD46C84}"/>
              </a:ext>
            </a:extLst>
          </p:cNvPr>
          <p:cNvSpPr/>
          <p:nvPr userDrawn="1"/>
        </p:nvSpPr>
        <p:spPr>
          <a:xfrm>
            <a:off x="9366250" y="3159123"/>
            <a:ext cx="2825750" cy="3698877"/>
          </a:xfrm>
          <a:prstGeom prst="round1Rect">
            <a:avLst>
              <a:gd name="adj" fmla="val 33499"/>
            </a:avLst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1760AA-E2A3-4731-8A2D-6692D38E07AC}"/>
              </a:ext>
            </a:extLst>
          </p:cNvPr>
          <p:cNvSpPr/>
          <p:nvPr userDrawn="1"/>
        </p:nvSpPr>
        <p:spPr>
          <a:xfrm>
            <a:off x="0" y="3159125"/>
            <a:ext cx="9366250" cy="3698875"/>
          </a:xfrm>
          <a:prstGeom prst="rect">
            <a:avLst/>
          </a:prstGeom>
          <a:solidFill>
            <a:srgbClr val="3E5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8C8BFB-FC96-44EE-889E-B047AD45EA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95" y="4140438"/>
            <a:ext cx="8620030" cy="2010568"/>
          </a:xfrm>
        </p:spPr>
        <p:txBody>
          <a:bodyPr anchor="t">
            <a:normAutofit/>
          </a:bodyPr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75B79D1-C691-41B2-B381-25F48CA11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88EA936-876E-41A7-9C07-F53C04FF20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2436" y="786238"/>
            <a:ext cx="4343088" cy="174106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847691-BA78-4446-B38F-35E9AD1AAEAE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327623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Single Corner Rounded 13">
            <a:extLst>
              <a:ext uri="{FF2B5EF4-FFF2-40B4-BE49-F238E27FC236}">
                <a16:creationId xmlns:a16="http://schemas.microsoft.com/office/drawing/2014/main" id="{20E4759F-CE61-4B80-88EC-570012D1179B}"/>
              </a:ext>
            </a:extLst>
          </p:cNvPr>
          <p:cNvSpPr/>
          <p:nvPr userDrawn="1"/>
        </p:nvSpPr>
        <p:spPr>
          <a:xfrm flipH="1" flipV="1">
            <a:off x="3774051" y="5339862"/>
            <a:ext cx="1313764" cy="1524000"/>
          </a:xfrm>
          <a:prstGeom prst="round1Rect">
            <a:avLst>
              <a:gd name="adj" fmla="val 33938"/>
            </a:avLst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52A031E-A38C-4792-ADC7-220E92C1C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CB038F8-E399-49F7-8B4E-279DB60F7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37" y="2824385"/>
            <a:ext cx="2709461" cy="108617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D9DF83-3CA0-4BF9-BCEA-A6011154172A}"/>
              </a:ext>
            </a:extLst>
          </p:cNvPr>
          <p:cNvSpPr/>
          <p:nvPr userDrawn="1"/>
        </p:nvSpPr>
        <p:spPr>
          <a:xfrm>
            <a:off x="3774051" y="1"/>
            <a:ext cx="365760" cy="5386754"/>
          </a:xfrm>
          <a:prstGeom prst="rect">
            <a:avLst/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B02AA5-6F87-4E27-BA32-8288B89AE75B}"/>
              </a:ext>
            </a:extLst>
          </p:cNvPr>
          <p:cNvSpPr/>
          <p:nvPr userDrawn="1"/>
        </p:nvSpPr>
        <p:spPr>
          <a:xfrm>
            <a:off x="4139810" y="0"/>
            <a:ext cx="8046379" cy="6858000"/>
          </a:xfrm>
          <a:prstGeom prst="rect">
            <a:avLst/>
          </a:prstGeom>
          <a:solidFill>
            <a:srgbClr val="752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01BEC7-2C5A-4823-BCCD-A9D59E36A5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4016" y="2578895"/>
            <a:ext cx="7452209" cy="1524000"/>
          </a:xfrm>
        </p:spPr>
        <p:txBody>
          <a:bodyPr anchor="ctr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888047-3BE3-4E07-81F8-07DC2CE17069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4107181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112ACF4D-13D3-4C36-AB0A-72BF2FA76E65}"/>
              </a:ext>
            </a:extLst>
          </p:cNvPr>
          <p:cNvSpPr/>
          <p:nvPr userDrawn="1"/>
        </p:nvSpPr>
        <p:spPr>
          <a:xfrm flipH="1" flipV="1">
            <a:off x="3774051" y="5339862"/>
            <a:ext cx="1313764" cy="1524000"/>
          </a:xfrm>
          <a:prstGeom prst="round1Rect">
            <a:avLst>
              <a:gd name="adj" fmla="val 33938"/>
            </a:avLst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6F11C43-A3EE-47EB-9074-AD342C467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14CA1E1B-C164-4959-A21A-89E3F1D016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37" y="2824385"/>
            <a:ext cx="2709461" cy="108617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69E0BBE-8CA1-4B71-BEEF-BD8C14AF972E}"/>
              </a:ext>
            </a:extLst>
          </p:cNvPr>
          <p:cNvSpPr/>
          <p:nvPr userDrawn="1"/>
        </p:nvSpPr>
        <p:spPr>
          <a:xfrm>
            <a:off x="3774051" y="1"/>
            <a:ext cx="365760" cy="5386754"/>
          </a:xfrm>
          <a:prstGeom prst="rect">
            <a:avLst/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6841DB-8FBC-4A49-A0A9-6C48FB113924}"/>
              </a:ext>
            </a:extLst>
          </p:cNvPr>
          <p:cNvSpPr/>
          <p:nvPr userDrawn="1"/>
        </p:nvSpPr>
        <p:spPr>
          <a:xfrm>
            <a:off x="4139810" y="0"/>
            <a:ext cx="8046379" cy="6858000"/>
          </a:xfrm>
          <a:prstGeom prst="rect">
            <a:avLst/>
          </a:prstGeom>
          <a:solidFill>
            <a:srgbClr val="3E5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C844DBB-5A99-49BA-AD75-6FB7215E28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4016" y="2578895"/>
            <a:ext cx="7452209" cy="1380517"/>
          </a:xfrm>
        </p:spPr>
        <p:txBody>
          <a:bodyPr anchor="ctr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6D8CF-856E-4BAE-BADA-9D28DF3438C2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2986975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E075BBC7-501D-4029-A0F2-A0B890F3352E}"/>
              </a:ext>
            </a:extLst>
          </p:cNvPr>
          <p:cNvSpPr/>
          <p:nvPr userDrawn="1"/>
        </p:nvSpPr>
        <p:spPr>
          <a:xfrm>
            <a:off x="10123971" y="6567523"/>
            <a:ext cx="2068029" cy="319503"/>
          </a:xfrm>
          <a:prstGeom prst="round1Rect">
            <a:avLst>
              <a:gd name="adj" fmla="val 50000"/>
            </a:avLst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D43786-AD9B-43C9-A227-17C712E8A813}"/>
              </a:ext>
            </a:extLst>
          </p:cNvPr>
          <p:cNvSpPr/>
          <p:nvPr userDrawn="1"/>
        </p:nvSpPr>
        <p:spPr>
          <a:xfrm>
            <a:off x="0" y="6567524"/>
            <a:ext cx="10123971" cy="319503"/>
          </a:xfrm>
          <a:prstGeom prst="rect">
            <a:avLst/>
          </a:prstGeom>
          <a:solidFill>
            <a:srgbClr val="3E5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9740284-29DB-4636-BA5F-73D723046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E55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A680F0-959D-411F-9E19-F32CE6F9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5081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B9BCC-C16C-4ECC-81FB-D955E549A9D8}"/>
              </a:ext>
            </a:extLst>
          </p:cNvPr>
          <p:cNvSpPr txBox="1"/>
          <p:nvPr userDrawn="1"/>
        </p:nvSpPr>
        <p:spPr>
          <a:xfrm>
            <a:off x="10456989" y="6581786"/>
            <a:ext cx="173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firstbusiness.bank</a:t>
            </a:r>
          </a:p>
        </p:txBody>
      </p:sp>
    </p:spTree>
    <p:extLst>
      <p:ext uri="{BB962C8B-B14F-4D97-AF65-F5344CB8AC3E}">
        <p14:creationId xmlns:p14="http://schemas.microsoft.com/office/powerpoint/2010/main" val="715506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2C46F0D3-90A2-41B7-A558-FCD5543489F5}"/>
              </a:ext>
            </a:extLst>
          </p:cNvPr>
          <p:cNvSpPr/>
          <p:nvPr userDrawn="1"/>
        </p:nvSpPr>
        <p:spPr>
          <a:xfrm rot="5400000">
            <a:off x="-347058" y="4939839"/>
            <a:ext cx="2265220" cy="1571105"/>
          </a:xfrm>
          <a:prstGeom prst="round1Rect">
            <a:avLst>
              <a:gd name="adj" fmla="val 42037"/>
            </a:avLst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0D03366-ABCF-48E0-9313-70512EB073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4807" y="240430"/>
            <a:ext cx="9258991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E55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B2C3C-B7AB-4F06-BC51-47F905073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4808" y="1950719"/>
            <a:ext cx="9258992" cy="465479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9E7269D5-20C5-4590-A6E7-D08535A2F1EF}"/>
              </a:ext>
            </a:extLst>
          </p:cNvPr>
          <p:cNvSpPr/>
          <p:nvPr userDrawn="1"/>
        </p:nvSpPr>
        <p:spPr>
          <a:xfrm rot="10800000">
            <a:off x="-2" y="-1"/>
            <a:ext cx="1571106" cy="4654789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3E5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568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00C4B61F-5CA9-48F0-872F-CD57ABB859E6}"/>
              </a:ext>
            </a:extLst>
          </p:cNvPr>
          <p:cNvSpPr/>
          <p:nvPr userDrawn="1"/>
        </p:nvSpPr>
        <p:spPr>
          <a:xfrm>
            <a:off x="8221287" y="4120662"/>
            <a:ext cx="3970713" cy="2737339"/>
          </a:xfrm>
          <a:prstGeom prst="round2DiagRect">
            <a:avLst>
              <a:gd name="adj1" fmla="val 0"/>
              <a:gd name="adj2" fmla="val 29153"/>
            </a:avLst>
          </a:prstGeom>
          <a:solidFill>
            <a:srgbClr val="567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65FA00-2D24-4D1F-B933-B322337F7085}"/>
              </a:ext>
            </a:extLst>
          </p:cNvPr>
          <p:cNvSpPr/>
          <p:nvPr userDrawn="1"/>
        </p:nvSpPr>
        <p:spPr>
          <a:xfrm>
            <a:off x="8221287" y="0"/>
            <a:ext cx="3970713" cy="5033639"/>
          </a:xfrm>
          <a:prstGeom prst="rect">
            <a:avLst/>
          </a:prstGeom>
          <a:solidFill>
            <a:srgbClr val="3E5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0448B9-CE94-4BA1-8BDB-FB06FCAEF6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6908" y="3041818"/>
            <a:ext cx="5793927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E55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465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9740284-29DB-4636-BA5F-73D7230469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E55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7A680F0-959D-411F-9E19-F32CE6F9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0719"/>
            <a:ext cx="10515600" cy="405938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24A30A3-6A25-40FE-95FB-7281712748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4338" y="6232605"/>
            <a:ext cx="1096120" cy="43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07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577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49251B5B-46CD-42C7-9A69-968BF8FD53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4491" y="2828286"/>
            <a:ext cx="2996964" cy="120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93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26C4919C-16FE-4A26-822F-D12FF36635FA}"/>
              </a:ext>
            </a:extLst>
          </p:cNvPr>
          <p:cNvSpPr/>
          <p:nvPr userDrawn="1"/>
        </p:nvSpPr>
        <p:spPr>
          <a:xfrm>
            <a:off x="10123971" y="6567524"/>
            <a:ext cx="2068029" cy="319503"/>
          </a:xfrm>
          <a:prstGeom prst="round1Rect">
            <a:avLst>
              <a:gd name="adj" fmla="val 44492"/>
            </a:avLst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166AC1-C16A-423D-829B-617CD94B1FBD}"/>
              </a:ext>
            </a:extLst>
          </p:cNvPr>
          <p:cNvSpPr/>
          <p:nvPr userDrawn="1"/>
        </p:nvSpPr>
        <p:spPr>
          <a:xfrm>
            <a:off x="0" y="6567524"/>
            <a:ext cx="10123971" cy="319503"/>
          </a:xfrm>
          <a:prstGeom prst="rect">
            <a:avLst/>
          </a:prstGeom>
          <a:solidFill>
            <a:srgbClr val="752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752A5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720"/>
            <a:ext cx="10515600" cy="4406538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4BC912-3BB9-4219-BC94-07677F547973}"/>
              </a:ext>
            </a:extLst>
          </p:cNvPr>
          <p:cNvSpPr txBox="1"/>
          <p:nvPr userDrawn="1"/>
        </p:nvSpPr>
        <p:spPr>
          <a:xfrm>
            <a:off x="10456989" y="6581786"/>
            <a:ext cx="173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firstbusiness.bank</a:t>
            </a:r>
          </a:p>
        </p:txBody>
      </p:sp>
    </p:spTree>
    <p:extLst>
      <p:ext uri="{BB962C8B-B14F-4D97-AF65-F5344CB8AC3E}">
        <p14:creationId xmlns:p14="http://schemas.microsoft.com/office/powerpoint/2010/main" val="324474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94807" y="240430"/>
            <a:ext cx="7465361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752A5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4808" y="1950719"/>
            <a:ext cx="9258992" cy="4654797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51C55076-5CA0-49E8-A927-EA90F0FFD42E}"/>
              </a:ext>
            </a:extLst>
          </p:cNvPr>
          <p:cNvSpPr/>
          <p:nvPr userDrawn="1"/>
        </p:nvSpPr>
        <p:spPr>
          <a:xfrm rot="5400000">
            <a:off x="-347058" y="4939839"/>
            <a:ext cx="2265220" cy="1571105"/>
          </a:xfrm>
          <a:prstGeom prst="round1Rect">
            <a:avLst>
              <a:gd name="adj" fmla="val 45021"/>
            </a:avLst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D1920228-1C0C-4876-8044-6D4C20923AC4}"/>
              </a:ext>
            </a:extLst>
          </p:cNvPr>
          <p:cNvSpPr/>
          <p:nvPr userDrawn="1"/>
        </p:nvSpPr>
        <p:spPr>
          <a:xfrm rot="10800000">
            <a:off x="-2" y="-1"/>
            <a:ext cx="1571106" cy="4654789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752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Diagonal Corners Rounded 8">
            <a:extLst>
              <a:ext uri="{FF2B5EF4-FFF2-40B4-BE49-F238E27FC236}">
                <a16:creationId xmlns:a16="http://schemas.microsoft.com/office/drawing/2014/main" id="{51C55076-5CA0-49E8-A927-EA90F0FFD42E}"/>
              </a:ext>
            </a:extLst>
          </p:cNvPr>
          <p:cNvSpPr/>
          <p:nvPr userDrawn="1"/>
        </p:nvSpPr>
        <p:spPr>
          <a:xfrm>
            <a:off x="8221287" y="4367381"/>
            <a:ext cx="3970713" cy="2490620"/>
          </a:xfrm>
          <a:prstGeom prst="round2DiagRect">
            <a:avLst>
              <a:gd name="adj1" fmla="val 0"/>
              <a:gd name="adj2" fmla="val 26261"/>
            </a:avLst>
          </a:prstGeom>
          <a:solidFill>
            <a:srgbClr val="A534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46908" y="3041818"/>
            <a:ext cx="5793927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752A5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016743-34F5-47FC-8D5C-7C5E933A2616}"/>
              </a:ext>
            </a:extLst>
          </p:cNvPr>
          <p:cNvSpPr/>
          <p:nvPr userDrawn="1"/>
        </p:nvSpPr>
        <p:spPr>
          <a:xfrm>
            <a:off x="8221287" y="0"/>
            <a:ext cx="3970713" cy="5033639"/>
          </a:xfrm>
          <a:prstGeom prst="rect">
            <a:avLst/>
          </a:prstGeom>
          <a:solidFill>
            <a:srgbClr val="752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4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752A5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719"/>
            <a:ext cx="10515600" cy="405938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123CA0C-81D8-4D6B-AAF4-6830998167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4338" y="6232605"/>
            <a:ext cx="1096120" cy="43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28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7BD4B994-6A76-44DA-A23D-E00FA91A7A04}"/>
              </a:ext>
            </a:extLst>
          </p:cNvPr>
          <p:cNvSpPr/>
          <p:nvPr userDrawn="1"/>
        </p:nvSpPr>
        <p:spPr>
          <a:xfrm>
            <a:off x="9366250" y="3159123"/>
            <a:ext cx="2825750" cy="3698877"/>
          </a:xfrm>
          <a:prstGeom prst="round1Rect">
            <a:avLst>
              <a:gd name="adj" fmla="val 33499"/>
            </a:avLst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038105-39C9-4169-A7A0-EC2D6D79D4E9}"/>
              </a:ext>
            </a:extLst>
          </p:cNvPr>
          <p:cNvSpPr/>
          <p:nvPr userDrawn="1"/>
        </p:nvSpPr>
        <p:spPr>
          <a:xfrm>
            <a:off x="0" y="3159125"/>
            <a:ext cx="9366250" cy="3698875"/>
          </a:xfrm>
          <a:prstGeom prst="rect">
            <a:avLst/>
          </a:prstGeom>
          <a:solidFill>
            <a:srgbClr val="A15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01BEC7-2C5A-4823-BCCD-A9D59E36A5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95" y="4123812"/>
            <a:ext cx="8620030" cy="2010568"/>
          </a:xfrm>
        </p:spPr>
        <p:txBody>
          <a:bodyPr anchor="t">
            <a:normAutofit/>
          </a:bodyPr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52A031E-A38C-4792-ADC7-220E92C1C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CB038F8-E399-49F7-8B4E-279DB60F7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2436" y="786238"/>
            <a:ext cx="4343088" cy="17410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4C17BB7-4985-4BB5-9CCF-3261420A2586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416357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Single Corner Rounded 12">
            <a:extLst>
              <a:ext uri="{FF2B5EF4-FFF2-40B4-BE49-F238E27FC236}">
                <a16:creationId xmlns:a16="http://schemas.microsoft.com/office/drawing/2014/main" id="{E2C358FF-FC3E-4863-A75B-6EB20025D6AC}"/>
              </a:ext>
            </a:extLst>
          </p:cNvPr>
          <p:cNvSpPr/>
          <p:nvPr userDrawn="1"/>
        </p:nvSpPr>
        <p:spPr>
          <a:xfrm flipH="1" flipV="1">
            <a:off x="3774050" y="5339862"/>
            <a:ext cx="1313764" cy="1524000"/>
          </a:xfrm>
          <a:prstGeom prst="round1Rect">
            <a:avLst>
              <a:gd name="adj" fmla="val 33938"/>
            </a:avLst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52A031E-A38C-4792-ADC7-220E92C1C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86900" y="4279105"/>
            <a:ext cx="2219325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CB038F8-E399-49F7-8B4E-279DB60F7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537" y="2824385"/>
            <a:ext cx="2709461" cy="108617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D9DF83-3CA0-4BF9-BCEA-A6011154172A}"/>
              </a:ext>
            </a:extLst>
          </p:cNvPr>
          <p:cNvSpPr/>
          <p:nvPr userDrawn="1"/>
        </p:nvSpPr>
        <p:spPr>
          <a:xfrm>
            <a:off x="3774051" y="0"/>
            <a:ext cx="365760" cy="6276513"/>
          </a:xfrm>
          <a:prstGeom prst="rect">
            <a:avLst/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B02AA5-6F87-4E27-BA32-8288B89AE75B}"/>
              </a:ext>
            </a:extLst>
          </p:cNvPr>
          <p:cNvSpPr/>
          <p:nvPr userDrawn="1"/>
        </p:nvSpPr>
        <p:spPr>
          <a:xfrm>
            <a:off x="4139810" y="0"/>
            <a:ext cx="8046379" cy="6858000"/>
          </a:xfrm>
          <a:prstGeom prst="rect">
            <a:avLst/>
          </a:prstGeom>
          <a:solidFill>
            <a:srgbClr val="A15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801BEC7-2C5A-4823-BCCD-A9D59E36A5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4016" y="2578895"/>
            <a:ext cx="7452209" cy="1380517"/>
          </a:xfrm>
        </p:spPr>
        <p:txBody>
          <a:bodyPr anchor="ctr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A95849-7650-4C0F-B7C6-CA9A33550303}"/>
              </a:ext>
            </a:extLst>
          </p:cNvPr>
          <p:cNvSpPr txBox="1"/>
          <p:nvPr userDrawn="1"/>
        </p:nvSpPr>
        <p:spPr>
          <a:xfrm>
            <a:off x="11291688" y="6599014"/>
            <a:ext cx="829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Member FDIC</a:t>
            </a:r>
          </a:p>
        </p:txBody>
      </p:sp>
    </p:spTree>
    <p:extLst>
      <p:ext uri="{BB962C8B-B14F-4D97-AF65-F5344CB8AC3E}">
        <p14:creationId xmlns:p14="http://schemas.microsoft.com/office/powerpoint/2010/main" val="204067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40C92C84-D8D4-4438-B0F5-DDE36965DDDE}"/>
              </a:ext>
            </a:extLst>
          </p:cNvPr>
          <p:cNvSpPr/>
          <p:nvPr userDrawn="1"/>
        </p:nvSpPr>
        <p:spPr>
          <a:xfrm>
            <a:off x="10123971" y="6567523"/>
            <a:ext cx="2068029" cy="319503"/>
          </a:xfrm>
          <a:prstGeom prst="round1Rect">
            <a:avLst>
              <a:gd name="adj" fmla="val 50000"/>
            </a:avLst>
          </a:prstGeom>
          <a:solidFill>
            <a:srgbClr val="E58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166AC1-C16A-423D-829B-617CD94B1FBD}"/>
              </a:ext>
            </a:extLst>
          </p:cNvPr>
          <p:cNvSpPr/>
          <p:nvPr userDrawn="1"/>
        </p:nvSpPr>
        <p:spPr>
          <a:xfrm>
            <a:off x="0" y="6567524"/>
            <a:ext cx="10123971" cy="319503"/>
          </a:xfrm>
          <a:prstGeom prst="rect">
            <a:avLst/>
          </a:prstGeom>
          <a:solidFill>
            <a:srgbClr val="A152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40430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A1522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719"/>
            <a:ext cx="10515600" cy="4450081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4BC912-3BB9-4219-BC94-07677F547973}"/>
              </a:ext>
            </a:extLst>
          </p:cNvPr>
          <p:cNvSpPr txBox="1"/>
          <p:nvPr userDrawn="1"/>
        </p:nvSpPr>
        <p:spPr>
          <a:xfrm>
            <a:off x="10456989" y="6581786"/>
            <a:ext cx="173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firstbusiness.bank</a:t>
            </a:r>
          </a:p>
        </p:txBody>
      </p:sp>
    </p:spTree>
    <p:extLst>
      <p:ext uri="{BB962C8B-B14F-4D97-AF65-F5344CB8AC3E}">
        <p14:creationId xmlns:p14="http://schemas.microsoft.com/office/powerpoint/2010/main" val="33511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199E-A7A4-4924-A948-C29EA16CE302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CB114-4340-44A3-B098-C1C568178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7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4" r:id="rId2"/>
    <p:sldLayoutId id="2147483667" r:id="rId3"/>
    <p:sldLayoutId id="2147483668" r:id="rId4"/>
    <p:sldLayoutId id="2147483669" r:id="rId5"/>
    <p:sldLayoutId id="2147483675" r:id="rId6"/>
    <p:sldLayoutId id="2147483651" r:id="rId7"/>
    <p:sldLayoutId id="2147483665" r:id="rId8"/>
    <p:sldLayoutId id="2147483652" r:id="rId9"/>
    <p:sldLayoutId id="2147483674" r:id="rId10"/>
    <p:sldLayoutId id="2147483661" r:id="rId11"/>
    <p:sldLayoutId id="2147483663" r:id="rId12"/>
    <p:sldLayoutId id="2147483655" r:id="rId13"/>
    <p:sldLayoutId id="2147483656" r:id="rId14"/>
    <p:sldLayoutId id="2147483649" r:id="rId15"/>
    <p:sldLayoutId id="2147483650" r:id="rId16"/>
    <p:sldLayoutId id="2147483653" r:id="rId17"/>
    <p:sldLayoutId id="2147483673" r:id="rId18"/>
    <p:sldLayoutId id="2147483654" r:id="rId19"/>
    <p:sldLayoutId id="2147483657" r:id="rId20"/>
    <p:sldLayoutId id="2147483658" r:id="rId21"/>
    <p:sldLayoutId id="2147483659" r:id="rId22"/>
    <p:sldLayoutId id="2147483660" r:id="rId23"/>
    <p:sldLayoutId id="2147483672" r:id="rId24"/>
    <p:sldLayoutId id="2147483670" r:id="rId25"/>
    <p:sldLayoutId id="2147483676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cha.org/" TargetMode="External"/><Relationship Id="rId2" Type="http://schemas.openxmlformats.org/officeDocument/2006/relationships/hyperlink" Target="https://www.federalreserve.gov/paymentsystems/check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496EDB0-A8C1-1839-D2E1-5D799A6B1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4231" y="3799711"/>
            <a:ext cx="7311778" cy="165576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 Nova Light" panose="020B0304020202020204" pitchFamily="34" charset="0"/>
              </a:rPr>
              <a:t>Presenter: Melissa Fellows</a:t>
            </a:r>
          </a:p>
          <a:p>
            <a:r>
              <a:rPr lang="en-US" sz="2000" dirty="0">
                <a:latin typeface="Arial Nova Light" panose="020B0304020202020204" pitchFamily="34" charset="0"/>
              </a:rPr>
              <a:t>October 10, 2022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8734A6-7745-4444-C56F-C484081C22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PAYMENT TRENDS</a:t>
            </a:r>
          </a:p>
        </p:txBody>
      </p:sp>
    </p:spTree>
    <p:extLst>
      <p:ext uri="{BB962C8B-B14F-4D97-AF65-F5344CB8AC3E}">
        <p14:creationId xmlns:p14="http://schemas.microsoft.com/office/powerpoint/2010/main" val="1773547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7609B-1C21-51EF-1E81-8C0E880F5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ON INVESTMENT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137C0B1-5D59-D0B3-DD63-FDB9B7E16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03029"/>
              </p:ext>
            </p:extLst>
          </p:nvPr>
        </p:nvGraphicFramePr>
        <p:xfrm>
          <a:off x="2922357" y="1380052"/>
          <a:ext cx="6058553" cy="1827837"/>
        </p:xfrm>
        <a:graphic>
          <a:graphicData uri="http://schemas.openxmlformats.org/drawingml/2006/table">
            <a:tbl>
              <a:tblPr/>
              <a:tblGrid>
                <a:gridCol w="1167241">
                  <a:extLst>
                    <a:ext uri="{9D8B030D-6E8A-4147-A177-3AD203B41FA5}">
                      <a16:colId xmlns:a16="http://schemas.microsoft.com/office/drawing/2014/main" val="1358424522"/>
                    </a:ext>
                  </a:extLst>
                </a:gridCol>
                <a:gridCol w="1149817">
                  <a:extLst>
                    <a:ext uri="{9D8B030D-6E8A-4147-A177-3AD203B41FA5}">
                      <a16:colId xmlns:a16="http://schemas.microsoft.com/office/drawing/2014/main" val="4050135843"/>
                    </a:ext>
                  </a:extLst>
                </a:gridCol>
                <a:gridCol w="1362360">
                  <a:extLst>
                    <a:ext uri="{9D8B030D-6E8A-4147-A177-3AD203B41FA5}">
                      <a16:colId xmlns:a16="http://schemas.microsoft.com/office/drawing/2014/main" val="885081024"/>
                    </a:ext>
                  </a:extLst>
                </a:gridCol>
                <a:gridCol w="1270025">
                  <a:extLst>
                    <a:ext uri="{9D8B030D-6E8A-4147-A177-3AD203B41FA5}">
                      <a16:colId xmlns:a16="http://schemas.microsoft.com/office/drawing/2014/main" val="342232891"/>
                    </a:ext>
                  </a:extLst>
                </a:gridCol>
                <a:gridCol w="1109110">
                  <a:extLst>
                    <a:ext uri="{9D8B030D-6E8A-4147-A177-3AD203B41FA5}">
                      <a16:colId xmlns:a16="http://schemas.microsoft.com/office/drawing/2014/main" val="1205330852"/>
                    </a:ext>
                  </a:extLst>
                </a:gridCol>
              </a:tblGrid>
              <a:tr h="4588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Payment Types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2A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Current Spend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2A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Current Payments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2A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Projected Spend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2A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Projected Payments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52A5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908926"/>
                  </a:ext>
                </a:extLst>
              </a:tr>
              <a:tr h="268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ACH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-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-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$ 14,016,418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988941"/>
                  </a:ext>
                </a:extLst>
              </a:tr>
              <a:tr h="2226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Check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$ 32,204,625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$ 15,683,159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67899"/>
                  </a:ext>
                </a:extLst>
              </a:tr>
              <a:tr h="499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vCard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-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$ 2,505,048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854106"/>
                  </a:ext>
                </a:extLst>
              </a:tr>
              <a:tr h="3790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$    32,204,625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4,628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$    32,204,625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4,628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34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587681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FE993398-0B7E-D7C6-0E29-8D2D715FF824}"/>
              </a:ext>
            </a:extLst>
          </p:cNvPr>
          <p:cNvGrpSpPr/>
          <p:nvPr/>
        </p:nvGrpSpPr>
        <p:grpSpPr>
          <a:xfrm>
            <a:off x="3599728" y="3207889"/>
            <a:ext cx="5261455" cy="2654837"/>
            <a:chOff x="6500957" y="3027121"/>
            <a:chExt cx="5309841" cy="282933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CA04B1E-A31F-4CBF-30DF-1E2DDD322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73610" y="3242123"/>
              <a:ext cx="2748817" cy="261433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3DA41D9-DECF-4FEC-1CCA-831BD1CD0A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3409" r="18929"/>
            <a:stretch/>
          </p:blipFill>
          <p:spPr>
            <a:xfrm>
              <a:off x="6500957" y="3520610"/>
              <a:ext cx="2272653" cy="2308613"/>
            </a:xfrm>
            <a:prstGeom prst="rect">
              <a:avLst/>
            </a:prstGeom>
          </p:spPr>
        </p:pic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C32C40D9-4E01-4E4A-8EC9-DE05EE00DA42}"/>
                </a:ext>
              </a:extLst>
            </p:cNvPr>
            <p:cNvSpPr txBox="1"/>
            <p:nvPr/>
          </p:nvSpPr>
          <p:spPr>
            <a:xfrm>
              <a:off x="7023104" y="3108773"/>
              <a:ext cx="1647825" cy="26670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u="sng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Current Payments</a:t>
              </a:r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30E758CB-F589-45C6-816A-CD5593D9AC4E}"/>
                </a:ext>
              </a:extLst>
            </p:cNvPr>
            <p:cNvSpPr txBox="1"/>
            <p:nvPr/>
          </p:nvSpPr>
          <p:spPr>
            <a:xfrm>
              <a:off x="8638972" y="3027121"/>
              <a:ext cx="3171826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u="sng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Projected Payments</a:t>
              </a:r>
              <a:r>
                <a:rPr lang="en-US" sz="1200" b="1" u="sng" baseline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with </a:t>
              </a:r>
            </a:p>
            <a:p>
              <a:pPr algn="ctr"/>
              <a:r>
                <a:rPr lang="en-US" sz="1200" b="1" u="sng" baseline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Integrated Payables</a:t>
              </a:r>
              <a:endParaRPr lang="en-US" sz="1200" b="1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FAFA19B-EA9C-0AA9-0A72-63A378AC34B9}"/>
              </a:ext>
            </a:extLst>
          </p:cNvPr>
          <p:cNvSpPr txBox="1"/>
          <p:nvPr/>
        </p:nvSpPr>
        <p:spPr>
          <a:xfrm>
            <a:off x="9197266" y="3790816"/>
            <a:ext cx="24679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Client Annual Benefit Estimate: $90,000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i="1" dirty="0"/>
              <a:t>Earn interest on excess liquidity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i="1" dirty="0"/>
              <a:t>Rebate on Virtual Spend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i="1" dirty="0"/>
              <a:t>Time savings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i="1" dirty="0"/>
              <a:t>Fee savings</a:t>
            </a:r>
          </a:p>
        </p:txBody>
      </p:sp>
    </p:spTree>
    <p:extLst>
      <p:ext uri="{BB962C8B-B14F-4D97-AF65-F5344CB8AC3E}">
        <p14:creationId xmlns:p14="http://schemas.microsoft.com/office/powerpoint/2010/main" val="60093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9E2E-8610-46CE-A7C6-7496DB29BFF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565993"/>
            <a:ext cx="10515600" cy="440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Current Payment Trends</a:t>
            </a:r>
          </a:p>
          <a:p>
            <a:pPr lvl="1"/>
            <a:r>
              <a:rPr lang="en-US" sz="2000" dirty="0"/>
              <a:t>Industry</a:t>
            </a:r>
          </a:p>
          <a:p>
            <a:pPr lvl="1"/>
            <a:r>
              <a:rPr lang="en-US" sz="2000" dirty="0"/>
              <a:t>At First Business Bank</a:t>
            </a:r>
          </a:p>
          <a:p>
            <a:pPr marL="0" indent="0">
              <a:buNone/>
            </a:pPr>
            <a:r>
              <a:rPr lang="en-US" sz="2000" dirty="0"/>
              <a:t>Real Time Payments</a:t>
            </a:r>
          </a:p>
          <a:p>
            <a:pPr lvl="1"/>
            <a:r>
              <a:rPr lang="en-US" sz="2000" dirty="0"/>
              <a:t>What’s coming</a:t>
            </a:r>
          </a:p>
          <a:p>
            <a:pPr marL="0" indent="0">
              <a:buNone/>
            </a:pPr>
            <a:r>
              <a:rPr lang="en-US" sz="2000" dirty="0"/>
              <a:t>Integrated Payables with Virtual Card Payments</a:t>
            </a:r>
          </a:p>
          <a:p>
            <a:pPr lvl="1"/>
            <a:r>
              <a:rPr lang="en-US" sz="2000" dirty="0"/>
              <a:t>Overview</a:t>
            </a:r>
          </a:p>
          <a:p>
            <a:pPr lvl="1"/>
            <a:r>
              <a:rPr lang="en-US" sz="2000" dirty="0"/>
              <a:t>Sample ROI</a:t>
            </a:r>
          </a:p>
          <a:p>
            <a:pPr marL="0" indent="0">
              <a:buNone/>
            </a:pPr>
            <a:r>
              <a:rPr lang="en-US" sz="2000" dirty="0"/>
              <a:t>Open Q &amp; A</a:t>
            </a:r>
          </a:p>
          <a:p>
            <a:pPr marL="457200" lvl="1" indent="0">
              <a:buNone/>
            </a:pP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endParaRPr lang="en-US" sz="13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8AF98A-C987-A3DD-19E9-6F642B879C5C}"/>
              </a:ext>
            </a:extLst>
          </p:cNvPr>
          <p:cNvSpPr txBox="1">
            <a:spLocks/>
          </p:cNvSpPr>
          <p:nvPr/>
        </p:nvSpPr>
        <p:spPr>
          <a:xfrm>
            <a:off x="838200" y="24043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752A5B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4000" cap="all" dirty="0"/>
              <a:t>Agenda</a:t>
            </a:r>
            <a:endParaRPr lang="en-US" cap="all" dirty="0"/>
          </a:p>
        </p:txBody>
      </p:sp>
    </p:spTree>
    <p:extLst>
      <p:ext uri="{BB962C8B-B14F-4D97-AF65-F5344CB8AC3E}">
        <p14:creationId xmlns:p14="http://schemas.microsoft.com/office/powerpoint/2010/main" val="189577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37510-F2A3-DBDE-9EDB-EDDA74E6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Payment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4108D-8BCE-9F55-32A0-11C6AFFDB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39351"/>
            <a:ext cx="10010274" cy="50058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chemeClr val="tx1"/>
                </a:solidFill>
              </a:rPr>
              <a:t>Check Volumes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33% of organizations’ B2B payments in U.S. and Canada continue to be made by check. Down 9% from the 42% reported in 2019.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Total check volume:</a:t>
            </a:r>
          </a:p>
          <a:p>
            <a:pPr lvl="2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Decline from 2019 to 2020  - 14%</a:t>
            </a:r>
          </a:p>
          <a:p>
            <a:pPr lvl="2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Decline from 2020 to 2021 - 2.9%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Speed of payment is vital today to maintain strong supplier relationships with supply chain disruption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2100" b="1" dirty="0">
                <a:solidFill>
                  <a:schemeClr val="tx1"/>
                </a:solidFill>
              </a:rPr>
              <a:t>ACH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Significant growth in 2021 with 29.1 billion payments valued at $72.6 trillion 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Total ACH volumes are up 8.7% over 2020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B2B payments reflect a 20.4% increase from 2020, as the pandemic fast-tracked businesses’ switch to ACH payments. 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2100" b="1" dirty="0">
                <a:solidFill>
                  <a:schemeClr val="tx1"/>
                </a:solidFill>
              </a:rPr>
              <a:t>Same Day ACH	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5th year anniversary of Same Day ACH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Operating hours for Same Day ACH were extended in March of 2021</a:t>
            </a:r>
          </a:p>
          <a:p>
            <a:pPr lvl="1">
              <a:lnSpc>
                <a:spcPct val="110000"/>
              </a:lnSpc>
            </a:pPr>
            <a:r>
              <a:rPr lang="en-US" sz="2100" dirty="0">
                <a:solidFill>
                  <a:schemeClr val="tx1"/>
                </a:solidFill>
              </a:rPr>
              <a:t>Latest Same Day ACH enhancement increased the per payment limit to $1million per transaction</a:t>
            </a:r>
          </a:p>
          <a:p>
            <a:pPr marL="0" indent="0">
              <a:buNone/>
            </a:pPr>
            <a:r>
              <a:rPr lang="en-US" sz="2100" b="1" i="0" dirty="0">
                <a:solidFill>
                  <a:schemeClr val="tx1"/>
                </a:solidFill>
                <a:effectLst/>
              </a:rPr>
              <a:t>International ACH (IAT)</a:t>
            </a:r>
          </a:p>
          <a:p>
            <a:pPr lvl="1"/>
            <a:r>
              <a:rPr lang="en-US" sz="2100" b="0" i="0" dirty="0">
                <a:solidFill>
                  <a:schemeClr val="tx1"/>
                </a:solidFill>
                <a:effectLst/>
              </a:rPr>
              <a:t>Cross-border payments to 33 countries including Canada, Mexico, Panama and 30 European countries</a:t>
            </a:r>
            <a:endParaRPr lang="en-US" sz="21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853471-F699-914C-BC58-A48A33931E94}"/>
              </a:ext>
            </a:extLst>
          </p:cNvPr>
          <p:cNvSpPr txBox="1"/>
          <p:nvPr/>
        </p:nvSpPr>
        <p:spPr>
          <a:xfrm>
            <a:off x="62144" y="6611779"/>
            <a:ext cx="938147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chemeClr val="bg1"/>
                </a:solidFill>
              </a:rPr>
              <a:t>Sources:  </a:t>
            </a:r>
            <a:r>
              <a:rPr lang="en-US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https://www.federalreserve.gov/paymentsystems/check</a:t>
            </a:r>
            <a:r>
              <a:rPr lang="en-US" sz="1000" dirty="0">
                <a:solidFill>
                  <a:schemeClr val="bg1"/>
                </a:solidFill>
              </a:rPr>
              <a:t> , </a:t>
            </a:r>
            <a:r>
              <a:rPr lang="en-US" sz="1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www.NACHA.Org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48CAF5-BD80-E56B-0FF3-93E9495520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6653" y="4575432"/>
            <a:ext cx="1550512" cy="168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340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1B084-F825-D554-E518-FC2806C0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Payment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951FB-0845-2404-DD54-7A1E98917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911" y="1565993"/>
            <a:ext cx="7244178" cy="4406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Wire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Same day settlement, generally within a few hours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No value limit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More expensive when compared to ACH and Check and irrevocable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Wire volumes showing annual volume growth with 11.1% in 2021 and 9.8% in 2020</a:t>
            </a:r>
          </a:p>
          <a:p>
            <a:pPr lvl="1"/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ISO 20022 And Payment Files/Reports can be defined as a global dictionary of standardized messages that can be used for payments.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New payment systems developed for U.S. Businesses will most likely be based on this standard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lvl="2"/>
            <a:endParaRPr lang="en-US" sz="1800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774E70-3FDD-4825-7ADB-740926376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2833" y="2282566"/>
            <a:ext cx="3907915" cy="22928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AF874B-60A4-AE2A-D79C-F9E8964A2BF5}"/>
              </a:ext>
            </a:extLst>
          </p:cNvPr>
          <p:cNvSpPr txBox="1"/>
          <p:nvPr/>
        </p:nvSpPr>
        <p:spPr>
          <a:xfrm>
            <a:off x="278297" y="6611779"/>
            <a:ext cx="43864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Source: www.AFPonline.org</a:t>
            </a:r>
          </a:p>
        </p:txBody>
      </p:sp>
    </p:spTree>
    <p:extLst>
      <p:ext uri="{BB962C8B-B14F-4D97-AF65-F5344CB8AC3E}">
        <p14:creationId xmlns:p14="http://schemas.microsoft.com/office/powerpoint/2010/main" val="7842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32C6-E742-3D00-21CF-5BDDB0CA7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 AT FIRST BUSINESS BANK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11820-9A39-D9C9-95E0-04DCC2BF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156" y="1804946"/>
            <a:ext cx="10421644" cy="440653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Year over year business check payment volumes have declined 5.4% </a:t>
            </a:r>
          </a:p>
          <a:p>
            <a:r>
              <a:rPr lang="en-US" sz="2400" dirty="0">
                <a:solidFill>
                  <a:schemeClr val="tx1"/>
                </a:solidFill>
              </a:rPr>
              <a:t>Year over year ACH Origination volume has increased 10.4% </a:t>
            </a:r>
          </a:p>
          <a:p>
            <a:r>
              <a:rPr lang="en-US" sz="2400" dirty="0">
                <a:solidFill>
                  <a:schemeClr val="tx1"/>
                </a:solidFill>
              </a:rPr>
              <a:t>Experienced consecutive quarter over quarter double digit growth with mobile user adoption for consumer and businesses</a:t>
            </a:r>
          </a:p>
          <a:p>
            <a:r>
              <a:rPr lang="en-US" sz="2400" dirty="0">
                <a:solidFill>
                  <a:schemeClr val="tx1"/>
                </a:solidFill>
              </a:rPr>
              <a:t>10% increase in wire volume split evenly between incoming and outgoing wires</a:t>
            </a:r>
          </a:p>
          <a:p>
            <a:r>
              <a:rPr lang="en-US" sz="2400" dirty="0">
                <a:solidFill>
                  <a:schemeClr val="tx1"/>
                </a:solidFill>
              </a:rPr>
              <a:t>Heightened interest and growth in lockbox</a:t>
            </a:r>
          </a:p>
        </p:txBody>
      </p:sp>
    </p:spTree>
    <p:extLst>
      <p:ext uri="{BB962C8B-B14F-4D97-AF65-F5344CB8AC3E}">
        <p14:creationId xmlns:p14="http://schemas.microsoft.com/office/powerpoint/2010/main" val="196466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62AB4-0CB2-342E-A5EF-A52FC3B5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Real Time Payments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05452-5614-455B-4059-98F18552B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503849"/>
            <a:ext cx="10155315" cy="4406538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Real Time Payments – payments that are initiated and settled nearly instantly. RTP networks provide 24x7x365 access</a:t>
            </a:r>
          </a:p>
          <a:p>
            <a:pPr lvl="2"/>
            <a:r>
              <a:rPr lang="en-US" sz="1800" dirty="0">
                <a:solidFill>
                  <a:schemeClr val="tx1"/>
                </a:solidFill>
              </a:rPr>
              <a:t>The Clearing House - RTP</a:t>
            </a:r>
          </a:p>
          <a:p>
            <a:pPr lvl="2"/>
            <a:r>
              <a:rPr lang="en-US" sz="1800" dirty="0" err="1">
                <a:solidFill>
                  <a:schemeClr val="tx1"/>
                </a:solidFill>
              </a:rPr>
              <a:t>Zelle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  <a:p>
            <a:pPr lvl="2"/>
            <a:r>
              <a:rPr lang="en-US" sz="1800" dirty="0" err="1">
                <a:solidFill>
                  <a:schemeClr val="tx1"/>
                </a:solidFill>
              </a:rPr>
              <a:t>FedNow</a:t>
            </a:r>
            <a:r>
              <a:rPr lang="en-US" sz="1800" dirty="0">
                <a:solidFill>
                  <a:schemeClr val="tx1"/>
                </a:solidFill>
              </a:rPr>
              <a:t> Service – Faster Payments (Coming 2023)</a:t>
            </a:r>
          </a:p>
          <a:p>
            <a:r>
              <a:rPr lang="en-US" sz="1800" dirty="0" err="1">
                <a:solidFill>
                  <a:schemeClr val="tx1"/>
                </a:solidFill>
              </a:rPr>
              <a:t>FedNow</a:t>
            </a:r>
            <a:r>
              <a:rPr lang="en-US" sz="1800" dirty="0">
                <a:solidFill>
                  <a:schemeClr val="tx1"/>
                </a:solidFill>
              </a:rPr>
              <a:t> will allow financial institutions of every size and in every community provide a safe and efficient instant payment service</a:t>
            </a:r>
          </a:p>
          <a:p>
            <a:r>
              <a:rPr lang="en-US" sz="1800" dirty="0">
                <a:solidFill>
                  <a:schemeClr val="tx1"/>
                </a:solidFill>
              </a:rPr>
              <a:t>Bank Routing and Bank Account information will be required for payments (transaction limitations)</a:t>
            </a:r>
          </a:p>
          <a:p>
            <a:r>
              <a:rPr lang="en-US" sz="1800" dirty="0">
                <a:solidFill>
                  <a:schemeClr val="tx1"/>
                </a:solidFill>
              </a:rPr>
              <a:t>Ability to request a payment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F35325-5386-1F38-6073-DDBB52DD7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101" y="4519234"/>
            <a:ext cx="8086725" cy="19716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0DE4AC-27B7-2C90-43BD-FFC7E8365D9C}"/>
              </a:ext>
            </a:extLst>
          </p:cNvPr>
          <p:cNvSpPr txBox="1"/>
          <p:nvPr/>
        </p:nvSpPr>
        <p:spPr>
          <a:xfrm>
            <a:off x="278297" y="6611779"/>
            <a:ext cx="43864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Source: https://www.frbservices.org/financial-services/fednow</a:t>
            </a:r>
          </a:p>
        </p:txBody>
      </p:sp>
    </p:spTree>
    <p:extLst>
      <p:ext uri="{BB962C8B-B14F-4D97-AF65-F5344CB8AC3E}">
        <p14:creationId xmlns:p14="http://schemas.microsoft.com/office/powerpoint/2010/main" val="971407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05E63-1B7F-2405-0622-81912E40B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Corporate Card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98414-58DA-6B7D-870D-E1E67C8FC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460"/>
            <a:ext cx="10515600" cy="4790419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Corporate Credit Card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Corporate liability with Company Bill or Individual Bill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Online access, activity, mobile functionality</a:t>
            </a:r>
          </a:p>
          <a:p>
            <a:pPr lvl="2"/>
            <a:r>
              <a:rPr lang="en-US" sz="1600" dirty="0">
                <a:solidFill>
                  <a:schemeClr val="tx1"/>
                </a:solidFill>
              </a:rPr>
              <a:t>Real-time card limit changes, request new cards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Can be used for travel &amp; expense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Expense Reporting Systems integration (Ex: Concur, Expensify)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No cost, 1% rebate</a:t>
            </a:r>
          </a:p>
          <a:p>
            <a:r>
              <a:rPr lang="en-US" sz="1600" b="1" dirty="0">
                <a:solidFill>
                  <a:schemeClr val="tx1"/>
                </a:solidFill>
              </a:rPr>
              <a:t>Purchase Card Program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Corporate liability with Company Bill or Individual Bill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More robust online platform with GL coding and custom reporting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Can have one program for business expenses and T&amp;E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Generally no cost, rebate programs are tiered </a:t>
            </a:r>
          </a:p>
          <a:p>
            <a:r>
              <a:rPr lang="en-US" sz="1600" b="1" dirty="0">
                <a:solidFill>
                  <a:schemeClr val="tx1"/>
                </a:solidFill>
              </a:rPr>
              <a:t>Virtual Card Program (vCard) / Single Use Accounts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No plastic issued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One-time use 16-digit credit card number with exact amount, issue, expiration and CVV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Vendor receives email notice to process payment or receives in straight through processing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6FBCCE-7E55-E7AC-FA17-A9B6E7354465}"/>
              </a:ext>
            </a:extLst>
          </p:cNvPr>
          <p:cNvSpPr/>
          <p:nvPr/>
        </p:nvSpPr>
        <p:spPr>
          <a:xfrm>
            <a:off x="6186500" y="2131004"/>
            <a:ext cx="5053324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rgbClr val="752A5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Card Program Benefits</a:t>
            </a:r>
          </a:p>
          <a:p>
            <a:pPr marL="1828800" lvl="3" indent="-457200">
              <a:buFont typeface="Wingdings" panose="05000000000000000000" pitchFamily="2" charset="2"/>
              <a:buChar char="ü"/>
            </a:pPr>
            <a:r>
              <a:rPr lang="en-US" sz="2800" dirty="0">
                <a:ln w="0"/>
                <a:solidFill>
                  <a:srgbClr val="752A5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Low or no cost</a:t>
            </a:r>
          </a:p>
          <a:p>
            <a:pPr marL="1828800" lvl="3" indent="-457200">
              <a:buFont typeface="Wingdings" panose="05000000000000000000" pitchFamily="2" charset="2"/>
              <a:buChar char="ü"/>
            </a:pPr>
            <a:r>
              <a:rPr lang="en-US" sz="2800" dirty="0">
                <a:ln w="0"/>
                <a:solidFill>
                  <a:srgbClr val="752A5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Rebate</a:t>
            </a:r>
          </a:p>
          <a:p>
            <a:pPr marL="1828800" lvl="3" indent="-457200">
              <a:buFont typeface="Wingdings" panose="05000000000000000000" pitchFamily="2" charset="2"/>
              <a:buChar char="ü"/>
            </a:pPr>
            <a:r>
              <a:rPr lang="en-US" sz="2800" b="0" cap="none" spc="0" dirty="0">
                <a:ln w="0"/>
                <a:solidFill>
                  <a:srgbClr val="752A5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Improve working capital</a:t>
            </a:r>
            <a:endParaRPr lang="en-US" sz="2800" dirty="0">
              <a:ln w="0"/>
              <a:solidFill>
                <a:srgbClr val="752A5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1828800" lvl="3" indent="-457200">
              <a:buFont typeface="Wingdings" panose="05000000000000000000" pitchFamily="2" charset="2"/>
              <a:buChar char="ü"/>
            </a:pPr>
            <a:r>
              <a:rPr lang="en-US" sz="2800" b="0" cap="none" spc="0" dirty="0">
                <a:ln w="0"/>
                <a:solidFill>
                  <a:srgbClr val="752A5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</a:t>
            </a:r>
          </a:p>
          <a:p>
            <a:pPr algn="ctr"/>
            <a:endParaRPr lang="en-US" sz="1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713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30E05-CDC7-222C-A995-C85B01D4B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all" dirty="0"/>
              <a:t>Integrated Payables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82F66-4FED-A001-ABCA-4152BDB42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1" y="1565993"/>
            <a:ext cx="10515600" cy="4406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Take a file from your accounting system and execute AP payments as check, ACH, wire or virtual card through a single online portal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56130-6140-22E1-AB53-C16773A71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906" y="2631633"/>
            <a:ext cx="8663167" cy="334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54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1A1B1A-702F-32D7-3C9A-062A69A536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39713"/>
            <a:ext cx="10515600" cy="1325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30" cap="all" dirty="0">
                <a:solidFill>
                  <a:srgbClr val="752A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can Integrated Payables help?</a:t>
            </a:r>
            <a:endParaRPr lang="en-US" sz="3530" cap="all" dirty="0">
              <a:solidFill>
                <a:srgbClr val="762B5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FC31504-0608-F127-D27C-F195F212954F}"/>
              </a:ext>
            </a:extLst>
          </p:cNvPr>
          <p:cNvGrpSpPr/>
          <p:nvPr/>
        </p:nvGrpSpPr>
        <p:grpSpPr>
          <a:xfrm>
            <a:off x="971364" y="1858238"/>
            <a:ext cx="8944993" cy="3393071"/>
            <a:chOff x="1589829" y="993466"/>
            <a:chExt cx="7603244" cy="288411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72F4CC8B-7A34-2EF8-0013-E75E1FE8C6D9}"/>
                </a:ext>
              </a:extLst>
            </p:cNvPr>
            <p:cNvGrpSpPr/>
            <p:nvPr/>
          </p:nvGrpSpPr>
          <p:grpSpPr>
            <a:xfrm>
              <a:off x="1589829" y="993466"/>
              <a:ext cx="7603244" cy="2884111"/>
              <a:chOff x="638354" y="2087456"/>
              <a:chExt cx="10137657" cy="3845477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FF0AC8-B915-CF16-10C2-BD779A64EE27}"/>
                  </a:ext>
                </a:extLst>
              </p:cNvPr>
              <p:cNvSpPr txBox="1"/>
              <p:nvPr/>
            </p:nvSpPr>
            <p:spPr>
              <a:xfrm>
                <a:off x="638354" y="2087456"/>
                <a:ext cx="9212012" cy="73250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defTabSz="806846"/>
                <a:r>
                  <a:rPr lang="en-US" sz="2000" b="1" dirty="0">
                    <a:solidFill>
                      <a:srgbClr val="752A5B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REDUCE EXPENSES / PAPER</a:t>
                </a:r>
              </a:p>
              <a:p>
                <a:pPr defTabSz="806846"/>
                <a:r>
                  <a:rPr lang="en-US" sz="1600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Migrate check payments to electronic payments thereby reducing costs and eliminating paper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3EC244F-AC5B-84AD-F527-FF45ECE4FF33}"/>
                  </a:ext>
                </a:extLst>
              </p:cNvPr>
              <p:cNvSpPr txBox="1"/>
              <p:nvPr/>
            </p:nvSpPr>
            <p:spPr>
              <a:xfrm>
                <a:off x="638355" y="3130604"/>
                <a:ext cx="8094631" cy="75866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defTabSz="806846"/>
                <a:r>
                  <a:rPr lang="en-US" sz="2000" b="1" dirty="0">
                    <a:solidFill>
                      <a:srgbClr val="A15220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IMPROVE WORKING CAPITAL / DAYS PAYABLE OUTSTANDING</a:t>
                </a:r>
              </a:p>
              <a:p>
                <a:pPr defTabSz="806846">
                  <a:lnSpc>
                    <a:spcPts val="1835"/>
                  </a:lnSpc>
                  <a:spcBef>
                    <a:spcPts val="265"/>
                  </a:spcBef>
                </a:pPr>
                <a:r>
                  <a:rPr lang="en-US" sz="1600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Pay with vCard, allowing your customers to hold on to cash longer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FC1F54-CF92-6768-D11B-C82FA4215712}"/>
                  </a:ext>
                </a:extLst>
              </p:cNvPr>
              <p:cNvSpPr txBox="1"/>
              <p:nvPr/>
            </p:nvSpPr>
            <p:spPr>
              <a:xfrm>
                <a:off x="638355" y="4163867"/>
                <a:ext cx="8930294" cy="726728"/>
              </a:xfrm>
              <a:prstGeom prst="rect">
                <a:avLst/>
              </a:prstGeom>
              <a:noFill/>
            </p:spPr>
            <p:txBody>
              <a:bodyPr wrap="square" lIns="31765" tIns="31765" rIns="31765" bIns="31765" rtlCol="0" anchor="ctr">
                <a:spAutoFit/>
              </a:bodyPr>
              <a:lstStyle/>
              <a:p>
                <a:pPr marL="40342" defTabSz="806846"/>
                <a:r>
                  <a:rPr lang="en-US" sz="2000" b="1" dirty="0">
                    <a:solidFill>
                      <a:srgbClr val="3D517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MITIGATE FRAUD &amp; RISK</a:t>
                </a:r>
              </a:p>
              <a:p>
                <a:pPr marL="40342" defTabSz="806846">
                  <a:lnSpc>
                    <a:spcPts val="1835"/>
                  </a:lnSpc>
                  <a:spcBef>
                    <a:spcPts val="265"/>
                  </a:spcBef>
                </a:pPr>
                <a:r>
                  <a:rPr lang="en-US" sz="1600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Leverage a vendor portal to store bank account information; reduce risk-laden paper checks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4059888-DD35-B39E-9E61-E38319CC3A08}"/>
                  </a:ext>
                </a:extLst>
              </p:cNvPr>
              <p:cNvSpPr txBox="1"/>
              <p:nvPr/>
            </p:nvSpPr>
            <p:spPr>
              <a:xfrm>
                <a:off x="638355" y="5174264"/>
                <a:ext cx="10137656" cy="75866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defTabSz="806846"/>
                <a:r>
                  <a:rPr lang="en-US" sz="2000" b="1" dirty="0">
                    <a:solidFill>
                      <a:srgbClr val="6C7D34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OUTSOURCE NON-CORE FUNCTIONS</a:t>
                </a:r>
              </a:p>
              <a:p>
                <a:pPr defTabSz="806846">
                  <a:lnSpc>
                    <a:spcPts val="1835"/>
                  </a:lnSpc>
                  <a:spcBef>
                    <a:spcPts val="265"/>
                  </a:spcBef>
                </a:pPr>
                <a:r>
                  <a:rPr lang="en-US" sz="1600" dirty="0">
                    <a:solidFill>
                      <a:srgbClr val="000000"/>
                    </a:solidFill>
                    <a:latin typeface="Calibri" panose="020F0502020204030204" pitchFamily="34" charset="0"/>
                    <a:ea typeface="Arial" charset="0"/>
                    <a:cs typeface="Calibri" panose="020F0502020204030204" pitchFamily="34" charset="0"/>
                  </a:rPr>
                  <a:t>Outsource AP check printing, vendor outreach, bank account management, etc. to First Business Bank</a:t>
                </a:r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15C0FC-AF6D-8872-DCC8-919DB6BB3F90}"/>
                </a:ext>
              </a:extLst>
            </p:cNvPr>
            <p:cNvSpPr/>
            <p:nvPr/>
          </p:nvSpPr>
          <p:spPr>
            <a:xfrm rot="486627">
              <a:off x="1844448" y="2862913"/>
              <a:ext cx="25203" cy="1529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06846"/>
              <a:endParaRPr lang="en-GB" sz="896" dirty="0">
                <a:solidFill>
                  <a:srgbClr val="000000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503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3367</TotalTime>
  <Words>801</Words>
  <Application>Microsoft Office PowerPoint</Application>
  <PresentationFormat>Widescreen</PresentationFormat>
  <Paragraphs>128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Nova Light</vt:lpstr>
      <vt:lpstr>Calibri</vt:lpstr>
      <vt:lpstr>Wingdings</vt:lpstr>
      <vt:lpstr>Office Theme</vt:lpstr>
      <vt:lpstr>PAYMENT TRENDS</vt:lpstr>
      <vt:lpstr>PowerPoint Presentation</vt:lpstr>
      <vt:lpstr>Payment Solutions</vt:lpstr>
      <vt:lpstr>Payment Solutions</vt:lpstr>
      <vt:lpstr>TRENDS AT FIRST BUSINESS BANK</vt:lpstr>
      <vt:lpstr>Real Time Payments</vt:lpstr>
      <vt:lpstr>Corporate Card Solutions</vt:lpstr>
      <vt:lpstr>Integrated Payables</vt:lpstr>
      <vt:lpstr>How can Integrated Payables help?</vt:lpstr>
      <vt:lpstr>RETURN ON INVESTMENT</vt:lpstr>
    </vt:vector>
  </TitlesOfParts>
  <Company>First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Haley Grow</dc:creator>
  <cp:lastModifiedBy>Melissa Fellows</cp:lastModifiedBy>
  <cp:revision>85</cp:revision>
  <dcterms:created xsi:type="dcterms:W3CDTF">2018-03-14T19:05:39Z</dcterms:created>
  <dcterms:modified xsi:type="dcterms:W3CDTF">2022-10-06T20:03:15Z</dcterms:modified>
</cp:coreProperties>
</file>