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2"/>
    <p:sldMasterId id="2147483677" r:id="rId3"/>
  </p:sldMasterIdLst>
  <p:notesMasterIdLst>
    <p:notesMasterId r:id="rId17"/>
  </p:notesMasterIdLst>
  <p:sldIdLst>
    <p:sldId id="654" r:id="rId4"/>
    <p:sldId id="2147328774" r:id="rId5"/>
    <p:sldId id="554" r:id="rId6"/>
    <p:sldId id="2147328776" r:id="rId7"/>
    <p:sldId id="391" r:id="rId8"/>
    <p:sldId id="1060" r:id="rId9"/>
    <p:sldId id="1034" r:id="rId10"/>
    <p:sldId id="1065" r:id="rId11"/>
    <p:sldId id="1052" r:id="rId12"/>
    <p:sldId id="311" r:id="rId13"/>
    <p:sldId id="613" r:id="rId14"/>
    <p:sldId id="317" r:id="rId15"/>
    <p:sldId id="384" r:id="rId16"/>
  </p:sldIdLst>
  <p:sldSz cx="12192000" cy="6858000"/>
  <p:notesSz cx="7010400" cy="92964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440" userDrawn="1">
          <p15:clr>
            <a:srgbClr val="A4A3A4"/>
          </p15:clr>
        </p15:guide>
        <p15:guide id="7" orient="horz" pos="4080" userDrawn="1">
          <p15:clr>
            <a:srgbClr val="A4A3A4"/>
          </p15:clr>
        </p15:guide>
        <p15:guide id="8" orient="horz" pos="336" userDrawn="1">
          <p15:clr>
            <a:srgbClr val="A4A3A4"/>
          </p15:clr>
        </p15:guide>
        <p15:guide id="12" orient="horz" pos="2160" userDrawn="1">
          <p15:clr>
            <a:srgbClr val="A4A3A4"/>
          </p15:clr>
        </p15:guide>
        <p15:guide id="15" orient="horz" pos="576" userDrawn="1">
          <p15:clr>
            <a:srgbClr val="A4A3A4"/>
          </p15:clr>
        </p15:guide>
        <p15:guide id="21" orient="horz" pos="3912" userDrawn="1">
          <p15:clr>
            <a:srgbClr val="A4A3A4"/>
          </p15:clr>
        </p15:guide>
        <p15:guide id="22" pos="2016" userDrawn="1">
          <p15:clr>
            <a:srgbClr val="A4A3A4"/>
          </p15:clr>
        </p15:guide>
        <p15:guide id="24" pos="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BABA"/>
    <a:srgbClr val="0053C2"/>
    <a:srgbClr val="0051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EADA1-4BB9-4A64-B18E-B0B5D9DBAC22}" v="3" dt="2025-09-18T22:02:18.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6352"/>
  </p:normalViewPr>
  <p:slideViewPr>
    <p:cSldViewPr snapToGrid="0" snapToObjects="1">
      <p:cViewPr varScale="1">
        <p:scale>
          <a:sx n="79" d="100"/>
          <a:sy n="79" d="100"/>
        </p:scale>
        <p:origin x="72" y="248"/>
      </p:cViewPr>
      <p:guideLst>
        <p:guide pos="7440"/>
        <p:guide orient="horz" pos="4080"/>
        <p:guide orient="horz" pos="336"/>
        <p:guide orient="horz" pos="2160"/>
        <p:guide orient="horz" pos="576"/>
        <p:guide orient="horz" pos="3912"/>
        <p:guide pos="2016"/>
        <p:guide pos="312"/>
      </p:guideLst>
    </p:cSldViewPr>
  </p:slideViewPr>
  <p:outlineViewPr>
    <p:cViewPr>
      <p:scale>
        <a:sx n="33" d="100"/>
        <a:sy n="33" d="100"/>
      </p:scale>
      <p:origin x="0" y="-3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chrane, James G" userId="d0c5924f-ce10-440b-b664-01f7362dd0e7" providerId="ADAL" clId="{AC3EADA1-4BB9-4A64-B18E-B0B5D9DBAC22}"/>
    <pc:docChg chg="addSld delSld modSld sldOrd">
      <pc:chgData name="Cochrane, James G" userId="d0c5924f-ce10-440b-b664-01f7362dd0e7" providerId="ADAL" clId="{AC3EADA1-4BB9-4A64-B18E-B0B5D9DBAC22}" dt="2025-09-18T21:57:05.728" v="6"/>
      <pc:docMkLst>
        <pc:docMk/>
      </pc:docMkLst>
      <pc:sldChg chg="add ord">
        <pc:chgData name="Cochrane, James G" userId="d0c5924f-ce10-440b-b664-01f7362dd0e7" providerId="ADAL" clId="{AC3EADA1-4BB9-4A64-B18E-B0B5D9DBAC22}" dt="2025-09-18T21:56:23.927" v="4"/>
        <pc:sldMkLst>
          <pc:docMk/>
          <pc:sldMk cId="3893501323" sldId="317"/>
        </pc:sldMkLst>
      </pc:sldChg>
      <pc:sldChg chg="add">
        <pc:chgData name="Cochrane, James G" userId="d0c5924f-ce10-440b-b664-01f7362dd0e7" providerId="ADAL" clId="{AC3EADA1-4BB9-4A64-B18E-B0B5D9DBAC22}" dt="2025-09-18T21:57:05.728" v="6"/>
        <pc:sldMkLst>
          <pc:docMk/>
          <pc:sldMk cId="81852438" sldId="384"/>
        </pc:sldMkLst>
      </pc:sldChg>
      <pc:sldChg chg="del">
        <pc:chgData name="Cochrane, James G" userId="d0c5924f-ce10-440b-b664-01f7362dd0e7" providerId="ADAL" clId="{AC3EADA1-4BB9-4A64-B18E-B0B5D9DBAC22}" dt="2025-09-18T21:56:46.251" v="5" actId="2696"/>
        <pc:sldMkLst>
          <pc:docMk/>
          <pc:sldMk cId="3587929447" sldId="10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20EE30-35C4-404E-B5FC-D58555F22F2C}" type="datetimeFigureOut">
              <a:rPr lang="en-US" smtClean="0"/>
              <a:t>9/18/2025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10F8B9-74DC-1C4C-A631-1BC36485E16F}" type="slidenum">
              <a:rPr lang="en-US" smtClean="0"/>
              <a:t>‹#›</a:t>
            </a:fld>
            <a:endParaRPr lang="en-US"/>
          </a:p>
        </p:txBody>
      </p:sp>
    </p:spTree>
    <p:extLst>
      <p:ext uri="{BB962C8B-B14F-4D97-AF65-F5344CB8AC3E}">
        <p14:creationId xmlns:p14="http://schemas.microsoft.com/office/powerpoint/2010/main" val="1921246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EA10F8B9-74DC-1C4C-A631-1BC36485E16F}" type="slidenum">
              <a:rPr lang="en-US">
                <a:solidFill>
                  <a:prstClr val="black"/>
                </a:solidFill>
                <a:latin typeface="Calibri" panose="020F0502020204030204"/>
              </a:rPr>
              <a:pPr defTabSz="465887">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6928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0F8B9-74DC-1C4C-A631-1BC36485E16F}" type="slidenum">
              <a:rPr lang="en-US" smtClean="0"/>
              <a:t>4</a:t>
            </a:fld>
            <a:endParaRPr lang="en-US"/>
          </a:p>
        </p:txBody>
      </p:sp>
    </p:spTree>
    <p:extLst>
      <p:ext uri="{BB962C8B-B14F-4D97-AF65-F5344CB8AC3E}">
        <p14:creationId xmlns:p14="http://schemas.microsoft.com/office/powerpoint/2010/main" val="337080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0F8B9-74DC-1C4C-A631-1BC36485E16F}" type="slidenum">
              <a:rPr lang="en-US" smtClean="0"/>
              <a:t>5</a:t>
            </a:fld>
            <a:endParaRPr lang="en-US"/>
          </a:p>
        </p:txBody>
      </p:sp>
    </p:spTree>
    <p:extLst>
      <p:ext uri="{BB962C8B-B14F-4D97-AF65-F5344CB8AC3E}">
        <p14:creationId xmlns:p14="http://schemas.microsoft.com/office/powerpoint/2010/main" val="149875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0F8B9-74DC-1C4C-A631-1BC36485E16F}" type="slidenum">
              <a:rPr lang="en-US" smtClean="0"/>
              <a:t>6</a:t>
            </a:fld>
            <a:endParaRPr lang="en-US"/>
          </a:p>
        </p:txBody>
      </p:sp>
    </p:spTree>
    <p:extLst>
      <p:ext uri="{BB962C8B-B14F-4D97-AF65-F5344CB8AC3E}">
        <p14:creationId xmlns:p14="http://schemas.microsoft.com/office/powerpoint/2010/main" val="58029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79513"/>
            <a:ext cx="5664200" cy="31861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A8C17-E677-48D5-879B-E509705083D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4303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0F8B9-74DC-1C4C-A631-1BC36485E16F}" type="slidenum">
              <a:rPr lang="en-US" smtClean="0"/>
              <a:t>8</a:t>
            </a:fld>
            <a:endParaRPr lang="en-US"/>
          </a:p>
        </p:txBody>
      </p:sp>
    </p:spTree>
    <p:extLst>
      <p:ext uri="{BB962C8B-B14F-4D97-AF65-F5344CB8AC3E}">
        <p14:creationId xmlns:p14="http://schemas.microsoft.com/office/powerpoint/2010/main" val="284675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79513"/>
            <a:ext cx="5664200" cy="31861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A8C17-E677-48D5-879B-E509705083D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01726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A8C17-E677-48D5-879B-E509705083D6}" type="slidenum">
              <a:rPr lang="en-US" smtClean="0"/>
              <a:pPr/>
              <a:t>12</a:t>
            </a:fld>
            <a:endParaRPr lang="en-US" dirty="0"/>
          </a:p>
        </p:txBody>
      </p:sp>
    </p:spTree>
    <p:extLst>
      <p:ext uri="{BB962C8B-B14F-4D97-AF65-F5344CB8AC3E}">
        <p14:creationId xmlns:p14="http://schemas.microsoft.com/office/powerpoint/2010/main" val="237986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4.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9.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Master" Target="../slideMasters/slideMaster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Master" Target="../slideMasters/slideMaster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
          <a:xfrm>
            <a:off x="223520" y="2304288"/>
            <a:ext cx="11744960" cy="1685172"/>
          </a:xfrm>
        </p:spPr>
        <p:txBody>
          <a:bodyPr vert="horz" lIns="0" tIns="0" rIns="0" bIns="0" rtlCol="0" anchor="t" anchorCtr="0">
            <a:noAutofit/>
          </a:bodyPr>
          <a:lstStyle>
            <a:lvl1pPr algn="ctr">
              <a:defRPr lang="en-US" sz="4400" cap="none" dirty="0">
                <a:solidFill>
                  <a:schemeClr val="tx1"/>
                </a:solidFill>
              </a:defRPr>
            </a:lvl1pPr>
          </a:lstStyle>
          <a:p>
            <a:pPr lvl="0"/>
            <a:r>
              <a:rPr lang="en-US"/>
              <a:t>Click to edit Master title style</a:t>
            </a:r>
            <a:endParaRPr lang="en-US" dirty="0"/>
          </a:p>
        </p:txBody>
      </p:sp>
      <p:sp>
        <p:nvSpPr>
          <p:cNvPr id="10" name="Content Placeholder 10"/>
          <p:cNvSpPr>
            <a:spLocks noGrp="1"/>
          </p:cNvSpPr>
          <p:nvPr>
            <p:ph sz="quarter" idx="10" hasCustomPrompt="1"/>
          </p:nvPr>
        </p:nvSpPr>
        <p:spPr bwMode="black">
          <a:xfrm>
            <a:off x="2419211" y="4114800"/>
            <a:ext cx="7353580" cy="861568"/>
          </a:xfrm>
          <a:prstGeom prst="rect">
            <a:avLst/>
          </a:prstGeom>
        </p:spPr>
        <p:txBody>
          <a:bodyPr bIns="0"/>
          <a:lstStyle>
            <a:lvl1pPr marL="0" indent="0" algn="ctr">
              <a:buNone/>
              <a:defRPr sz="1600" b="0" baseline="0">
                <a:solidFill>
                  <a:schemeClr val="tx1"/>
                </a:solidFill>
                <a:latin typeface="Calibri"/>
                <a:cs typeface="Calibri"/>
              </a:defRPr>
            </a:lvl1pPr>
            <a:lvl2pPr marL="228600" indent="0">
              <a:buNone/>
              <a:defRPr sz="1400" b="0">
                <a:solidFill>
                  <a:schemeClr val="bg1"/>
                </a:solidFill>
              </a:defRPr>
            </a:lvl2pPr>
            <a:lvl3pPr marL="460375" indent="0">
              <a:buNone/>
              <a:defRPr sz="1400" b="0">
                <a:solidFill>
                  <a:schemeClr val="bg1"/>
                </a:solidFill>
              </a:defRPr>
            </a:lvl3pPr>
            <a:lvl4pPr marL="687388" indent="0">
              <a:buNone/>
              <a:defRPr sz="1400" b="0">
                <a:solidFill>
                  <a:schemeClr val="bg1"/>
                </a:solidFill>
              </a:defRPr>
            </a:lvl4pPr>
            <a:lvl5pPr marL="914400" indent="0">
              <a:buNone/>
              <a:defRPr sz="1400" b="0">
                <a:solidFill>
                  <a:schemeClr val="bg1"/>
                </a:solidFill>
              </a:defRPr>
            </a:lvl5pPr>
          </a:lstStyle>
          <a:p>
            <a:pPr lvl="0"/>
            <a:r>
              <a:rPr lang="en-US" dirty="0"/>
              <a:t>Presenter name </a:t>
            </a:r>
            <a:br>
              <a:rPr lang="en-US" dirty="0"/>
            </a:br>
            <a:r>
              <a:rPr lang="en-US" dirty="0"/>
              <a:t>and Date</a:t>
            </a:r>
          </a:p>
        </p:txBody>
      </p:sp>
      <p:sp>
        <p:nvSpPr>
          <p:cNvPr id="8" name="Text Placeholder 3">
            <a:extLst>
              <a:ext uri="{FF2B5EF4-FFF2-40B4-BE49-F238E27FC236}">
                <a16:creationId xmlns:a16="http://schemas.microsoft.com/office/drawing/2014/main" id="{CEEA9441-0A5B-7849-97CB-6290428F367A}"/>
              </a:ext>
            </a:extLst>
          </p:cNvPr>
          <p:cNvSpPr>
            <a:spLocks noGrp="1"/>
          </p:cNvSpPr>
          <p:nvPr>
            <p:ph type="body" sz="half" idx="2" hasCustomPrompt="1"/>
          </p:nvPr>
        </p:nvSpPr>
        <p:spPr>
          <a:xfrm>
            <a:off x="3048000" y="1737360"/>
            <a:ext cx="6096000" cy="27432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LEAD-IN LINE</a:t>
            </a:r>
          </a:p>
        </p:txBody>
      </p:sp>
      <p:pic>
        <p:nvPicPr>
          <p:cNvPr id="6" name="Picture 5">
            <a:extLst>
              <a:ext uri="{FF2B5EF4-FFF2-40B4-BE49-F238E27FC236}">
                <a16:creationId xmlns:a16="http://schemas.microsoft.com/office/drawing/2014/main" id="{69D53B52-028D-4E4A-A983-5C9F7184E89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22216" y="6122799"/>
            <a:ext cx="2810633" cy="34195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Slide - Blank">
    <p:spTree>
      <p:nvGrpSpPr>
        <p:cNvPr id="1" name=""/>
        <p:cNvGrpSpPr/>
        <p:nvPr/>
      </p:nvGrpSpPr>
      <p:grpSpPr>
        <a:xfrm>
          <a:off x="0" y="0"/>
          <a:ext cx="0" cy="0"/>
          <a:chOff x="0" y="0"/>
          <a:chExt cx="0" cy="0"/>
        </a:xfrm>
      </p:grpSpPr>
      <p:cxnSp>
        <p:nvCxnSpPr>
          <p:cNvPr id="17" name="Straight Connector 16"/>
          <p:cNvCxnSpPr/>
          <p:nvPr userDrawn="1"/>
        </p:nvCxnSpPr>
        <p:spPr>
          <a:xfrm>
            <a:off x="434812" y="668145"/>
            <a:ext cx="11320893" cy="144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nvPr>
        </p:nvSpPr>
        <p:spPr>
          <a:xfrm>
            <a:off x="434812" y="327136"/>
            <a:ext cx="9140905" cy="327135"/>
          </a:xfrm>
          <a:prstGeom prst="rect">
            <a:avLst/>
          </a:prstGeom>
        </p:spPr>
        <p:txBody>
          <a:bodyPr lIns="0" tIns="0" rIns="0" bIns="0"/>
          <a:lstStyle>
            <a:lvl1pPr marL="0" indent="0">
              <a:lnSpc>
                <a:spcPts val="2544"/>
              </a:lnSpc>
              <a:spcBef>
                <a:spcPts val="0"/>
              </a:spcBef>
              <a:buFontTx/>
              <a:buNone/>
              <a:defRPr sz="2544" b="1" baseline="0"/>
            </a:lvl1pPr>
            <a:lvl2pPr>
              <a:buFontTx/>
              <a:buNone/>
              <a:defRPr sz="2544"/>
            </a:lvl2pPr>
            <a:lvl3pPr>
              <a:buFontTx/>
              <a:buNone/>
              <a:defRPr sz="2544"/>
            </a:lvl3pPr>
            <a:lvl4pPr>
              <a:buFontTx/>
              <a:buNone/>
              <a:defRPr sz="2544"/>
            </a:lvl4pPr>
            <a:lvl5pPr>
              <a:buFontTx/>
              <a:buNone/>
              <a:defRPr sz="2544"/>
            </a:lvl5pPr>
          </a:lstStyle>
          <a:p>
            <a:pPr lvl="0"/>
            <a:r>
              <a:rPr lang="en-US" dirty="0"/>
              <a:t>Click to edit Header text styles</a:t>
            </a:r>
            <a:endParaRPr lang="en-GB" dirty="0"/>
          </a:p>
        </p:txBody>
      </p:sp>
      <p:sp>
        <p:nvSpPr>
          <p:cNvPr id="49" name="Text Placeholder 41"/>
          <p:cNvSpPr>
            <a:spLocks noGrp="1"/>
          </p:cNvSpPr>
          <p:nvPr>
            <p:ph type="body" sz="quarter" idx="11" hasCustomPrompt="1"/>
          </p:nvPr>
        </p:nvSpPr>
        <p:spPr>
          <a:xfrm>
            <a:off x="434813" y="654270"/>
            <a:ext cx="9140905" cy="261708"/>
          </a:xfrm>
          <a:prstGeom prst="rect">
            <a:avLst/>
          </a:prstGeom>
        </p:spPr>
        <p:txBody>
          <a:bodyPr lIns="0" tIns="0" rIns="0" bIns="0"/>
          <a:lstStyle>
            <a:lvl1pPr marL="0" indent="0" algn="l">
              <a:lnSpc>
                <a:spcPts val="1636"/>
              </a:lnSpc>
              <a:spcBef>
                <a:spcPts val="0"/>
              </a:spcBef>
              <a:buFontTx/>
              <a:buNone/>
              <a:defRPr sz="1636" b="1"/>
            </a:lvl1pPr>
            <a:lvl2pPr>
              <a:buFontTx/>
              <a:buNone/>
              <a:defRPr sz="2544"/>
            </a:lvl2pPr>
            <a:lvl3pPr>
              <a:buFontTx/>
              <a:buNone/>
              <a:defRPr sz="2544"/>
            </a:lvl3pPr>
            <a:lvl4pPr>
              <a:buFontTx/>
              <a:buNone/>
              <a:defRPr sz="2544"/>
            </a:lvl4pPr>
            <a:lvl5pPr>
              <a:buFontTx/>
              <a:buNone/>
              <a:defRPr sz="2544"/>
            </a:lvl5pPr>
          </a:lstStyle>
          <a:p>
            <a:pPr lvl="0"/>
            <a:r>
              <a:rPr lang="en-US" dirty="0"/>
              <a:t>Click to edit Sub header text styles</a:t>
            </a:r>
            <a:endParaRPr lang="en-GB" dirty="0"/>
          </a:p>
        </p:txBody>
      </p:sp>
      <p:sp>
        <p:nvSpPr>
          <p:cNvPr id="20" name="Rectangle 19" descr="insidelogosection"/>
          <p:cNvSpPr/>
          <p:nvPr userDrawn="1"/>
        </p:nvSpPr>
        <p:spPr bwMode="auto">
          <a:xfrm>
            <a:off x="3903885" y="6270270"/>
            <a:ext cx="7853305" cy="2617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8141" tIns="98141" rIns="98141" bIns="98141" rtlCol="0" anchor="ctr"/>
          <a:lstStyle/>
          <a:p>
            <a:pPr algn="ctr" defTabSz="473830" fontAlgn="auto">
              <a:spcBef>
                <a:spcPts val="0"/>
              </a:spcBef>
              <a:spcAft>
                <a:spcPts val="0"/>
              </a:spcAft>
            </a:pPr>
            <a:r>
              <a:rPr lang="en-GB" sz="1454" dirty="0">
                <a:noFill/>
                <a:cs typeface="Arial"/>
              </a:rPr>
              <a:t>align:right;flow:left</a:t>
            </a:r>
          </a:p>
        </p:txBody>
      </p:sp>
      <p:sp>
        <p:nvSpPr>
          <p:cNvPr id="21" name="TextBox 20" descr="insidelogomaxdimension"/>
          <p:cNvSpPr txBox="1"/>
          <p:nvPr userDrawn="1"/>
        </p:nvSpPr>
        <p:spPr>
          <a:xfrm>
            <a:off x="10666454" y="6270270"/>
            <a:ext cx="1090737" cy="261708"/>
          </a:xfrm>
          <a:prstGeom prst="rect">
            <a:avLst/>
          </a:prstGeom>
          <a:noFill/>
          <a:ln w="3175">
            <a:noFill/>
          </a:ln>
        </p:spPr>
        <p:txBody>
          <a:bodyPr wrap="none" lIns="0" tIns="0" rIns="0" bIns="0" rtlCol="0" anchor="ctr">
            <a:noAutofit/>
          </a:bodyPr>
          <a:lstStyle/>
          <a:p>
            <a:pPr algn="ctr"/>
            <a:r>
              <a:rPr lang="en-US" sz="727" dirty="0">
                <a:noFill/>
              </a:rPr>
              <a:t>Max. logo size</a:t>
            </a:r>
          </a:p>
          <a:p>
            <a:pPr algn="ctr"/>
            <a:r>
              <a:rPr lang="en-US" sz="727" dirty="0">
                <a:noFill/>
              </a:rPr>
              <a:t>(H) 8 x (W) 25</a:t>
            </a:r>
            <a:endParaRPr lang="en-GB" sz="727" dirty="0">
              <a:noFill/>
            </a:endParaRPr>
          </a:p>
        </p:txBody>
      </p:sp>
      <p:sp>
        <p:nvSpPr>
          <p:cNvPr id="22" name="TextBox 21" descr="insidelogospacer"/>
          <p:cNvSpPr txBox="1"/>
          <p:nvPr userDrawn="1"/>
        </p:nvSpPr>
        <p:spPr>
          <a:xfrm>
            <a:off x="10448306" y="6017297"/>
            <a:ext cx="218148" cy="261708"/>
          </a:xfrm>
          <a:prstGeom prst="rect">
            <a:avLst/>
          </a:prstGeom>
          <a:noFill/>
          <a:ln w="3175">
            <a:noFill/>
          </a:ln>
        </p:spPr>
        <p:txBody>
          <a:bodyPr wrap="none" lIns="0" tIns="0" rIns="0" bIns="0" rtlCol="0" anchor="ctr">
            <a:noAutofit/>
          </a:bodyPr>
          <a:lstStyle/>
          <a:p>
            <a:pPr algn="ctr"/>
            <a:r>
              <a:rPr lang="en-GB" sz="727" dirty="0">
                <a:noFill/>
              </a:rPr>
              <a:t>5</a:t>
            </a:r>
          </a:p>
        </p:txBody>
      </p:sp>
      <p:cxnSp>
        <p:nvCxnSpPr>
          <p:cNvPr id="23" name="Straight Connector 22" descr="insidestampsectiondivider"/>
          <p:cNvCxnSpPr/>
          <p:nvPr userDrawn="1"/>
        </p:nvCxnSpPr>
        <p:spPr>
          <a:xfrm rot="16200000" flipH="1">
            <a:off x="7699683" y="6401125"/>
            <a:ext cx="261708" cy="1"/>
          </a:xfrm>
          <a:prstGeom prst="line">
            <a:avLst/>
          </a:prstGeom>
          <a:noFill/>
          <a:ln w="6350" cap="flat" cmpd="sng" algn="ctr">
            <a:noFill/>
            <a:prstDash val="solid"/>
          </a:ln>
          <a:effectLst/>
        </p:spPr>
      </p:cxnSp>
      <p:sp>
        <p:nvSpPr>
          <p:cNvPr id="24" name="TextBox 23" descr="insidestampspacer"/>
          <p:cNvSpPr txBox="1"/>
          <p:nvPr userDrawn="1"/>
        </p:nvSpPr>
        <p:spPr>
          <a:xfrm>
            <a:off x="1783665" y="6218430"/>
            <a:ext cx="130888" cy="163568"/>
          </a:xfrm>
          <a:prstGeom prst="rect">
            <a:avLst/>
          </a:prstGeom>
          <a:noFill/>
          <a:ln w="3175">
            <a:noFill/>
          </a:ln>
        </p:spPr>
        <p:txBody>
          <a:bodyPr wrap="none" lIns="0" tIns="0" rIns="0" bIns="0" rtlCol="0" anchor="ctr">
            <a:noAutofit/>
          </a:bodyPr>
          <a:lstStyle/>
          <a:p>
            <a:pPr algn="ctr"/>
            <a:r>
              <a:rPr lang="en-US" sz="727" dirty="0">
                <a:noFill/>
              </a:rPr>
              <a:t>3</a:t>
            </a:r>
            <a:endParaRPr lang="en-GB" sz="727" dirty="0">
              <a:noFill/>
            </a:endParaRPr>
          </a:p>
        </p:txBody>
      </p:sp>
      <p:sp>
        <p:nvSpPr>
          <p:cNvPr id="29" name="Rectangle 28" descr="insidestampmaxdimension"/>
          <p:cNvSpPr/>
          <p:nvPr userDrawn="1"/>
        </p:nvSpPr>
        <p:spPr bwMode="auto">
          <a:xfrm>
            <a:off x="434812" y="6017296"/>
            <a:ext cx="3272211" cy="16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8141" tIns="98141" rIns="98141" bIns="98141" rtlCol="0" anchor="ctr"/>
          <a:lstStyle/>
          <a:p>
            <a:pPr algn="ctr" defTabSz="473830" fontAlgn="auto">
              <a:spcBef>
                <a:spcPts val="0"/>
              </a:spcBef>
              <a:spcAft>
                <a:spcPts val="0"/>
              </a:spcAft>
            </a:pPr>
            <a:endParaRPr lang="en-GB" sz="1454" dirty="0">
              <a:noFill/>
              <a:cs typeface="Arial"/>
            </a:endParaRPr>
          </a:p>
        </p:txBody>
      </p:sp>
    </p:spTree>
    <p:extLst>
      <p:ext uri="{BB962C8B-B14F-4D97-AF65-F5344CB8AC3E}">
        <p14:creationId xmlns:p14="http://schemas.microsoft.com/office/powerpoint/2010/main" val="200271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
          <a:xfrm>
            <a:off x="223520" y="2304288"/>
            <a:ext cx="11744960" cy="1685172"/>
          </a:xfrm>
        </p:spPr>
        <p:txBody>
          <a:bodyPr vert="horz" lIns="0" tIns="0" rIns="0" bIns="0" rtlCol="0" anchor="t" anchorCtr="0">
            <a:noAutofit/>
          </a:bodyPr>
          <a:lstStyle>
            <a:lvl1pPr algn="ctr">
              <a:defRPr lang="en-US" sz="4400" cap="none" dirty="0">
                <a:solidFill>
                  <a:schemeClr val="tx1"/>
                </a:solidFill>
              </a:defRPr>
            </a:lvl1pPr>
          </a:lstStyle>
          <a:p>
            <a:pPr lvl="0"/>
            <a:r>
              <a:rPr lang="en-US"/>
              <a:t>Click to edit Master title style</a:t>
            </a:r>
            <a:endParaRPr lang="en-US" dirty="0"/>
          </a:p>
        </p:txBody>
      </p:sp>
      <p:sp>
        <p:nvSpPr>
          <p:cNvPr id="10" name="Content Placeholder 10"/>
          <p:cNvSpPr>
            <a:spLocks noGrp="1"/>
          </p:cNvSpPr>
          <p:nvPr>
            <p:ph sz="quarter" idx="10" hasCustomPrompt="1"/>
          </p:nvPr>
        </p:nvSpPr>
        <p:spPr bwMode="black">
          <a:xfrm>
            <a:off x="2419211" y="4114800"/>
            <a:ext cx="7353580" cy="861568"/>
          </a:xfrm>
          <a:prstGeom prst="rect">
            <a:avLst/>
          </a:prstGeom>
        </p:spPr>
        <p:txBody>
          <a:bodyPr bIns="0"/>
          <a:lstStyle>
            <a:lvl1pPr marL="0" indent="0" algn="ctr">
              <a:buNone/>
              <a:defRPr sz="1600" b="0" baseline="0">
                <a:solidFill>
                  <a:schemeClr val="tx1"/>
                </a:solidFill>
                <a:latin typeface="Calibri"/>
                <a:cs typeface="Calibri"/>
              </a:defRPr>
            </a:lvl1pPr>
            <a:lvl2pPr marL="228600" indent="0">
              <a:buNone/>
              <a:defRPr sz="1400" b="0">
                <a:solidFill>
                  <a:schemeClr val="bg1"/>
                </a:solidFill>
              </a:defRPr>
            </a:lvl2pPr>
            <a:lvl3pPr marL="460375" indent="0">
              <a:buNone/>
              <a:defRPr sz="1400" b="0">
                <a:solidFill>
                  <a:schemeClr val="bg1"/>
                </a:solidFill>
              </a:defRPr>
            </a:lvl3pPr>
            <a:lvl4pPr marL="687388" indent="0">
              <a:buNone/>
              <a:defRPr sz="1400" b="0">
                <a:solidFill>
                  <a:schemeClr val="bg1"/>
                </a:solidFill>
              </a:defRPr>
            </a:lvl4pPr>
            <a:lvl5pPr marL="914400" indent="0">
              <a:buNone/>
              <a:defRPr sz="1400" b="0">
                <a:solidFill>
                  <a:schemeClr val="bg1"/>
                </a:solidFill>
              </a:defRPr>
            </a:lvl5pPr>
          </a:lstStyle>
          <a:p>
            <a:pPr lvl="0"/>
            <a:r>
              <a:rPr lang="en-US" dirty="0"/>
              <a:t>Presenter name </a:t>
            </a:r>
            <a:br>
              <a:rPr lang="en-US" dirty="0"/>
            </a:br>
            <a:r>
              <a:rPr lang="en-US" dirty="0"/>
              <a:t>and Date</a:t>
            </a:r>
          </a:p>
        </p:txBody>
      </p:sp>
      <p:sp>
        <p:nvSpPr>
          <p:cNvPr id="8" name="Text Placeholder 3">
            <a:extLst>
              <a:ext uri="{FF2B5EF4-FFF2-40B4-BE49-F238E27FC236}">
                <a16:creationId xmlns:a16="http://schemas.microsoft.com/office/drawing/2014/main" id="{CEEA9441-0A5B-7849-97CB-6290428F367A}"/>
              </a:ext>
            </a:extLst>
          </p:cNvPr>
          <p:cNvSpPr>
            <a:spLocks noGrp="1"/>
          </p:cNvSpPr>
          <p:nvPr>
            <p:ph type="body" sz="half" idx="2" hasCustomPrompt="1"/>
          </p:nvPr>
        </p:nvSpPr>
        <p:spPr>
          <a:xfrm>
            <a:off x="3048000" y="1737360"/>
            <a:ext cx="6096000" cy="27432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LEAD-IN LINE</a:t>
            </a:r>
          </a:p>
        </p:txBody>
      </p:sp>
      <p:pic>
        <p:nvPicPr>
          <p:cNvPr id="6" name="Picture 5">
            <a:extLst>
              <a:ext uri="{FF2B5EF4-FFF2-40B4-BE49-F238E27FC236}">
                <a16:creationId xmlns:a16="http://schemas.microsoft.com/office/drawing/2014/main" id="{69D53B52-028D-4E4A-A983-5C9F7184E89E}"/>
              </a:ext>
            </a:extLst>
          </p:cNvPr>
          <p:cNvPicPr>
            <a:picLocks noChangeAspect="1"/>
          </p:cNvPicPr>
          <p:nvPr userDrawn="1"/>
        </p:nvPicPr>
        <p:blipFill>
          <a:blip r:embed="rId2"/>
          <a:stretch>
            <a:fillRect/>
          </a:stretch>
        </p:blipFill>
        <p:spPr>
          <a:xfrm>
            <a:off x="4722216" y="6122799"/>
            <a:ext cx="2810633" cy="341957"/>
          </a:xfrm>
          <a:prstGeom prst="rect">
            <a:avLst/>
          </a:prstGeom>
        </p:spPr>
      </p:pic>
    </p:spTree>
    <p:extLst>
      <p:ext uri="{BB962C8B-B14F-4D97-AF65-F5344CB8AC3E}">
        <p14:creationId xmlns:p14="http://schemas.microsoft.com/office/powerpoint/2010/main" val="3571022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6"/>
            <a:ext cx="11387328" cy="4855464"/>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t>‹#›</a:t>
            </a:fld>
            <a:endParaRPr lang="en-US" dirty="0"/>
          </a:p>
        </p:txBody>
      </p:sp>
    </p:spTree>
    <p:extLst>
      <p:ext uri="{BB962C8B-B14F-4D97-AF65-F5344CB8AC3E}">
        <p14:creationId xmlns:p14="http://schemas.microsoft.com/office/powerpoint/2010/main" val="1705636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Slide with Denomination">
    <p:spTree>
      <p:nvGrpSpPr>
        <p:cNvPr id="1" name=""/>
        <p:cNvGrpSpPr/>
        <p:nvPr/>
      </p:nvGrpSpPr>
      <p:grpSpPr>
        <a:xfrm>
          <a:off x="0" y="0"/>
          <a:ext cx="0" cy="0"/>
          <a:chOff x="0" y="0"/>
          <a:chExt cx="0" cy="0"/>
        </a:xfrm>
      </p:grpSpPr>
      <p:sp>
        <p:nvSpPr>
          <p:cNvPr id="9" name="Chart Placeholder 8"/>
          <p:cNvSpPr>
            <a:spLocks noGrp="1"/>
          </p:cNvSpPr>
          <p:nvPr>
            <p:ph type="chart" sz="quarter" idx="23"/>
          </p:nvPr>
        </p:nvSpPr>
        <p:spPr>
          <a:xfrm>
            <a:off x="404960" y="1636713"/>
            <a:ext cx="11382083" cy="4489450"/>
          </a:xfrm>
        </p:spPr>
        <p:txBody>
          <a:bodyPr/>
          <a:lstStyle/>
          <a:p>
            <a:r>
              <a:rPr lang="en-US" dirty="0"/>
              <a:t>Click icon to add chart</a:t>
            </a:r>
          </a:p>
        </p:txBody>
      </p:sp>
      <p:sp>
        <p:nvSpPr>
          <p:cNvPr id="10" name="Text Placeholder 13"/>
          <p:cNvSpPr>
            <a:spLocks noGrp="1"/>
          </p:cNvSpPr>
          <p:nvPr>
            <p:ph type="body" sz="quarter" idx="19" hasCustomPrompt="1"/>
          </p:nvPr>
        </p:nvSpPr>
        <p:spPr>
          <a:xfrm>
            <a:off x="404959" y="1083973"/>
            <a:ext cx="11382083" cy="365760"/>
          </a:xfrm>
        </p:spPr>
        <p:txBody>
          <a:bodyPr/>
          <a:lstStyle>
            <a:lvl1pPr marL="0" indent="0">
              <a:buNone/>
              <a:defRPr sz="1600" b="1">
                <a:solidFill>
                  <a:schemeClr val="tx1"/>
                </a:solidFill>
              </a:defRPr>
            </a:lvl1pPr>
          </a:lstStyle>
          <a:p>
            <a:pPr lvl="0"/>
            <a:r>
              <a:rPr lang="en-US" dirty="0"/>
              <a:t>(enter value denomination)</a:t>
            </a:r>
          </a:p>
        </p:txBody>
      </p:sp>
      <p:sp>
        <p:nvSpPr>
          <p:cNvPr id="6" name="Slide Number Placeholder 5"/>
          <p:cNvSpPr>
            <a:spLocks noGrp="1"/>
          </p:cNvSpPr>
          <p:nvPr>
            <p:ph type="sldNum" sz="quarter" idx="22"/>
          </p:nvPr>
        </p:nvSpPr>
        <p:spPr/>
        <p:txBody>
          <a:bodyPr/>
          <a:lstStyle/>
          <a:p>
            <a:fld id="{523A240F-EAFE-E84F-B44C-6D7A08E0E409}"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4097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59" y="1271016"/>
            <a:ext cx="5197556" cy="4855464"/>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p:txBody>
          <a:bodyPr/>
          <a:lstStyle/>
          <a:p>
            <a:fld id="{523A240F-EAFE-E84F-B44C-6D7A08E0E409}" type="slidenum">
              <a:rPr lang="en-US" smtClean="0"/>
              <a:t>‹#›</a:t>
            </a:fld>
            <a:endParaRPr lang="en-US" dirty="0"/>
          </a:p>
        </p:txBody>
      </p:sp>
      <p:sp>
        <p:nvSpPr>
          <p:cNvPr id="7" name="Chart Placeholder 6"/>
          <p:cNvSpPr>
            <a:spLocks noGrp="1"/>
          </p:cNvSpPr>
          <p:nvPr>
            <p:ph type="chart" sz="quarter" idx="13"/>
          </p:nvPr>
        </p:nvSpPr>
        <p:spPr>
          <a:xfrm>
            <a:off x="6007473" y="1271016"/>
            <a:ext cx="5779568" cy="4855464"/>
          </a:xfrm>
        </p:spPr>
        <p:txBody>
          <a:bodyPr/>
          <a:lstStyle/>
          <a:p>
            <a:r>
              <a:rPr lang="en-US" dirty="0"/>
              <a:t>Click icon to add chart</a:t>
            </a:r>
          </a:p>
        </p:txBody>
      </p:sp>
    </p:spTree>
    <p:extLst>
      <p:ext uri="{BB962C8B-B14F-4D97-AF65-F5344CB8AC3E}">
        <p14:creationId xmlns:p14="http://schemas.microsoft.com/office/powerpoint/2010/main" val="3242170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664" y="1608901"/>
            <a:ext cx="5486400" cy="4517263"/>
          </a:xfrm>
          <a:prstGeom prst="rect">
            <a:avLst/>
          </a:prstGeom>
        </p:spPr>
        <p:txBody>
          <a:bodyPr vert="horz" lIns="0" tIns="45720" rIns="0" bIns="4572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6255988" y="1608901"/>
            <a:ext cx="5486400" cy="4517263"/>
          </a:xfrm>
          <a:prstGeom prst="rect">
            <a:avLst/>
          </a:prstGeom>
        </p:spPr>
        <p:txBody>
          <a:bodyPr vert="horz" lIns="0" tIns="45720" rIns="0" bIns="4572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6"/>
          <p:cNvSpPr>
            <a:spLocks noGrp="1"/>
          </p:cNvSpPr>
          <p:nvPr>
            <p:ph type="body" sz="quarter" idx="17" hasCustomPrompt="1"/>
          </p:nvPr>
        </p:nvSpPr>
        <p:spPr>
          <a:xfrm>
            <a:off x="443664" y="1179576"/>
            <a:ext cx="5486400" cy="365760"/>
          </a:xfrm>
        </p:spPr>
        <p:txBody>
          <a:bodyPr/>
          <a:lstStyle>
            <a:lvl1pPr marL="0" marR="0" indent="0" algn="l" defTabSz="914400" rtl="0" eaLnBrk="1" fontAlgn="auto" latinLnBrk="0" hangingPunct="1">
              <a:lnSpc>
                <a:spcPct val="100000"/>
              </a:lnSpc>
              <a:spcBef>
                <a:spcPts val="0"/>
              </a:spcBef>
              <a:spcAft>
                <a:spcPts val="0"/>
              </a:spcAft>
              <a:buClrTx/>
              <a:buSzTx/>
              <a:buFont typeface="Arial"/>
              <a:buNone/>
              <a:tabLst/>
              <a:defRPr sz="1600" b="1">
                <a:solidFill>
                  <a:schemeClr val="tx1"/>
                </a:solidFill>
              </a:defRPr>
            </a:lvl1pPr>
          </a:lstStyle>
          <a:p>
            <a:pPr lvl="0"/>
            <a:r>
              <a:rPr lang="en-US" dirty="0"/>
              <a:t>(enter value denomination)</a:t>
            </a:r>
          </a:p>
        </p:txBody>
      </p:sp>
      <p:sp>
        <p:nvSpPr>
          <p:cNvPr id="13" name="Text Placeholder 20"/>
          <p:cNvSpPr>
            <a:spLocks noGrp="1"/>
          </p:cNvSpPr>
          <p:nvPr>
            <p:ph type="body" sz="quarter" idx="19" hasCustomPrompt="1"/>
          </p:nvPr>
        </p:nvSpPr>
        <p:spPr>
          <a:xfrm>
            <a:off x="6255988" y="1179576"/>
            <a:ext cx="5486400" cy="365760"/>
          </a:xfrm>
        </p:spPr>
        <p:txBody>
          <a:bodyPr/>
          <a:lstStyle>
            <a:lvl1pPr marL="0" indent="0">
              <a:buNone/>
              <a:defRPr sz="1600" b="1">
                <a:solidFill>
                  <a:schemeClr val="tx1"/>
                </a:solidFill>
              </a:defRPr>
            </a:lvl1pPr>
          </a:lstStyle>
          <a:p>
            <a:pPr lvl="0"/>
            <a:r>
              <a:rPr lang="en-US" dirty="0"/>
              <a:t>(enter value denomination)</a:t>
            </a:r>
          </a:p>
        </p:txBody>
      </p:sp>
      <p:sp>
        <p:nvSpPr>
          <p:cNvPr id="7" name="Slide Number Placeholder 6"/>
          <p:cNvSpPr>
            <a:spLocks noGrp="1"/>
          </p:cNvSpPr>
          <p:nvPr>
            <p:ph type="sldNum" sz="quarter" idx="22"/>
          </p:nvPr>
        </p:nvSpPr>
        <p:spPr/>
        <p:txBody>
          <a:bodyPr/>
          <a:lstStyle/>
          <a:p>
            <a:fld id="{523A240F-EAFE-E84F-B44C-6D7A08E0E409}"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3577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59" y="1541943"/>
            <a:ext cx="5486400" cy="2051951"/>
          </a:xfrm>
          <a:prstGeom prst="rect">
            <a:avLst/>
          </a:prstGeom>
        </p:spPr>
        <p:txBody>
          <a:bodyPr vert="horz" lIns="0" tIns="45720" rIns="0" bIns="45720" rtlCol="0">
            <a:noAutofit/>
          </a:bodyPr>
          <a:lstStyle>
            <a:lvl1pPr marL="0" indent="0">
              <a:lnSpc>
                <a:spcPct val="100000"/>
              </a:lnSpc>
              <a:buFont typeface="Arial" charset="0"/>
              <a:buNone/>
              <a:defRPr lang="en-US" sz="1600" b="0" dirty="0" smtClean="0">
                <a:solidFill>
                  <a:schemeClr val="tx1"/>
                </a:solidFill>
              </a:defRPr>
            </a:lvl1pPr>
            <a:lvl2pPr>
              <a:lnSpc>
                <a:spcPct val="100000"/>
              </a:lnSpc>
              <a:defRPr lang="en-US" sz="1600" dirty="0" smtClean="0"/>
            </a:lvl2pPr>
            <a:lvl3pPr>
              <a:lnSpc>
                <a:spcPct val="100000"/>
              </a:lnSpc>
              <a:defRPr lang="en-US" sz="1600" dirty="0" smtClean="0"/>
            </a:lvl3pPr>
            <a:lvl4pPr>
              <a:lnSpc>
                <a:spcPct val="100000"/>
              </a:lnSpc>
              <a:defRPr lang="en-US" sz="1600" dirty="0" smtClean="0"/>
            </a:lvl4pPr>
            <a:lvl5pPr>
              <a:lnSpc>
                <a:spcPct val="100000"/>
              </a:lnSpc>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6300641" y="1541942"/>
            <a:ext cx="5486400" cy="2057400"/>
          </a:xfrm>
          <a:prstGeom prst="rect">
            <a:avLst/>
          </a:prstGeom>
        </p:spPr>
        <p:txBody>
          <a:bodyPr vert="horz" lIns="0" tIns="45720" rIns="0" bIns="45720" rtlCol="0">
            <a:noAutofit/>
          </a:bodyPr>
          <a:lstStyle>
            <a:lvl1pPr marL="0" indent="0">
              <a:lnSpc>
                <a:spcPct val="100000"/>
              </a:lnSpc>
              <a:buFont typeface="Arial" charset="0"/>
              <a:buNone/>
              <a:defRPr lang="en-US" sz="1600" b="0" dirty="0" smtClean="0">
                <a:solidFill>
                  <a:schemeClr val="tx1"/>
                </a:solidFill>
              </a:defRPr>
            </a:lvl1pPr>
            <a:lvl2pPr>
              <a:lnSpc>
                <a:spcPct val="100000"/>
              </a:lnSpc>
              <a:defRPr lang="en-US" sz="1600" dirty="0" smtClean="0"/>
            </a:lvl2pPr>
            <a:lvl3pPr>
              <a:lnSpc>
                <a:spcPct val="100000"/>
              </a:lnSpc>
              <a:defRPr lang="en-US" sz="1600" dirty="0" smtClean="0"/>
            </a:lvl3pPr>
            <a:lvl4pPr>
              <a:lnSpc>
                <a:spcPct val="100000"/>
              </a:lnSpc>
              <a:defRPr lang="en-US" sz="1600" dirty="0" smtClean="0"/>
            </a:lvl4pPr>
            <a:lvl5pPr>
              <a:lnSpc>
                <a:spcPct val="100000"/>
              </a:lnSpc>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6"/>
          </p:nvPr>
        </p:nvSpPr>
        <p:spPr>
          <a:xfrm>
            <a:off x="3352800" y="4160815"/>
            <a:ext cx="5486400" cy="2057400"/>
          </a:xfrm>
        </p:spPr>
        <p:txBody>
          <a:bodyPr/>
          <a:lstStyle>
            <a:lvl1pPr marL="0" indent="0">
              <a:lnSpc>
                <a:spcPct val="100000"/>
              </a:lnSpc>
              <a:buFont typeface="Arial" charset="0"/>
              <a:buNone/>
              <a:defRPr sz="1600" b="0">
                <a:solidFill>
                  <a:schemeClr val="tx1"/>
                </a:solidFill>
              </a:defRPr>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7"/>
          </p:nvPr>
        </p:nvSpPr>
        <p:spPr>
          <a:xfrm>
            <a:off x="404959" y="1176183"/>
            <a:ext cx="5486400" cy="365760"/>
          </a:xfrm>
        </p:spPr>
        <p:txBody>
          <a:bodyPr/>
          <a:lstStyle>
            <a:lvl1pPr marL="0" indent="0">
              <a:buNone/>
              <a:defRPr sz="1600" b="1">
                <a:solidFill>
                  <a:schemeClr val="tx1"/>
                </a:solidFill>
              </a:defRPr>
            </a:lvl1pPr>
          </a:lstStyle>
          <a:p>
            <a:pPr lvl="0"/>
            <a:r>
              <a:rPr lang="en-US"/>
              <a:t>Click to edit Master text styles</a:t>
            </a:r>
          </a:p>
        </p:txBody>
      </p:sp>
      <p:sp>
        <p:nvSpPr>
          <p:cNvPr id="19" name="Text Placeholder 18"/>
          <p:cNvSpPr>
            <a:spLocks noGrp="1"/>
          </p:cNvSpPr>
          <p:nvPr>
            <p:ph type="body" sz="quarter" idx="18"/>
          </p:nvPr>
        </p:nvSpPr>
        <p:spPr>
          <a:xfrm>
            <a:off x="3352800" y="3789927"/>
            <a:ext cx="5486400" cy="365760"/>
          </a:xfrm>
        </p:spPr>
        <p:txBody>
          <a:bodyPr/>
          <a:lstStyle>
            <a:lvl1pPr marL="0" indent="0">
              <a:buNone/>
              <a:defRPr sz="1600" b="1">
                <a:solidFill>
                  <a:schemeClr val="tx1"/>
                </a:solidFill>
              </a:defRPr>
            </a:lvl1pPr>
          </a:lstStyle>
          <a:p>
            <a:pPr lvl="0"/>
            <a:r>
              <a:rPr lang="en-US"/>
              <a:t>Click to edit Master text styles</a:t>
            </a:r>
          </a:p>
        </p:txBody>
      </p:sp>
      <p:sp>
        <p:nvSpPr>
          <p:cNvPr id="21" name="Text Placeholder 20"/>
          <p:cNvSpPr>
            <a:spLocks noGrp="1"/>
          </p:cNvSpPr>
          <p:nvPr>
            <p:ph type="body" sz="quarter" idx="19"/>
          </p:nvPr>
        </p:nvSpPr>
        <p:spPr>
          <a:xfrm>
            <a:off x="6300641" y="1176183"/>
            <a:ext cx="5486400" cy="365760"/>
          </a:xfrm>
        </p:spPr>
        <p:txBody>
          <a:bodyPr/>
          <a:lstStyle>
            <a:lvl1pPr marL="0" indent="0">
              <a:buNone/>
              <a:defRPr sz="1600" b="1">
                <a:solidFill>
                  <a:schemeClr val="tx1"/>
                </a:solidFill>
              </a:defRPr>
            </a:lvl1pPr>
          </a:lstStyle>
          <a:p>
            <a:pPr lvl="0"/>
            <a:r>
              <a:rPr lang="en-US"/>
              <a:t>Click to edit Master text styles</a:t>
            </a:r>
          </a:p>
        </p:txBody>
      </p:sp>
      <p:sp>
        <p:nvSpPr>
          <p:cNvPr id="7" name="Slide Number Placeholder 6"/>
          <p:cNvSpPr>
            <a:spLocks noGrp="1"/>
          </p:cNvSpPr>
          <p:nvPr>
            <p:ph type="sldNum" sz="quarter" idx="22"/>
          </p:nvPr>
        </p:nvSpPr>
        <p:spPr/>
        <p:txBody>
          <a:bodyPr/>
          <a:lstStyle/>
          <a:p>
            <a:fld id="{523A240F-EAFE-E84F-B44C-6D7A08E0E409}" type="slidenum">
              <a:rPr lang="en-US" smtClean="0"/>
              <a:t>‹#›</a:t>
            </a:fld>
            <a:endParaRPr lang="en-US" dirty="0"/>
          </a:p>
        </p:txBody>
      </p:sp>
      <p:sp>
        <p:nvSpPr>
          <p:cNvPr id="8" name="Title 7"/>
          <p:cNvSpPr>
            <a:spLocks noGrp="1"/>
          </p:cNvSpPr>
          <p:nvPr>
            <p:ph type="title"/>
          </p:nvPr>
        </p:nvSpPr>
        <p:spPr>
          <a:xfrm>
            <a:off x="404959" y="210457"/>
            <a:ext cx="11382083" cy="710194"/>
          </a:xfrm>
        </p:spPr>
        <p:txBody>
          <a:bodyPr/>
          <a:lstStyle/>
          <a:p>
            <a:r>
              <a:rPr lang="en-US"/>
              <a:t>Click to edit Master title style</a:t>
            </a:r>
          </a:p>
        </p:txBody>
      </p:sp>
    </p:spTree>
    <p:extLst>
      <p:ext uri="{BB962C8B-B14F-4D97-AF65-F5344CB8AC3E}">
        <p14:creationId xmlns:p14="http://schemas.microsoft.com/office/powerpoint/2010/main" val="3851923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59" y="1541943"/>
            <a:ext cx="5486400" cy="1828800"/>
          </a:xfrm>
          <a:prstGeom prst="rect">
            <a:avLst/>
          </a:prstGeom>
        </p:spPr>
        <p:txBody>
          <a:bodyPr vert="horz" lIns="0" tIns="45720" rIns="0" bIns="45720" rtlCol="0">
            <a:noAutofit/>
          </a:bodyPr>
          <a:lstStyle>
            <a:lvl1pPr marL="0" indent="0">
              <a:lnSpc>
                <a:spcPct val="100000"/>
              </a:lnSpc>
              <a:buFont typeface="Arial" charset="0"/>
              <a:buNone/>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6300641" y="1541943"/>
            <a:ext cx="5486400" cy="1828800"/>
          </a:xfrm>
          <a:prstGeom prst="rect">
            <a:avLst/>
          </a:prstGeom>
        </p:spPr>
        <p:txBody>
          <a:bodyPr vert="horz" lIns="0" tIns="45720" rIns="0" bIns="45720" rtlCol="0">
            <a:noAutofit/>
          </a:bodyPr>
          <a:lstStyle>
            <a:lvl1pPr marL="0" indent="0">
              <a:lnSpc>
                <a:spcPct val="100000"/>
              </a:lnSpc>
              <a:buFont typeface="Arial"/>
              <a:buNone/>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7"/>
          </p:nvPr>
        </p:nvSpPr>
        <p:spPr>
          <a:xfrm>
            <a:off x="404959" y="4030868"/>
            <a:ext cx="5486400" cy="1828800"/>
          </a:xfrm>
        </p:spPr>
        <p:txBody>
          <a:bodyPr/>
          <a:lstStyle>
            <a:lvl1pPr marL="0" indent="0">
              <a:lnSpc>
                <a:spcPct val="100000"/>
              </a:lnSpc>
              <a:buFont typeface="Arial"/>
              <a:buNone/>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8"/>
          </p:nvPr>
        </p:nvSpPr>
        <p:spPr>
          <a:xfrm>
            <a:off x="6300641" y="4030868"/>
            <a:ext cx="5486400" cy="1828800"/>
          </a:xfrm>
        </p:spPr>
        <p:txBody>
          <a:bodyPr/>
          <a:lstStyle>
            <a:lvl1pPr marL="0" indent="0">
              <a:lnSpc>
                <a:spcPct val="100000"/>
              </a:lnSpc>
              <a:buFont typeface="Arial"/>
              <a:buNone/>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9"/>
          </p:nvPr>
        </p:nvSpPr>
        <p:spPr>
          <a:xfrm>
            <a:off x="404959" y="1176183"/>
            <a:ext cx="5486400" cy="365760"/>
          </a:xfrm>
        </p:spPr>
        <p:txBody>
          <a:bodyPr/>
          <a:lstStyle>
            <a:lvl1pPr marL="0" indent="0">
              <a:buNone/>
              <a:defRPr sz="1600" b="1">
                <a:solidFill>
                  <a:schemeClr val="tx1"/>
                </a:solidFill>
              </a:defRPr>
            </a:lvl1pPr>
          </a:lstStyle>
          <a:p>
            <a:pPr lvl="0"/>
            <a:r>
              <a:rPr lang="en-US"/>
              <a:t>Click to edit Master text styles</a:t>
            </a:r>
          </a:p>
        </p:txBody>
      </p:sp>
      <p:sp>
        <p:nvSpPr>
          <p:cNvPr id="16" name="Text Placeholder 15"/>
          <p:cNvSpPr>
            <a:spLocks noGrp="1"/>
          </p:cNvSpPr>
          <p:nvPr>
            <p:ph type="body" sz="quarter" idx="20"/>
          </p:nvPr>
        </p:nvSpPr>
        <p:spPr>
          <a:xfrm>
            <a:off x="6300641" y="1176183"/>
            <a:ext cx="5486400" cy="365760"/>
          </a:xfrm>
        </p:spPr>
        <p:txBody>
          <a:bodyPr/>
          <a:lstStyle>
            <a:lvl1pPr marL="0" indent="0">
              <a:buNone/>
              <a:defRPr sz="1600" b="1">
                <a:solidFill>
                  <a:schemeClr val="tx1"/>
                </a:solidFill>
              </a:defRPr>
            </a:lvl1pPr>
          </a:lstStyle>
          <a:p>
            <a:pPr lvl="0"/>
            <a:r>
              <a:rPr lang="en-US"/>
              <a:t>Click to edit Master text styles</a:t>
            </a:r>
          </a:p>
        </p:txBody>
      </p:sp>
      <p:sp>
        <p:nvSpPr>
          <p:cNvPr id="18" name="Text Placeholder 17"/>
          <p:cNvSpPr>
            <a:spLocks noGrp="1"/>
          </p:cNvSpPr>
          <p:nvPr>
            <p:ph type="body" sz="quarter" idx="21"/>
          </p:nvPr>
        </p:nvSpPr>
        <p:spPr>
          <a:xfrm>
            <a:off x="404959" y="3659980"/>
            <a:ext cx="5486400" cy="365760"/>
          </a:xfrm>
        </p:spPr>
        <p:txBody>
          <a:bodyPr/>
          <a:lstStyle>
            <a:lvl1pPr marL="0" indent="0">
              <a:buNone/>
              <a:defRPr sz="1600" b="1">
                <a:solidFill>
                  <a:schemeClr val="tx1"/>
                </a:solidFill>
              </a:defRPr>
            </a:lvl1pPr>
          </a:lstStyle>
          <a:p>
            <a:pPr lvl="0"/>
            <a:r>
              <a:rPr lang="en-US"/>
              <a:t>Click to edit Master text styles</a:t>
            </a:r>
          </a:p>
        </p:txBody>
      </p:sp>
      <p:sp>
        <p:nvSpPr>
          <p:cNvPr id="20" name="Text Placeholder 19"/>
          <p:cNvSpPr>
            <a:spLocks noGrp="1"/>
          </p:cNvSpPr>
          <p:nvPr>
            <p:ph type="body" sz="quarter" idx="22"/>
          </p:nvPr>
        </p:nvSpPr>
        <p:spPr>
          <a:xfrm>
            <a:off x="6300641" y="3659980"/>
            <a:ext cx="5486400" cy="365760"/>
          </a:xfrm>
        </p:spPr>
        <p:txBody>
          <a:bodyPr/>
          <a:lstStyle>
            <a:lvl1pPr marL="0" indent="0">
              <a:buNone/>
              <a:defRPr sz="1600" b="1">
                <a:solidFill>
                  <a:schemeClr val="tx1"/>
                </a:solidFill>
              </a:defRPr>
            </a:lvl1pPr>
          </a:lstStyle>
          <a:p>
            <a:pPr lvl="0"/>
            <a:r>
              <a:rPr lang="en-US"/>
              <a:t>Click to edit Master text styles</a:t>
            </a:r>
          </a:p>
        </p:txBody>
      </p:sp>
      <p:sp>
        <p:nvSpPr>
          <p:cNvPr id="7" name="Slide Number Placeholder 6"/>
          <p:cNvSpPr>
            <a:spLocks noGrp="1"/>
          </p:cNvSpPr>
          <p:nvPr>
            <p:ph type="sldNum" sz="quarter" idx="25"/>
          </p:nvPr>
        </p:nvSpPr>
        <p:spPr/>
        <p:txBody>
          <a:bodyPr/>
          <a:lstStyle/>
          <a:p>
            <a:fld id="{523A240F-EAFE-E84F-B44C-6D7A08E0E409}" type="slidenum">
              <a:rPr lang="en-US" smtClean="0"/>
              <a:t>‹#›</a:t>
            </a:fld>
            <a:endParaRPr lang="en-US" dirty="0"/>
          </a:p>
        </p:txBody>
      </p:sp>
      <p:sp>
        <p:nvSpPr>
          <p:cNvPr id="8" name="Title 7"/>
          <p:cNvSpPr>
            <a:spLocks noGrp="1"/>
          </p:cNvSpPr>
          <p:nvPr>
            <p:ph type="title"/>
          </p:nvPr>
        </p:nvSpPr>
        <p:spPr>
          <a:xfrm>
            <a:off x="404959" y="210457"/>
            <a:ext cx="11382083" cy="710194"/>
          </a:xfrm>
        </p:spPr>
        <p:txBody>
          <a:bodyPr/>
          <a:lstStyle/>
          <a:p>
            <a:r>
              <a:rPr lang="en-US"/>
              <a:t>Click to edit Master title style</a:t>
            </a:r>
          </a:p>
        </p:txBody>
      </p:sp>
    </p:spTree>
    <p:extLst>
      <p:ext uri="{BB962C8B-B14F-4D97-AF65-F5344CB8AC3E}">
        <p14:creationId xmlns:p14="http://schemas.microsoft.com/office/powerpoint/2010/main" val="4096772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23A240F-EAFE-E84F-B44C-6D7A08E0E409}" type="slidenum">
              <a:rPr lang="en-US" smtClean="0"/>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2078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86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6"/>
            <a:ext cx="11387328" cy="4855464"/>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316190" y="1179576"/>
            <a:ext cx="7470852" cy="4946587"/>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4" hasCustomPrompt="1"/>
          </p:nvPr>
        </p:nvSpPr>
        <p:spPr>
          <a:xfrm>
            <a:off x="404959" y="1179576"/>
            <a:ext cx="3534227" cy="4946587"/>
          </a:xfrm>
        </p:spPr>
        <p:txBody>
          <a:bodyPr/>
          <a:lstStyle>
            <a:lvl1pPr marL="0" indent="0">
              <a:buNone/>
              <a:defRPr sz="1600" b="1">
                <a:solidFill>
                  <a:schemeClr val="tx1"/>
                </a:solidFill>
              </a:defRPr>
            </a:lvl1pPr>
          </a:lstStyle>
          <a:p>
            <a:pPr lvl="0"/>
            <a:r>
              <a:rPr lang="en-US" dirty="0"/>
              <a:t>Click to edit master style</a:t>
            </a:r>
          </a:p>
        </p:txBody>
      </p:sp>
      <p:sp>
        <p:nvSpPr>
          <p:cNvPr id="3" name="Title 2"/>
          <p:cNvSpPr>
            <a:spLocks noGrp="1"/>
          </p:cNvSpPr>
          <p:nvPr>
            <p:ph type="title"/>
          </p:nvPr>
        </p:nvSpPr>
        <p:spPr>
          <a:xfrm>
            <a:off x="404959" y="210457"/>
            <a:ext cx="11382083" cy="710194"/>
          </a:xfrm>
        </p:spPr>
        <p:txBody>
          <a:bodyPr/>
          <a:lstStyle/>
          <a:p>
            <a:r>
              <a:rPr lang="en-US"/>
              <a:t>Click to edit Master title style</a:t>
            </a:r>
          </a:p>
        </p:txBody>
      </p:sp>
      <p:sp>
        <p:nvSpPr>
          <p:cNvPr id="6" name="Slide Number Placeholder 5"/>
          <p:cNvSpPr>
            <a:spLocks noGrp="1"/>
          </p:cNvSpPr>
          <p:nvPr>
            <p:ph type="sldNum" sz="quarter" idx="17"/>
          </p:nvPr>
        </p:nvSpPr>
        <p:spPr/>
        <p:txBody>
          <a:bodyPr/>
          <a:lstStyle/>
          <a:p>
            <a:fld id="{523A240F-EAFE-E84F-B44C-6D7A08E0E409}" type="slidenum">
              <a:rPr lang="en-US" smtClean="0"/>
              <a:t>‹#›</a:t>
            </a:fld>
            <a:endParaRPr lang="en-US" dirty="0"/>
          </a:p>
        </p:txBody>
      </p:sp>
    </p:spTree>
    <p:extLst>
      <p:ext uri="{BB962C8B-B14F-4D97-AF65-F5344CB8AC3E}">
        <p14:creationId xmlns:p14="http://schemas.microsoft.com/office/powerpoint/2010/main" val="2607100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4" name="Text Placeholder 13"/>
          <p:cNvSpPr>
            <a:spLocks noGrp="1"/>
          </p:cNvSpPr>
          <p:nvPr>
            <p:ph type="body" sz="quarter" idx="14" hasCustomPrompt="1"/>
          </p:nvPr>
        </p:nvSpPr>
        <p:spPr>
          <a:xfrm>
            <a:off x="404959" y="1179577"/>
            <a:ext cx="3543300" cy="4956175"/>
          </a:xfrm>
        </p:spPr>
        <p:txBody>
          <a:bodyPr/>
          <a:lstStyle>
            <a:lvl1pPr marL="0" indent="0">
              <a:buNone/>
              <a:defRPr sz="1600" b="1">
                <a:solidFill>
                  <a:schemeClr val="tx1"/>
                </a:solidFill>
              </a:defRPr>
            </a:lvl1pPr>
          </a:lstStyle>
          <a:p>
            <a:pPr lvl="0"/>
            <a:r>
              <a:rPr lang="en-US" dirty="0"/>
              <a:t>Click to edit master style</a:t>
            </a:r>
          </a:p>
        </p:txBody>
      </p:sp>
      <p:sp>
        <p:nvSpPr>
          <p:cNvPr id="6" name="Picture Placeholder 5"/>
          <p:cNvSpPr>
            <a:spLocks noGrp="1"/>
          </p:cNvSpPr>
          <p:nvPr>
            <p:ph type="pic" sz="quarter" idx="15"/>
          </p:nvPr>
        </p:nvSpPr>
        <p:spPr>
          <a:xfrm>
            <a:off x="4318204" y="1179576"/>
            <a:ext cx="7468837" cy="4956174"/>
          </a:xfrm>
          <a:noFill/>
        </p:spPr>
        <p:txBody>
          <a:bodyPr/>
          <a:lstStyle>
            <a:lvl1pPr marL="0" indent="0">
              <a:buNone/>
              <a:defRPr sz="1600"/>
            </a:lvl1pPr>
          </a:lstStyle>
          <a:p>
            <a:r>
              <a:rPr lang="en-US" dirty="0"/>
              <a:t>Click icon to add picture</a:t>
            </a:r>
          </a:p>
        </p:txBody>
      </p:sp>
      <p:sp>
        <p:nvSpPr>
          <p:cNvPr id="2" name="Title 1"/>
          <p:cNvSpPr>
            <a:spLocks noGrp="1"/>
          </p:cNvSpPr>
          <p:nvPr>
            <p:ph type="title"/>
          </p:nvPr>
        </p:nvSpPr>
        <p:spPr>
          <a:xfrm>
            <a:off x="404959" y="210457"/>
            <a:ext cx="11382083" cy="710194"/>
          </a:xfrm>
        </p:spPr>
        <p:txBody>
          <a:bodyPr/>
          <a:lstStyle/>
          <a:p>
            <a:r>
              <a:rPr lang="en-US"/>
              <a:t>Click to edit Master title style</a:t>
            </a:r>
          </a:p>
        </p:txBody>
      </p:sp>
      <p:sp>
        <p:nvSpPr>
          <p:cNvPr id="5" name="Slide Number Placeholder 4"/>
          <p:cNvSpPr>
            <a:spLocks noGrp="1"/>
          </p:cNvSpPr>
          <p:nvPr>
            <p:ph type="sldNum" sz="quarter" idx="18"/>
          </p:nvPr>
        </p:nvSpPr>
        <p:spPr/>
        <p:txBody>
          <a:bodyPr/>
          <a:lstStyle/>
          <a:p>
            <a:fld id="{523A240F-EAFE-E84F-B44C-6D7A08E0E409}" type="slidenum">
              <a:rPr lang="en-US" smtClean="0"/>
              <a:t>‹#›</a:t>
            </a:fld>
            <a:endParaRPr lang="en-US" dirty="0"/>
          </a:p>
        </p:txBody>
      </p:sp>
    </p:spTree>
    <p:extLst>
      <p:ext uri="{BB962C8B-B14F-4D97-AF65-F5344CB8AC3E}">
        <p14:creationId xmlns:p14="http://schemas.microsoft.com/office/powerpoint/2010/main" val="3638145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BofA">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821" cy="5729638"/>
          </a:xfrm>
          <a:prstGeom prst="rect">
            <a:avLst/>
          </a:prstGeom>
        </p:spPr>
      </p:pic>
      <p:sp>
        <p:nvSpPr>
          <p:cNvPr id="2" name="Title 1"/>
          <p:cNvSpPr>
            <a:spLocks noGrp="1"/>
          </p:cNvSpPr>
          <p:nvPr>
            <p:ph type="ctrTitle"/>
          </p:nvPr>
        </p:nvSpPr>
        <p:spPr bwMode="blackGray">
          <a:xfrm>
            <a:off x="1065493" y="2302934"/>
            <a:ext cx="10061020" cy="1645920"/>
          </a:xfrm>
        </p:spPr>
        <p:txBody>
          <a:bodyPr tIns="0" bIns="0" anchor="ctr" anchorCtr="0">
            <a:noAutofit/>
          </a:bodyPr>
          <a:lstStyle>
            <a:lvl1pPr algn="ctr">
              <a:defRPr sz="4106" b="0" cap="none" baseline="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2FCACE2C-B455-544A-A575-41A816C5A330}"/>
              </a:ext>
            </a:extLst>
          </p:cNvPr>
          <p:cNvSpPr>
            <a:spLocks noGrp="1"/>
          </p:cNvSpPr>
          <p:nvPr>
            <p:ph type="subTitle" idx="1"/>
          </p:nvPr>
        </p:nvSpPr>
        <p:spPr>
          <a:xfrm>
            <a:off x="1828801" y="4114801"/>
            <a:ext cx="8534400" cy="637542"/>
          </a:xfrm>
          <a:prstGeom prst="rect">
            <a:avLst/>
          </a:prstGeom>
        </p:spPr>
        <p:txBody>
          <a:bodyPr vert="horz" lIns="0" tIns="0" rIns="0" bIns="0" rtlCol="0" anchor="t">
            <a:noAutofit/>
          </a:bodyPr>
          <a:lstStyle>
            <a:lvl1pPr algn="ctr">
              <a:defRPr lang="en-US" sz="1198" dirty="0">
                <a:solidFill>
                  <a:schemeClr val="bg1"/>
                </a:solidFill>
              </a:defRPr>
            </a:lvl1pPr>
          </a:lstStyle>
          <a:p>
            <a:pPr lvl="0" algn="ctr"/>
            <a:r>
              <a:rPr lang="en-US"/>
              <a:t>Click to edit Master subtitle style</a:t>
            </a:r>
            <a:endParaRPr lang="en-US" dirty="0"/>
          </a:p>
        </p:txBody>
      </p:sp>
      <p:pic>
        <p:nvPicPr>
          <p:cNvPr id="7" name="Picture 6">
            <a:extLst>
              <a:ext uri="{FF2B5EF4-FFF2-40B4-BE49-F238E27FC236}">
                <a16:creationId xmlns:a16="http://schemas.microsoft.com/office/drawing/2014/main" id="{69D53B52-028D-4E4A-A983-5C9F7184E89E}"/>
              </a:ext>
            </a:extLst>
          </p:cNvPr>
          <p:cNvPicPr>
            <a:picLocks noChangeAspect="1"/>
          </p:cNvPicPr>
          <p:nvPr userDrawn="1"/>
        </p:nvPicPr>
        <p:blipFill>
          <a:blip r:embed="rId3"/>
          <a:stretch>
            <a:fillRect/>
          </a:stretch>
        </p:blipFill>
        <p:spPr>
          <a:xfrm>
            <a:off x="4722216" y="6122799"/>
            <a:ext cx="2810633" cy="341957"/>
          </a:xfrm>
          <a:prstGeom prst="rect">
            <a:avLst/>
          </a:prstGeom>
        </p:spPr>
      </p:pic>
    </p:spTree>
    <p:extLst>
      <p:ext uri="{BB962C8B-B14F-4D97-AF65-F5344CB8AC3E}">
        <p14:creationId xmlns:p14="http://schemas.microsoft.com/office/powerpoint/2010/main" val="405360714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Bof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999" y="961859"/>
            <a:ext cx="11473119" cy="4767778"/>
          </a:xfrm>
          <a:prstGeom prst="rect">
            <a:avLst/>
          </a:prstGeom>
        </p:spPr>
      </p:pic>
      <p:sp>
        <p:nvSpPr>
          <p:cNvPr id="2" name="Title 1"/>
          <p:cNvSpPr>
            <a:spLocks noGrp="1"/>
          </p:cNvSpPr>
          <p:nvPr>
            <p:ph type="ctrTitle"/>
          </p:nvPr>
        </p:nvSpPr>
        <p:spPr bwMode="blackGray">
          <a:xfrm>
            <a:off x="1065493" y="2302934"/>
            <a:ext cx="10061020" cy="1645920"/>
          </a:xfrm>
        </p:spPr>
        <p:txBody>
          <a:bodyPr vert="horz" lIns="0" tIns="0" rIns="0" bIns="0" rtlCol="0" anchor="ctr" anchorCtr="1">
            <a:noAutofit/>
          </a:bodyPr>
          <a:lstStyle>
            <a:lvl1pPr>
              <a:defRPr lang="en-US" sz="4106" cap="none" baseline="0" dirty="0">
                <a:solidFill>
                  <a:schemeClr val="bg1"/>
                </a:solidFill>
                <a:latin typeface="Calibri Light" panose="020F0302020204030204" pitchFamily="34" charset="0"/>
                <a:cs typeface="Calibri Light" panose="020F0302020204030204" pitchFamily="34" charset="0"/>
              </a:defRPr>
            </a:lvl1pPr>
          </a:lstStyle>
          <a:p>
            <a:pPr lvl="0" algn="ctr"/>
            <a:r>
              <a:rPr lang="en-US"/>
              <a:t>Click to edit Master title style</a:t>
            </a:r>
            <a:endParaRPr lang="en-US" dirty="0"/>
          </a:p>
        </p:txBody>
      </p:sp>
      <p:sp>
        <p:nvSpPr>
          <p:cNvPr id="8" name="Subtitle 2">
            <a:extLst>
              <a:ext uri="{FF2B5EF4-FFF2-40B4-BE49-F238E27FC236}">
                <a16:creationId xmlns:a16="http://schemas.microsoft.com/office/drawing/2014/main" id="{2FCACE2C-B455-544A-A575-41A816C5A330}"/>
              </a:ext>
            </a:extLst>
          </p:cNvPr>
          <p:cNvSpPr>
            <a:spLocks noGrp="1"/>
          </p:cNvSpPr>
          <p:nvPr>
            <p:ph type="subTitle" idx="1"/>
          </p:nvPr>
        </p:nvSpPr>
        <p:spPr>
          <a:xfrm>
            <a:off x="1828801" y="4114801"/>
            <a:ext cx="8534400" cy="637542"/>
          </a:xfrm>
          <a:prstGeom prst="rect">
            <a:avLst/>
          </a:prstGeom>
        </p:spPr>
        <p:txBody>
          <a:bodyPr vert="horz" lIns="0" tIns="0" rIns="0" bIns="0" rtlCol="0" anchor="t">
            <a:noAutofit/>
          </a:bodyPr>
          <a:lstStyle>
            <a:lvl1pPr algn="ctr">
              <a:defRPr lang="en-US" sz="1198" dirty="0">
                <a:solidFill>
                  <a:schemeClr val="bg1"/>
                </a:solidFill>
              </a:defRPr>
            </a:lvl1pPr>
          </a:lstStyle>
          <a:p>
            <a:pPr lvl="0" algn="ctr"/>
            <a:r>
              <a:rPr lang="en-US"/>
              <a:t>Click to edit Master subtitle style</a:t>
            </a:r>
            <a:endParaRPr lang="en-US" dirty="0"/>
          </a:p>
        </p:txBody>
      </p:sp>
      <p:pic>
        <p:nvPicPr>
          <p:cNvPr id="6" name="Picture 5">
            <a:extLst>
              <a:ext uri="{FF2B5EF4-FFF2-40B4-BE49-F238E27FC236}">
                <a16:creationId xmlns:a16="http://schemas.microsoft.com/office/drawing/2014/main" id="{69D53B52-028D-4E4A-A983-5C9F7184E89E}"/>
              </a:ext>
            </a:extLst>
          </p:cNvPr>
          <p:cNvPicPr>
            <a:picLocks noChangeAspect="1"/>
          </p:cNvPicPr>
          <p:nvPr userDrawn="1"/>
        </p:nvPicPr>
        <p:blipFill>
          <a:blip r:embed="rId3"/>
          <a:stretch>
            <a:fillRect/>
          </a:stretch>
        </p:blipFill>
        <p:spPr>
          <a:xfrm>
            <a:off x="4722216" y="6122799"/>
            <a:ext cx="2810633" cy="341957"/>
          </a:xfrm>
          <a:prstGeom prst="rect">
            <a:avLst/>
          </a:prstGeom>
        </p:spPr>
      </p:pic>
    </p:spTree>
    <p:extLst>
      <p:ext uri="{BB962C8B-B14F-4D97-AF65-F5344CB8AC3E}">
        <p14:creationId xmlns:p14="http://schemas.microsoft.com/office/powerpoint/2010/main" val="70975006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BofA">
    <p:spTree>
      <p:nvGrpSpPr>
        <p:cNvPr id="1" name=""/>
        <p:cNvGrpSpPr/>
        <p:nvPr/>
      </p:nvGrpSpPr>
      <p:grpSpPr>
        <a:xfrm>
          <a:off x="0" y="0"/>
          <a:ext cx="0" cy="0"/>
          <a:chOff x="0" y="0"/>
          <a:chExt cx="0" cy="0"/>
        </a:xfrm>
      </p:grpSpPr>
      <p:sp>
        <p:nvSpPr>
          <p:cNvPr id="2" name="Title 1"/>
          <p:cNvSpPr>
            <a:spLocks noGrp="1"/>
          </p:cNvSpPr>
          <p:nvPr>
            <p:ph type="ctrTitle"/>
          </p:nvPr>
        </p:nvSpPr>
        <p:spPr bwMode="blackGray">
          <a:xfrm>
            <a:off x="392942" y="2322965"/>
            <a:ext cx="11406119" cy="1833255"/>
          </a:xfrm>
        </p:spPr>
        <p:txBody>
          <a:bodyPr vert="horz" lIns="0" tIns="0" rIns="0" bIns="0" rtlCol="0" anchor="ctr" anchorCtr="1">
            <a:noAutofit/>
          </a:bodyPr>
          <a:lstStyle>
            <a:lvl1pPr>
              <a:defRPr lang="en-US" sz="3764" cap="none" baseline="0" dirty="0">
                <a:solidFill>
                  <a:schemeClr val="tx1"/>
                </a:solidFill>
                <a:latin typeface="Calibri Light" panose="020F0302020204030204" pitchFamily="34" charset="0"/>
                <a:cs typeface="Calibri Light" panose="020F0302020204030204" pitchFamily="34" charset="0"/>
              </a:defRPr>
            </a:lvl1pPr>
          </a:lstStyle>
          <a:p>
            <a:pPr lvl="0" algn="ctr"/>
            <a:r>
              <a:rPr lang="en-US"/>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430" y="4734624"/>
            <a:ext cx="11473119" cy="995014"/>
          </a:xfrm>
          <a:prstGeom prst="rect">
            <a:avLst/>
          </a:prstGeom>
        </p:spPr>
      </p:pic>
    </p:spTree>
    <p:extLst>
      <p:ext uri="{BB962C8B-B14F-4D97-AF65-F5344CB8AC3E}">
        <p14:creationId xmlns:p14="http://schemas.microsoft.com/office/powerpoint/2010/main" val="211262338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PB-Basic-Divider-Divider004">
    <p:spTree>
      <p:nvGrpSpPr>
        <p:cNvPr id="1" name=""/>
        <p:cNvGrpSpPr/>
        <p:nvPr/>
      </p:nvGrpSpPr>
      <p:grpSpPr>
        <a:xfrm>
          <a:off x="0" y="0"/>
          <a:ext cx="0" cy="0"/>
          <a:chOff x="0" y="0"/>
          <a:chExt cx="0" cy="0"/>
        </a:xfrm>
      </p:grpSpPr>
      <p:pic>
        <p:nvPicPr>
          <p:cNvPr id="3" name="Picture 2" descr="A close-up of a white object&#10;&#10;Description automatically generated">
            <a:extLst>
              <a:ext uri="{FF2B5EF4-FFF2-40B4-BE49-F238E27FC236}">
                <a16:creationId xmlns:a16="http://schemas.microsoft.com/office/drawing/2014/main" id="{0FD1DE71-30A0-3EA8-09E8-432235057C3A}"/>
              </a:ext>
            </a:extLst>
          </p:cNvPr>
          <p:cNvPicPr>
            <a:picLocks noChangeAspect="1"/>
          </p:cNvPicPr>
          <p:nvPr userDrawn="1"/>
        </p:nvPicPr>
        <p:blipFill>
          <a:blip r:embed="rId12"/>
          <a:stretch>
            <a:fillRect/>
          </a:stretch>
        </p:blipFill>
        <p:spPr>
          <a:xfrm>
            <a:off x="449" y="0"/>
            <a:ext cx="12191104" cy="6858000"/>
          </a:xfrm>
          <a:prstGeom prst="rect">
            <a:avLst/>
          </a:prstGeom>
        </p:spPr>
      </p:pic>
      <p:grpSp>
        <p:nvGrpSpPr>
          <p:cNvPr id="15" name="Group 14">
            <a:extLst>
              <a:ext uri="{FF2B5EF4-FFF2-40B4-BE49-F238E27FC236}">
                <a16:creationId xmlns:a16="http://schemas.microsoft.com/office/drawing/2014/main" id="{DFE96404-3D26-192F-304C-DEA88038DEDD}"/>
              </a:ext>
            </a:extLst>
          </p:cNvPr>
          <p:cNvGrpSpPr/>
          <p:nvPr userDrawn="1"/>
        </p:nvGrpSpPr>
        <p:grpSpPr>
          <a:xfrm>
            <a:off x="314661" y="6285156"/>
            <a:ext cx="2324591" cy="343016"/>
            <a:chOff x="356616" y="7123176"/>
            <a:chExt cx="2634536" cy="388751"/>
          </a:xfrm>
        </p:grpSpPr>
        <p:sp>
          <p:nvSpPr>
            <p:cNvPr id="6" name="Rectangle 5" hidden="1">
              <a:extLst>
                <a:ext uri="{FF2B5EF4-FFF2-40B4-BE49-F238E27FC236}">
                  <a16:creationId xmlns:a16="http://schemas.microsoft.com/office/drawing/2014/main" id="{724166EA-4BAD-673F-31D9-DC034BFFA1A4}"/>
                </a:ext>
              </a:extLst>
            </p:cNvPr>
            <p:cNvSpPr/>
            <p:nvPr>
              <p:custDataLst>
                <p:tags r:id="rId9"/>
              </p:custDataLst>
            </p:nvPr>
          </p:nvSpPr>
          <p:spPr>
            <a:xfrm>
              <a:off x="356616" y="7123176"/>
              <a:ext cx="2634536" cy="388632"/>
            </a:xfrm>
            <a:prstGeom prst="rect">
              <a:avLst/>
            </a:prstGeom>
            <a:solidFill>
              <a:schemeClr val="bg1">
                <a:lumMod val="85000"/>
                <a:alpha val="32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l"/>
              <a:r>
                <a:rPr lang="en-US" sz="882" dirty="0">
                  <a:solidFill>
                    <a:schemeClr val="tx1"/>
                  </a:solidFill>
                  <a:latin typeface="Arial" pitchFamily="34" charset="0"/>
                  <a:cs typeface="Arial" pitchFamily="34" charset="0"/>
                </a:rPr>
                <a:t>AREA:BankIcon</a:t>
              </a:r>
            </a:p>
          </p:txBody>
        </p:sp>
        <p:sp>
          <p:nvSpPr>
            <p:cNvPr id="7" name="Rectangle 6" hidden="1">
              <a:extLst>
                <a:ext uri="{FF2B5EF4-FFF2-40B4-BE49-F238E27FC236}">
                  <a16:creationId xmlns:a16="http://schemas.microsoft.com/office/drawing/2014/main" id="{5644BC10-BA49-69CA-2042-AD678F6E06F0}"/>
                </a:ext>
              </a:extLst>
            </p:cNvPr>
            <p:cNvSpPr>
              <a:spLocks noChangeAspect="1"/>
            </p:cNvSpPr>
            <p:nvPr>
              <p:custDataLst>
                <p:tags r:id="rId10"/>
              </p:custDataLst>
            </p:nvPr>
          </p:nvSpPr>
          <p:spPr>
            <a:xfrm flipH="1">
              <a:off x="1931741" y="7123295"/>
              <a:ext cx="837430" cy="388632"/>
            </a:xfrm>
            <a:prstGeom prst="rect">
              <a:avLst/>
            </a:prstGeom>
            <a:solidFill>
              <a:srgbClr val="969696">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r"/>
              <a:endParaRPr lang="en-US" sz="882" dirty="0">
                <a:solidFill>
                  <a:schemeClr val="tx1"/>
                </a:solidFill>
                <a:latin typeface="Arial" pitchFamily="34" charset="0"/>
                <a:cs typeface="Arial" pitchFamily="34" charset="0"/>
              </a:endParaRPr>
            </a:p>
          </p:txBody>
        </p:sp>
      </p:grpSp>
      <p:grpSp>
        <p:nvGrpSpPr>
          <p:cNvPr id="16" name="Group 15">
            <a:extLst>
              <a:ext uri="{FF2B5EF4-FFF2-40B4-BE49-F238E27FC236}">
                <a16:creationId xmlns:a16="http://schemas.microsoft.com/office/drawing/2014/main" id="{100D2FDF-342E-3614-691B-3FEB58DFEC02}"/>
              </a:ext>
            </a:extLst>
          </p:cNvPr>
          <p:cNvGrpSpPr/>
          <p:nvPr userDrawn="1"/>
        </p:nvGrpSpPr>
        <p:grpSpPr>
          <a:xfrm>
            <a:off x="6568581" y="189088"/>
            <a:ext cx="5210583" cy="309553"/>
            <a:chOff x="7444392" y="214299"/>
            <a:chExt cx="5905327" cy="350827"/>
          </a:xfrm>
        </p:grpSpPr>
        <p:sp>
          <p:nvSpPr>
            <p:cNvPr id="18" name="Rectangle 17" hidden="1">
              <a:extLst>
                <a:ext uri="{FF2B5EF4-FFF2-40B4-BE49-F238E27FC236}">
                  <a16:creationId xmlns:a16="http://schemas.microsoft.com/office/drawing/2014/main" id="{2761951D-D1E0-09A5-FFCB-2CA16050F9B1}"/>
                </a:ext>
              </a:extLst>
            </p:cNvPr>
            <p:cNvSpPr/>
            <p:nvPr>
              <p:custDataLst>
                <p:tags r:id="rId6"/>
              </p:custDataLst>
            </p:nvPr>
          </p:nvSpPr>
          <p:spPr>
            <a:xfrm>
              <a:off x="7444392" y="214299"/>
              <a:ext cx="5905327" cy="350827"/>
            </a:xfrm>
            <a:prstGeom prst="rect">
              <a:avLst/>
            </a:prstGeom>
            <a:solidFill>
              <a:schemeClr val="bg1">
                <a:lumMod val="85000"/>
                <a:alpha val="32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r"/>
              <a:r>
                <a:rPr lang="en-US" sz="882" dirty="0">
                  <a:solidFill>
                    <a:schemeClr val="tx1"/>
                  </a:solidFill>
                  <a:latin typeface="Arial" pitchFamily="34" charset="0"/>
                  <a:cs typeface="Arial" pitchFamily="34" charset="0"/>
                </a:rPr>
                <a:t>AREA:Stamp</a:t>
              </a:r>
            </a:p>
          </p:txBody>
        </p:sp>
        <p:sp>
          <p:nvSpPr>
            <p:cNvPr id="19" name="Rectangle 18" hidden="1">
              <a:extLst>
                <a:ext uri="{FF2B5EF4-FFF2-40B4-BE49-F238E27FC236}">
                  <a16:creationId xmlns:a16="http://schemas.microsoft.com/office/drawing/2014/main" id="{86F6C486-907F-B406-CA33-9ECECC294CDC}"/>
                </a:ext>
              </a:extLst>
            </p:cNvPr>
            <p:cNvSpPr>
              <a:spLocks noChangeAspect="1"/>
            </p:cNvSpPr>
            <p:nvPr>
              <p:custDataLst>
                <p:tags r:id="rId7"/>
              </p:custDataLst>
            </p:nvPr>
          </p:nvSpPr>
          <p:spPr>
            <a:xfrm flipH="1">
              <a:off x="8242101" y="297349"/>
              <a:ext cx="199114" cy="184726"/>
            </a:xfrm>
            <a:prstGeom prst="rect">
              <a:avLst/>
            </a:prstGeom>
            <a:noFill/>
            <a:ln w="12700">
              <a:noFill/>
              <a:prstDash val="dash"/>
            </a:ln>
          </p:spPr>
          <p:txBody>
            <a:bodyPr wrap="none" lIns="45720" tIns="0" rIns="45720" bIns="0" rtlCol="0" anchor="ctr" anchorCtr="0">
              <a:spAutoFit/>
            </a:bodyPr>
            <a:lstStyle/>
            <a:p>
              <a:pPr lvl="0" algn="r"/>
              <a:r>
                <a:rPr lang="en-US" sz="1059" b="0" i="0" u="none" strike="noStrike" baseline="0" dirty="0">
                  <a:solidFill>
                    <a:srgbClr val="012169"/>
                  </a:solidFill>
                  <a:latin typeface="Calibri" panose="020F0502020204030204" pitchFamily="34" charset="0"/>
                </a:rPr>
                <a:t>D</a:t>
              </a:r>
            </a:p>
          </p:txBody>
        </p:sp>
        <p:cxnSp>
          <p:nvCxnSpPr>
            <p:cNvPr id="20" name="Straight Connector 19" hidden="1">
              <a:extLst>
                <a:ext uri="{FF2B5EF4-FFF2-40B4-BE49-F238E27FC236}">
                  <a16:creationId xmlns:a16="http://schemas.microsoft.com/office/drawing/2014/main" id="{D6399968-7203-BABD-3A77-908300D06B47}"/>
                </a:ext>
              </a:extLst>
            </p:cNvPr>
            <p:cNvCxnSpPr/>
            <p:nvPr>
              <p:custDataLst>
                <p:tags r:id="rId8"/>
              </p:custDataLst>
            </p:nvPr>
          </p:nvCxnSpPr>
          <p:spPr>
            <a:xfrm flipH="1">
              <a:off x="8897698" y="275412"/>
              <a:ext cx="0" cy="228600"/>
            </a:xfrm>
            <a:prstGeom prst="line">
              <a:avLst/>
            </a:prstGeom>
            <a:ln w="12700">
              <a:solidFill>
                <a:srgbClr val="0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6CF143AE-A7FC-422E-0FF9-1D25C5512258}"/>
              </a:ext>
            </a:extLst>
          </p:cNvPr>
          <p:cNvGrpSpPr/>
          <p:nvPr userDrawn="1"/>
        </p:nvGrpSpPr>
        <p:grpSpPr>
          <a:xfrm>
            <a:off x="6535271" y="6270418"/>
            <a:ext cx="5210583" cy="242047"/>
            <a:chOff x="7406640" y="7106474"/>
            <a:chExt cx="5905327" cy="274320"/>
          </a:xfrm>
        </p:grpSpPr>
        <p:sp>
          <p:nvSpPr>
            <p:cNvPr id="22" name="Rectangle 21" hidden="1">
              <a:extLst>
                <a:ext uri="{FF2B5EF4-FFF2-40B4-BE49-F238E27FC236}">
                  <a16:creationId xmlns:a16="http://schemas.microsoft.com/office/drawing/2014/main" id="{112E6B0D-4B0E-8978-9070-F34563081DC7}"/>
                </a:ext>
              </a:extLst>
            </p:cNvPr>
            <p:cNvSpPr/>
            <p:nvPr>
              <p:custDataLst>
                <p:tags r:id="rId2"/>
              </p:custDataLst>
            </p:nvPr>
          </p:nvSpPr>
          <p:spPr>
            <a:xfrm>
              <a:off x="7406640" y="7106475"/>
              <a:ext cx="5905327" cy="274319"/>
            </a:xfrm>
            <a:prstGeom prst="rect">
              <a:avLst/>
            </a:prstGeom>
            <a:solidFill>
              <a:schemeClr val="bg1">
                <a:lumMod val="85000"/>
                <a:alpha val="32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r"/>
              <a:r>
                <a:rPr lang="en-US" sz="882" dirty="0">
                  <a:solidFill>
                    <a:schemeClr val="tx1"/>
                  </a:solidFill>
                  <a:latin typeface="Arial" pitchFamily="34" charset="0"/>
                  <a:cs typeface="Arial" pitchFamily="34" charset="0"/>
                </a:rPr>
                <a:t>AREA:ClientLogo</a:t>
              </a:r>
            </a:p>
          </p:txBody>
        </p:sp>
        <p:sp>
          <p:nvSpPr>
            <p:cNvPr id="23" name="Rectangle 22" hidden="1">
              <a:extLst>
                <a:ext uri="{FF2B5EF4-FFF2-40B4-BE49-F238E27FC236}">
                  <a16:creationId xmlns:a16="http://schemas.microsoft.com/office/drawing/2014/main" id="{25139400-EAD2-DBDD-DD18-382F367B9EF1}"/>
                </a:ext>
              </a:extLst>
            </p:cNvPr>
            <p:cNvSpPr>
              <a:spLocks noChangeAspect="1"/>
            </p:cNvSpPr>
            <p:nvPr>
              <p:custDataLst>
                <p:tags r:id="rId3"/>
              </p:custDataLst>
            </p:nvPr>
          </p:nvSpPr>
          <p:spPr>
            <a:xfrm flipH="1">
              <a:off x="7763497" y="7114693"/>
              <a:ext cx="914399" cy="257883"/>
            </a:xfrm>
            <a:prstGeom prst="rect">
              <a:avLst/>
            </a:prstGeom>
            <a:solidFill>
              <a:srgbClr val="969696">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r"/>
              <a:endParaRPr lang="en-US" sz="882" dirty="0">
                <a:solidFill>
                  <a:schemeClr val="tx1"/>
                </a:solidFill>
                <a:latin typeface="Arial" pitchFamily="34" charset="0"/>
                <a:cs typeface="Arial" pitchFamily="34" charset="0"/>
              </a:endParaRPr>
            </a:p>
          </p:txBody>
        </p:sp>
        <p:sp>
          <p:nvSpPr>
            <p:cNvPr id="24" name="Rectangle 23" hidden="1">
              <a:extLst>
                <a:ext uri="{FF2B5EF4-FFF2-40B4-BE49-F238E27FC236}">
                  <a16:creationId xmlns:a16="http://schemas.microsoft.com/office/drawing/2014/main" id="{0634E321-8898-260E-A8DD-12DFFC1ECDCC}"/>
                </a:ext>
              </a:extLst>
            </p:cNvPr>
            <p:cNvSpPr/>
            <p:nvPr>
              <p:custDataLst>
                <p:tags r:id="rId4"/>
              </p:custDataLst>
            </p:nvPr>
          </p:nvSpPr>
          <p:spPr>
            <a:xfrm>
              <a:off x="9961754" y="7106474"/>
              <a:ext cx="75369" cy="274320"/>
            </a:xfrm>
            <a:prstGeom prst="rect">
              <a:avLst/>
            </a:prstGeom>
            <a:solidFill>
              <a:srgbClr val="969696">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2" dirty="0">
                  <a:solidFill>
                    <a:schemeClr val="tx1"/>
                  </a:solidFill>
                  <a:latin typeface="Arial" pitchFamily="34" charset="0"/>
                  <a:cs typeface="Arial" pitchFamily="34" charset="0"/>
                </a:rPr>
                <a:t>x</a:t>
              </a:r>
            </a:p>
          </p:txBody>
        </p:sp>
        <p:cxnSp>
          <p:nvCxnSpPr>
            <p:cNvPr id="25" name="Straight Connector 24" hidden="1">
              <a:extLst>
                <a:ext uri="{FF2B5EF4-FFF2-40B4-BE49-F238E27FC236}">
                  <a16:creationId xmlns:a16="http://schemas.microsoft.com/office/drawing/2014/main" id="{A0E8A1D9-2B52-72D5-B5D3-4E3E186049E2}"/>
                </a:ext>
              </a:extLst>
            </p:cNvPr>
            <p:cNvCxnSpPr/>
            <p:nvPr>
              <p:custDataLst>
                <p:tags r:id="rId5"/>
              </p:custDataLst>
            </p:nvPr>
          </p:nvCxnSpPr>
          <p:spPr>
            <a:xfrm flipH="1">
              <a:off x="8810288" y="7153203"/>
              <a:ext cx="0" cy="178748"/>
            </a:xfrm>
            <a:prstGeom prst="line">
              <a:avLst/>
            </a:prstGeom>
            <a:ln w="9525">
              <a:solidFill>
                <a:srgbClr val="64646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BC2AF8B-0DAA-4B73-76BE-33FDE8FE76D6}"/>
              </a:ext>
            </a:extLst>
          </p:cNvPr>
          <p:cNvSpPr>
            <a:spLocks noGrp="1"/>
          </p:cNvSpPr>
          <p:nvPr userDrawn="1">
            <p:ph type="ctrTitle" hasCustomPrompt="1"/>
            <p:custDataLst>
              <p:tags r:id="rId1"/>
            </p:custDataLst>
          </p:nvPr>
        </p:nvSpPr>
        <p:spPr>
          <a:xfrm>
            <a:off x="451821" y="2977179"/>
            <a:ext cx="11295529" cy="524435"/>
          </a:xfrm>
          <a:prstGeom prst="rect">
            <a:avLst/>
          </a:prstGeom>
        </p:spPr>
        <p:txBody>
          <a:bodyPr anchor="ctr" anchorCtr="0">
            <a:noAutofit/>
          </a:bodyPr>
          <a:lstStyle>
            <a:lvl1pPr algn="ctr">
              <a:defRPr sz="3530" b="0">
                <a:latin typeface="Calibri Light" panose="020F0302020204030204" pitchFamily="34" charset="0"/>
                <a:cs typeface="Calibri Light" panose="020F0302020204030204" pitchFamily="34" charset="0"/>
              </a:defRPr>
            </a:lvl1pPr>
          </a:lstStyle>
          <a:p>
            <a:r>
              <a:rPr lang="en-US"/>
              <a:t>Divider Title (Calibri Light, 40pt)</a:t>
            </a:r>
          </a:p>
        </p:txBody>
      </p:sp>
      <p:pic>
        <p:nvPicPr>
          <p:cNvPr id="4" name="Picture 3">
            <a:extLst>
              <a:ext uri="{FF2B5EF4-FFF2-40B4-BE49-F238E27FC236}">
                <a16:creationId xmlns:a16="http://schemas.microsoft.com/office/drawing/2014/main" id="{34388977-1204-4011-3FA3-6A5296665647}"/>
              </a:ext>
            </a:extLst>
          </p:cNvPr>
          <p:cNvPicPr>
            <a:picLocks noChangeAspect="1"/>
          </p:cNvPicPr>
          <p:nvPr userDrawn="1"/>
        </p:nvPicPr>
        <p:blipFill>
          <a:blip r:embed="rId13"/>
          <a:stretch>
            <a:fillRect/>
          </a:stretch>
        </p:blipFill>
        <p:spPr>
          <a:xfrm>
            <a:off x="301752" y="6294159"/>
            <a:ext cx="615168" cy="333062"/>
          </a:xfrm>
          <a:prstGeom prst="rect">
            <a:avLst/>
          </a:prstGeom>
        </p:spPr>
      </p:pic>
    </p:spTree>
    <p:extLst>
      <p:ext uri="{BB962C8B-B14F-4D97-AF65-F5344CB8AC3E}">
        <p14:creationId xmlns:p14="http://schemas.microsoft.com/office/powerpoint/2010/main" val="25357560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Slide with Denomination">
    <p:spTree>
      <p:nvGrpSpPr>
        <p:cNvPr id="1" name=""/>
        <p:cNvGrpSpPr/>
        <p:nvPr/>
      </p:nvGrpSpPr>
      <p:grpSpPr>
        <a:xfrm>
          <a:off x="0" y="0"/>
          <a:ext cx="0" cy="0"/>
          <a:chOff x="0" y="0"/>
          <a:chExt cx="0" cy="0"/>
        </a:xfrm>
      </p:grpSpPr>
      <p:sp>
        <p:nvSpPr>
          <p:cNvPr id="9" name="Chart Placeholder 8"/>
          <p:cNvSpPr>
            <a:spLocks noGrp="1"/>
          </p:cNvSpPr>
          <p:nvPr>
            <p:ph type="chart" sz="quarter" idx="23"/>
          </p:nvPr>
        </p:nvSpPr>
        <p:spPr>
          <a:xfrm>
            <a:off x="404960" y="1636713"/>
            <a:ext cx="11382083" cy="4489450"/>
          </a:xfrm>
        </p:spPr>
        <p:txBody>
          <a:bodyPr/>
          <a:lstStyle/>
          <a:p>
            <a:r>
              <a:rPr lang="en-US"/>
              <a:t>Click icon to add chart</a:t>
            </a:r>
          </a:p>
        </p:txBody>
      </p:sp>
      <p:sp>
        <p:nvSpPr>
          <p:cNvPr id="10" name="Text Placeholder 13"/>
          <p:cNvSpPr>
            <a:spLocks noGrp="1"/>
          </p:cNvSpPr>
          <p:nvPr>
            <p:ph type="body" sz="quarter" idx="19" hasCustomPrompt="1"/>
          </p:nvPr>
        </p:nvSpPr>
        <p:spPr>
          <a:xfrm>
            <a:off x="404959" y="1083973"/>
            <a:ext cx="11382083" cy="365760"/>
          </a:xfrm>
        </p:spPr>
        <p:txBody>
          <a:bodyPr/>
          <a:lstStyle>
            <a:lvl1pPr marL="0" indent="0">
              <a:buNone/>
              <a:defRPr sz="1600" b="1">
                <a:solidFill>
                  <a:schemeClr val="tx1"/>
                </a:solidFill>
              </a:defRPr>
            </a:lvl1pPr>
          </a:lstStyle>
          <a:p>
            <a:pPr lvl="0"/>
            <a:r>
              <a:rPr lang="en-US" dirty="0"/>
              <a:t>(enter value denomination)</a:t>
            </a:r>
          </a:p>
        </p:txBody>
      </p:sp>
      <p:sp>
        <p:nvSpPr>
          <p:cNvPr id="6" name="Slide Number Placeholder 5"/>
          <p:cNvSpPr>
            <a:spLocks noGrp="1"/>
          </p:cNvSpPr>
          <p:nvPr>
            <p:ph type="sldNum" sz="quarter" idx="22"/>
          </p:nvPr>
        </p:nvSpPr>
        <p:spPr/>
        <p:txBody>
          <a:bodyPr/>
          <a:lstStyle/>
          <a:p>
            <a:fld id="{523A240F-EAFE-E84F-B44C-6D7A08E0E40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59" y="1271016"/>
            <a:ext cx="5197556" cy="4855464"/>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p:txBody>
          <a:bodyPr/>
          <a:lstStyle/>
          <a:p>
            <a:fld id="{523A240F-EAFE-E84F-B44C-6D7A08E0E409}" type="slidenum">
              <a:rPr lang="en-US" smtClean="0"/>
              <a:t>‹#›</a:t>
            </a:fld>
            <a:endParaRPr lang="en-US"/>
          </a:p>
        </p:txBody>
      </p:sp>
      <p:sp>
        <p:nvSpPr>
          <p:cNvPr id="7" name="Chart Placeholder 6"/>
          <p:cNvSpPr>
            <a:spLocks noGrp="1"/>
          </p:cNvSpPr>
          <p:nvPr>
            <p:ph type="chart" sz="quarter" idx="13"/>
          </p:nvPr>
        </p:nvSpPr>
        <p:spPr>
          <a:xfrm>
            <a:off x="6007473" y="1271016"/>
            <a:ext cx="5779568" cy="4855464"/>
          </a:xfrm>
        </p:spPr>
        <p:txBody>
          <a:bodyPr/>
          <a:lstStyle/>
          <a:p>
            <a:r>
              <a:rPr lang="en-US"/>
              <a:t>Click icon to add chart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664" y="1608901"/>
            <a:ext cx="5486400" cy="4517263"/>
          </a:xfrm>
          <a:prstGeom prst="rect">
            <a:avLst/>
          </a:prstGeom>
        </p:spPr>
        <p:txBody>
          <a:bodyPr vert="horz" lIns="0" tIns="45720" rIns="0" bIns="4572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6255988" y="1608901"/>
            <a:ext cx="5486400" cy="4517263"/>
          </a:xfrm>
          <a:prstGeom prst="rect">
            <a:avLst/>
          </a:prstGeom>
        </p:spPr>
        <p:txBody>
          <a:bodyPr vert="horz" lIns="0" tIns="45720" rIns="0" bIns="4572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6"/>
          <p:cNvSpPr>
            <a:spLocks noGrp="1"/>
          </p:cNvSpPr>
          <p:nvPr>
            <p:ph type="body" sz="quarter" idx="17" hasCustomPrompt="1"/>
          </p:nvPr>
        </p:nvSpPr>
        <p:spPr>
          <a:xfrm>
            <a:off x="443664" y="1179576"/>
            <a:ext cx="5486400" cy="365760"/>
          </a:xfrm>
        </p:spPr>
        <p:txBody>
          <a:bodyPr/>
          <a:lstStyle>
            <a:lvl1pPr marL="0" marR="0" indent="0" algn="l" defTabSz="914400" rtl="0" eaLnBrk="1" fontAlgn="auto" latinLnBrk="0" hangingPunct="1">
              <a:lnSpc>
                <a:spcPct val="100000"/>
              </a:lnSpc>
              <a:spcBef>
                <a:spcPts val="0"/>
              </a:spcBef>
              <a:spcAft>
                <a:spcPts val="0"/>
              </a:spcAft>
              <a:buClrTx/>
              <a:buSzTx/>
              <a:buFont typeface="Arial"/>
              <a:buNone/>
              <a:tabLst/>
              <a:defRPr sz="1600" b="1">
                <a:solidFill>
                  <a:schemeClr val="tx1"/>
                </a:solidFill>
              </a:defRPr>
            </a:lvl1pPr>
          </a:lstStyle>
          <a:p>
            <a:pPr lvl="0"/>
            <a:r>
              <a:rPr lang="en-US" dirty="0"/>
              <a:t>(enter value denomination)</a:t>
            </a:r>
          </a:p>
        </p:txBody>
      </p:sp>
      <p:sp>
        <p:nvSpPr>
          <p:cNvPr id="13" name="Text Placeholder 20"/>
          <p:cNvSpPr>
            <a:spLocks noGrp="1"/>
          </p:cNvSpPr>
          <p:nvPr>
            <p:ph type="body" sz="quarter" idx="19" hasCustomPrompt="1"/>
          </p:nvPr>
        </p:nvSpPr>
        <p:spPr>
          <a:xfrm>
            <a:off x="6255988" y="1179576"/>
            <a:ext cx="5486400" cy="365760"/>
          </a:xfrm>
        </p:spPr>
        <p:txBody>
          <a:bodyPr/>
          <a:lstStyle>
            <a:lvl1pPr marL="0" indent="0">
              <a:buNone/>
              <a:defRPr sz="1600" b="1">
                <a:solidFill>
                  <a:schemeClr val="tx1"/>
                </a:solidFill>
              </a:defRPr>
            </a:lvl1pPr>
          </a:lstStyle>
          <a:p>
            <a:pPr lvl="0"/>
            <a:r>
              <a:rPr lang="en-US" dirty="0"/>
              <a:t>(enter value denomination)</a:t>
            </a:r>
          </a:p>
        </p:txBody>
      </p:sp>
      <p:sp>
        <p:nvSpPr>
          <p:cNvPr id="7" name="Slide Number Placeholder 6"/>
          <p:cNvSpPr>
            <a:spLocks noGrp="1"/>
          </p:cNvSpPr>
          <p:nvPr>
            <p:ph type="sldNum" sz="quarter" idx="22"/>
          </p:nvPr>
        </p:nvSpPr>
        <p:spPr/>
        <p:txBody>
          <a:bodyPr/>
          <a:lstStyle/>
          <a:p>
            <a:fld id="{523A240F-EAFE-E84F-B44C-6D7A08E0E409}"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59" y="1541943"/>
            <a:ext cx="5486400" cy="1828800"/>
          </a:xfrm>
          <a:prstGeom prst="rect">
            <a:avLst/>
          </a:prstGeom>
        </p:spPr>
        <p:txBody>
          <a:bodyPr vert="horz" lIns="0" tIns="45720" rIns="0" bIns="45720" rtlCol="0">
            <a:noAutofit/>
          </a:bodyPr>
          <a:lstStyle>
            <a:lvl1pPr marL="0" indent="0">
              <a:lnSpc>
                <a:spcPct val="100000"/>
              </a:lnSpc>
              <a:buFont typeface="Arial" charset="0"/>
              <a:buNone/>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6300641" y="1541943"/>
            <a:ext cx="5486400" cy="1828800"/>
          </a:xfrm>
          <a:prstGeom prst="rect">
            <a:avLst/>
          </a:prstGeom>
        </p:spPr>
        <p:txBody>
          <a:bodyPr vert="horz" lIns="0" tIns="45720" rIns="0" bIns="45720" rtlCol="0">
            <a:noAutofit/>
          </a:bodyPr>
          <a:lstStyle>
            <a:lvl1pPr marL="0" indent="0">
              <a:lnSpc>
                <a:spcPct val="100000"/>
              </a:lnSpc>
              <a:buFont typeface="Arial"/>
              <a:buNone/>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7"/>
          </p:nvPr>
        </p:nvSpPr>
        <p:spPr>
          <a:xfrm>
            <a:off x="404959" y="4030868"/>
            <a:ext cx="5486400" cy="1828800"/>
          </a:xfrm>
        </p:spPr>
        <p:txBody>
          <a:bodyPr/>
          <a:lstStyle>
            <a:lvl1pPr marL="0" indent="0">
              <a:lnSpc>
                <a:spcPct val="100000"/>
              </a:lnSpc>
              <a:buFont typeface="Arial"/>
              <a:buNone/>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8"/>
          </p:nvPr>
        </p:nvSpPr>
        <p:spPr>
          <a:xfrm>
            <a:off x="6300641" y="4030868"/>
            <a:ext cx="5486400" cy="1828800"/>
          </a:xfrm>
        </p:spPr>
        <p:txBody>
          <a:bodyPr/>
          <a:lstStyle>
            <a:lvl1pPr marL="0" indent="0">
              <a:lnSpc>
                <a:spcPct val="100000"/>
              </a:lnSpc>
              <a:buFont typeface="Arial"/>
              <a:buNone/>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9"/>
          </p:nvPr>
        </p:nvSpPr>
        <p:spPr>
          <a:xfrm>
            <a:off x="404959" y="1176183"/>
            <a:ext cx="5486400" cy="365760"/>
          </a:xfrm>
        </p:spPr>
        <p:txBody>
          <a:bodyPr/>
          <a:lstStyle>
            <a:lvl1pPr marL="0" indent="0">
              <a:buNone/>
              <a:defRPr sz="1600" b="1">
                <a:solidFill>
                  <a:schemeClr val="tx1"/>
                </a:solidFill>
              </a:defRPr>
            </a:lvl1pPr>
          </a:lstStyle>
          <a:p>
            <a:pPr lvl="0"/>
            <a:r>
              <a:rPr lang="en-US"/>
              <a:t>Click to edit Master text styles</a:t>
            </a:r>
          </a:p>
        </p:txBody>
      </p:sp>
      <p:sp>
        <p:nvSpPr>
          <p:cNvPr id="16" name="Text Placeholder 15"/>
          <p:cNvSpPr>
            <a:spLocks noGrp="1"/>
          </p:cNvSpPr>
          <p:nvPr>
            <p:ph type="body" sz="quarter" idx="20"/>
          </p:nvPr>
        </p:nvSpPr>
        <p:spPr>
          <a:xfrm>
            <a:off x="6300641" y="1176183"/>
            <a:ext cx="5486400" cy="365760"/>
          </a:xfrm>
        </p:spPr>
        <p:txBody>
          <a:bodyPr/>
          <a:lstStyle>
            <a:lvl1pPr marL="0" indent="0">
              <a:buNone/>
              <a:defRPr sz="1600" b="1">
                <a:solidFill>
                  <a:schemeClr val="tx1"/>
                </a:solidFill>
              </a:defRPr>
            </a:lvl1pPr>
          </a:lstStyle>
          <a:p>
            <a:pPr lvl="0"/>
            <a:r>
              <a:rPr lang="en-US"/>
              <a:t>Click to edit Master text styles</a:t>
            </a:r>
          </a:p>
        </p:txBody>
      </p:sp>
      <p:sp>
        <p:nvSpPr>
          <p:cNvPr id="18" name="Text Placeholder 17"/>
          <p:cNvSpPr>
            <a:spLocks noGrp="1"/>
          </p:cNvSpPr>
          <p:nvPr>
            <p:ph type="body" sz="quarter" idx="21"/>
          </p:nvPr>
        </p:nvSpPr>
        <p:spPr>
          <a:xfrm>
            <a:off x="404959" y="3659980"/>
            <a:ext cx="5486400" cy="365760"/>
          </a:xfrm>
        </p:spPr>
        <p:txBody>
          <a:bodyPr/>
          <a:lstStyle>
            <a:lvl1pPr marL="0" indent="0">
              <a:buNone/>
              <a:defRPr sz="1600" b="1">
                <a:solidFill>
                  <a:schemeClr val="tx1"/>
                </a:solidFill>
              </a:defRPr>
            </a:lvl1pPr>
          </a:lstStyle>
          <a:p>
            <a:pPr lvl="0"/>
            <a:r>
              <a:rPr lang="en-US"/>
              <a:t>Click to edit Master text styles</a:t>
            </a:r>
          </a:p>
        </p:txBody>
      </p:sp>
      <p:sp>
        <p:nvSpPr>
          <p:cNvPr id="20" name="Text Placeholder 19"/>
          <p:cNvSpPr>
            <a:spLocks noGrp="1"/>
          </p:cNvSpPr>
          <p:nvPr>
            <p:ph type="body" sz="quarter" idx="22"/>
          </p:nvPr>
        </p:nvSpPr>
        <p:spPr>
          <a:xfrm>
            <a:off x="6300641" y="3659980"/>
            <a:ext cx="5486400" cy="365760"/>
          </a:xfrm>
        </p:spPr>
        <p:txBody>
          <a:bodyPr/>
          <a:lstStyle>
            <a:lvl1pPr marL="0" indent="0">
              <a:buNone/>
              <a:defRPr sz="1600" b="1">
                <a:solidFill>
                  <a:schemeClr val="tx1"/>
                </a:solidFill>
              </a:defRPr>
            </a:lvl1pPr>
          </a:lstStyle>
          <a:p>
            <a:pPr lvl="0"/>
            <a:r>
              <a:rPr lang="en-US"/>
              <a:t>Click to edit Master text styles</a:t>
            </a:r>
          </a:p>
        </p:txBody>
      </p:sp>
      <p:sp>
        <p:nvSpPr>
          <p:cNvPr id="7" name="Slide Number Placeholder 6"/>
          <p:cNvSpPr>
            <a:spLocks noGrp="1"/>
          </p:cNvSpPr>
          <p:nvPr>
            <p:ph type="sldNum" sz="quarter" idx="25"/>
          </p:nvPr>
        </p:nvSpPr>
        <p:spPr/>
        <p:txBody>
          <a:bodyPr/>
          <a:lstStyle/>
          <a:p>
            <a:fld id="{523A240F-EAFE-E84F-B44C-6D7A08E0E409}" type="slidenum">
              <a:rPr lang="en-US" smtClean="0"/>
              <a:t>‹#›</a:t>
            </a:fld>
            <a:endParaRPr lang="en-US"/>
          </a:p>
        </p:txBody>
      </p:sp>
      <p:sp>
        <p:nvSpPr>
          <p:cNvPr id="8" name="Title 7"/>
          <p:cNvSpPr>
            <a:spLocks noGrp="1"/>
          </p:cNvSpPr>
          <p:nvPr>
            <p:ph type="title"/>
          </p:nvPr>
        </p:nvSpPr>
        <p:spPr>
          <a:xfrm>
            <a:off x="404959" y="210457"/>
            <a:ext cx="11382083" cy="710194"/>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23A240F-EAFE-E84F-B44C-6D7A08E0E409}" type="slidenum">
              <a:rPr lang="en-US" smtClean="0"/>
              <a:t>‹#›</a:t>
            </a:fld>
            <a:endParaRPr lang="en-US"/>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4" name="Text Placeholder 13"/>
          <p:cNvSpPr>
            <a:spLocks noGrp="1"/>
          </p:cNvSpPr>
          <p:nvPr>
            <p:ph type="body" sz="quarter" idx="14" hasCustomPrompt="1"/>
          </p:nvPr>
        </p:nvSpPr>
        <p:spPr>
          <a:xfrm>
            <a:off x="404959" y="1179577"/>
            <a:ext cx="3543300" cy="4956175"/>
          </a:xfrm>
        </p:spPr>
        <p:txBody>
          <a:bodyPr/>
          <a:lstStyle>
            <a:lvl1pPr marL="0" indent="0">
              <a:buNone/>
              <a:defRPr sz="1600" b="1">
                <a:solidFill>
                  <a:schemeClr val="tx1"/>
                </a:solidFill>
              </a:defRPr>
            </a:lvl1pPr>
          </a:lstStyle>
          <a:p>
            <a:pPr lvl="0"/>
            <a:r>
              <a:rPr lang="en-US" dirty="0"/>
              <a:t>Click to edit master style</a:t>
            </a:r>
          </a:p>
        </p:txBody>
      </p:sp>
      <p:sp>
        <p:nvSpPr>
          <p:cNvPr id="6" name="Picture Placeholder 5"/>
          <p:cNvSpPr>
            <a:spLocks noGrp="1"/>
          </p:cNvSpPr>
          <p:nvPr>
            <p:ph type="pic" sz="quarter" idx="15"/>
          </p:nvPr>
        </p:nvSpPr>
        <p:spPr>
          <a:xfrm>
            <a:off x="4318204" y="1179576"/>
            <a:ext cx="7468837" cy="4956174"/>
          </a:xfrm>
          <a:noFill/>
        </p:spPr>
        <p:txBody>
          <a:bodyPr/>
          <a:lstStyle>
            <a:lvl1pPr marL="0" indent="0">
              <a:buNone/>
              <a:defRPr sz="1600"/>
            </a:lvl1pPr>
          </a:lstStyle>
          <a:p>
            <a:r>
              <a:rPr lang="en-US"/>
              <a:t>Click icon to add picture</a:t>
            </a:r>
            <a:endParaRPr lang="en-US" dirty="0"/>
          </a:p>
        </p:txBody>
      </p:sp>
      <p:sp>
        <p:nvSpPr>
          <p:cNvPr id="2" name="Title 1"/>
          <p:cNvSpPr>
            <a:spLocks noGrp="1"/>
          </p:cNvSpPr>
          <p:nvPr>
            <p:ph type="title"/>
          </p:nvPr>
        </p:nvSpPr>
        <p:spPr>
          <a:xfrm>
            <a:off x="404959" y="210457"/>
            <a:ext cx="11382083" cy="710194"/>
          </a:xfrm>
        </p:spPr>
        <p:txBody>
          <a:bodyPr/>
          <a:lstStyle/>
          <a:p>
            <a:r>
              <a:rPr lang="en-US"/>
              <a:t>Click to edit Master title style</a:t>
            </a:r>
          </a:p>
        </p:txBody>
      </p:sp>
      <p:sp>
        <p:nvSpPr>
          <p:cNvPr id="5" name="Slide Number Placeholder 4"/>
          <p:cNvSpPr>
            <a:spLocks noGrp="1"/>
          </p:cNvSpPr>
          <p:nvPr>
            <p:ph type="sldNum" sz="quarter" idx="18"/>
          </p:nvPr>
        </p:nvSpPr>
        <p:spPr/>
        <p:txBody>
          <a:bodyPr/>
          <a:lstStyle/>
          <a:p>
            <a:fld id="{523A240F-EAFE-E84F-B44C-6D7A08E0E4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PB-Basic-Divider-Divider004">
    <p:spTree>
      <p:nvGrpSpPr>
        <p:cNvPr id="1" name=""/>
        <p:cNvGrpSpPr/>
        <p:nvPr/>
      </p:nvGrpSpPr>
      <p:grpSpPr>
        <a:xfrm>
          <a:off x="0" y="0"/>
          <a:ext cx="0" cy="0"/>
          <a:chOff x="0" y="0"/>
          <a:chExt cx="0" cy="0"/>
        </a:xfrm>
      </p:grpSpPr>
      <p:pic>
        <p:nvPicPr>
          <p:cNvPr id="3" name="Picture 2" descr="A close-up of a white object&#10;&#10;Description automatically generated">
            <a:extLst>
              <a:ext uri="{FF2B5EF4-FFF2-40B4-BE49-F238E27FC236}">
                <a16:creationId xmlns:a16="http://schemas.microsoft.com/office/drawing/2014/main" id="{0FD1DE71-30A0-3EA8-09E8-432235057C3A}"/>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449" y="0"/>
            <a:ext cx="12191104" cy="6858000"/>
          </a:xfrm>
          <a:prstGeom prst="rect">
            <a:avLst/>
          </a:prstGeom>
        </p:spPr>
      </p:pic>
      <p:grpSp>
        <p:nvGrpSpPr>
          <p:cNvPr id="15" name="Group 14">
            <a:extLst>
              <a:ext uri="{FF2B5EF4-FFF2-40B4-BE49-F238E27FC236}">
                <a16:creationId xmlns:a16="http://schemas.microsoft.com/office/drawing/2014/main" id="{DFE96404-3D26-192F-304C-DEA88038DEDD}"/>
              </a:ext>
            </a:extLst>
          </p:cNvPr>
          <p:cNvGrpSpPr/>
          <p:nvPr userDrawn="1"/>
        </p:nvGrpSpPr>
        <p:grpSpPr>
          <a:xfrm>
            <a:off x="314661" y="6285156"/>
            <a:ext cx="2324591" cy="343016"/>
            <a:chOff x="356616" y="7123176"/>
            <a:chExt cx="2634536" cy="388751"/>
          </a:xfrm>
        </p:grpSpPr>
        <p:sp>
          <p:nvSpPr>
            <p:cNvPr id="6" name="Rectangle 5" hidden="1">
              <a:extLst>
                <a:ext uri="{FF2B5EF4-FFF2-40B4-BE49-F238E27FC236}">
                  <a16:creationId xmlns:a16="http://schemas.microsoft.com/office/drawing/2014/main" id="{724166EA-4BAD-673F-31D9-DC034BFFA1A4}"/>
                </a:ext>
              </a:extLst>
            </p:cNvPr>
            <p:cNvSpPr/>
            <p:nvPr>
              <p:custDataLst>
                <p:tags r:id="rId9"/>
              </p:custDataLst>
            </p:nvPr>
          </p:nvSpPr>
          <p:spPr>
            <a:xfrm>
              <a:off x="356616" y="7123176"/>
              <a:ext cx="2634536" cy="388632"/>
            </a:xfrm>
            <a:prstGeom prst="rect">
              <a:avLst/>
            </a:prstGeom>
            <a:solidFill>
              <a:schemeClr val="bg1">
                <a:lumMod val="85000"/>
                <a:alpha val="32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l"/>
              <a:r>
                <a:rPr lang="en-US" sz="882" err="1">
                  <a:solidFill>
                    <a:schemeClr val="tx1"/>
                  </a:solidFill>
                  <a:latin typeface="Arial" pitchFamily="34" charset="0"/>
                  <a:cs typeface="Arial" pitchFamily="34" charset="0"/>
                </a:rPr>
                <a:t>AREA:BankIcon</a:t>
              </a:r>
              <a:endParaRPr lang="en-US" sz="882">
                <a:solidFill>
                  <a:schemeClr val="tx1"/>
                </a:solidFill>
                <a:latin typeface="Arial" pitchFamily="34" charset="0"/>
                <a:cs typeface="Arial" pitchFamily="34" charset="0"/>
              </a:endParaRPr>
            </a:p>
          </p:txBody>
        </p:sp>
        <p:sp>
          <p:nvSpPr>
            <p:cNvPr id="7" name="Rectangle 6" hidden="1">
              <a:extLst>
                <a:ext uri="{FF2B5EF4-FFF2-40B4-BE49-F238E27FC236}">
                  <a16:creationId xmlns:a16="http://schemas.microsoft.com/office/drawing/2014/main" id="{5644BC10-BA49-69CA-2042-AD678F6E06F0}"/>
                </a:ext>
              </a:extLst>
            </p:cNvPr>
            <p:cNvSpPr>
              <a:spLocks noChangeAspect="1"/>
            </p:cNvSpPr>
            <p:nvPr>
              <p:custDataLst>
                <p:tags r:id="rId10"/>
              </p:custDataLst>
            </p:nvPr>
          </p:nvSpPr>
          <p:spPr>
            <a:xfrm flipH="1">
              <a:off x="1931741" y="7123295"/>
              <a:ext cx="837430" cy="388632"/>
            </a:xfrm>
            <a:prstGeom prst="rect">
              <a:avLst/>
            </a:prstGeom>
            <a:solidFill>
              <a:srgbClr val="969696">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r"/>
              <a:endParaRPr lang="en-US" sz="882" err="1">
                <a:solidFill>
                  <a:schemeClr val="tx1"/>
                </a:solidFill>
                <a:latin typeface="Arial" pitchFamily="34" charset="0"/>
                <a:cs typeface="Arial" pitchFamily="34" charset="0"/>
              </a:endParaRPr>
            </a:p>
          </p:txBody>
        </p:sp>
      </p:grpSp>
      <p:grpSp>
        <p:nvGrpSpPr>
          <p:cNvPr id="16" name="Group 15">
            <a:extLst>
              <a:ext uri="{FF2B5EF4-FFF2-40B4-BE49-F238E27FC236}">
                <a16:creationId xmlns:a16="http://schemas.microsoft.com/office/drawing/2014/main" id="{100D2FDF-342E-3614-691B-3FEB58DFEC02}"/>
              </a:ext>
            </a:extLst>
          </p:cNvPr>
          <p:cNvGrpSpPr/>
          <p:nvPr userDrawn="1"/>
        </p:nvGrpSpPr>
        <p:grpSpPr>
          <a:xfrm>
            <a:off x="6568581" y="189088"/>
            <a:ext cx="5210583" cy="309553"/>
            <a:chOff x="7444392" y="214299"/>
            <a:chExt cx="5905327" cy="350827"/>
          </a:xfrm>
        </p:grpSpPr>
        <p:sp>
          <p:nvSpPr>
            <p:cNvPr id="18" name="Rectangle 17" hidden="1">
              <a:extLst>
                <a:ext uri="{FF2B5EF4-FFF2-40B4-BE49-F238E27FC236}">
                  <a16:creationId xmlns:a16="http://schemas.microsoft.com/office/drawing/2014/main" id="{2761951D-D1E0-09A5-FFCB-2CA16050F9B1}"/>
                </a:ext>
              </a:extLst>
            </p:cNvPr>
            <p:cNvSpPr/>
            <p:nvPr>
              <p:custDataLst>
                <p:tags r:id="rId6"/>
              </p:custDataLst>
            </p:nvPr>
          </p:nvSpPr>
          <p:spPr>
            <a:xfrm>
              <a:off x="7444392" y="214299"/>
              <a:ext cx="5905327" cy="350827"/>
            </a:xfrm>
            <a:prstGeom prst="rect">
              <a:avLst/>
            </a:prstGeom>
            <a:solidFill>
              <a:schemeClr val="bg1">
                <a:lumMod val="85000"/>
                <a:alpha val="32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r"/>
              <a:r>
                <a:rPr lang="en-US" sz="882" err="1">
                  <a:solidFill>
                    <a:schemeClr val="tx1"/>
                  </a:solidFill>
                  <a:latin typeface="Arial" pitchFamily="34" charset="0"/>
                  <a:cs typeface="Arial" pitchFamily="34" charset="0"/>
                </a:rPr>
                <a:t>AREA:Stamp</a:t>
              </a:r>
              <a:endParaRPr lang="en-US" sz="882">
                <a:solidFill>
                  <a:schemeClr val="tx1"/>
                </a:solidFill>
                <a:latin typeface="Arial" pitchFamily="34" charset="0"/>
                <a:cs typeface="Arial" pitchFamily="34" charset="0"/>
              </a:endParaRPr>
            </a:p>
          </p:txBody>
        </p:sp>
        <p:sp>
          <p:nvSpPr>
            <p:cNvPr id="19" name="Rectangle 18" hidden="1">
              <a:extLst>
                <a:ext uri="{FF2B5EF4-FFF2-40B4-BE49-F238E27FC236}">
                  <a16:creationId xmlns:a16="http://schemas.microsoft.com/office/drawing/2014/main" id="{86F6C486-907F-B406-CA33-9ECECC294CDC}"/>
                </a:ext>
              </a:extLst>
            </p:cNvPr>
            <p:cNvSpPr>
              <a:spLocks noChangeAspect="1"/>
            </p:cNvSpPr>
            <p:nvPr>
              <p:custDataLst>
                <p:tags r:id="rId7"/>
              </p:custDataLst>
            </p:nvPr>
          </p:nvSpPr>
          <p:spPr>
            <a:xfrm flipH="1">
              <a:off x="8242101" y="297349"/>
              <a:ext cx="199114" cy="184726"/>
            </a:xfrm>
            <a:prstGeom prst="rect">
              <a:avLst/>
            </a:prstGeom>
            <a:noFill/>
            <a:ln w="12700">
              <a:noFill/>
              <a:prstDash val="dash"/>
            </a:ln>
          </p:spPr>
          <p:txBody>
            <a:bodyPr wrap="none" lIns="45720" tIns="0" rIns="45720" bIns="0" rtlCol="0" anchor="ctr" anchorCtr="0">
              <a:spAutoFit/>
            </a:bodyPr>
            <a:lstStyle/>
            <a:p>
              <a:pPr lvl="0" algn="r"/>
              <a:r>
                <a:rPr lang="en-US" sz="1059" b="0" i="0" u="none" strike="noStrike" baseline="0">
                  <a:solidFill>
                    <a:srgbClr val="012169"/>
                  </a:solidFill>
                  <a:latin typeface="Calibri" panose="020F0502020204030204" pitchFamily="34" charset="0"/>
                </a:rPr>
                <a:t>D</a:t>
              </a:r>
            </a:p>
          </p:txBody>
        </p:sp>
        <p:cxnSp>
          <p:nvCxnSpPr>
            <p:cNvPr id="20" name="Straight Connector 19" hidden="1">
              <a:extLst>
                <a:ext uri="{FF2B5EF4-FFF2-40B4-BE49-F238E27FC236}">
                  <a16:creationId xmlns:a16="http://schemas.microsoft.com/office/drawing/2014/main" id="{D6399968-7203-BABD-3A77-908300D06B47}"/>
                </a:ext>
              </a:extLst>
            </p:cNvPr>
            <p:cNvCxnSpPr/>
            <p:nvPr>
              <p:custDataLst>
                <p:tags r:id="rId8"/>
              </p:custDataLst>
            </p:nvPr>
          </p:nvCxnSpPr>
          <p:spPr>
            <a:xfrm flipH="1">
              <a:off x="8897698" y="275412"/>
              <a:ext cx="0" cy="228600"/>
            </a:xfrm>
            <a:prstGeom prst="line">
              <a:avLst/>
            </a:prstGeom>
            <a:ln w="12700">
              <a:solidFill>
                <a:srgbClr val="0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6CF143AE-A7FC-422E-0FF9-1D25C5512258}"/>
              </a:ext>
            </a:extLst>
          </p:cNvPr>
          <p:cNvGrpSpPr/>
          <p:nvPr userDrawn="1"/>
        </p:nvGrpSpPr>
        <p:grpSpPr>
          <a:xfrm>
            <a:off x="6535271" y="6270418"/>
            <a:ext cx="5210583" cy="242047"/>
            <a:chOff x="7406640" y="7106474"/>
            <a:chExt cx="5905327" cy="274320"/>
          </a:xfrm>
        </p:grpSpPr>
        <p:sp>
          <p:nvSpPr>
            <p:cNvPr id="22" name="Rectangle 21" hidden="1">
              <a:extLst>
                <a:ext uri="{FF2B5EF4-FFF2-40B4-BE49-F238E27FC236}">
                  <a16:creationId xmlns:a16="http://schemas.microsoft.com/office/drawing/2014/main" id="{112E6B0D-4B0E-8978-9070-F34563081DC7}"/>
                </a:ext>
              </a:extLst>
            </p:cNvPr>
            <p:cNvSpPr/>
            <p:nvPr>
              <p:custDataLst>
                <p:tags r:id="rId2"/>
              </p:custDataLst>
            </p:nvPr>
          </p:nvSpPr>
          <p:spPr>
            <a:xfrm>
              <a:off x="7406640" y="7106475"/>
              <a:ext cx="5905327" cy="274319"/>
            </a:xfrm>
            <a:prstGeom prst="rect">
              <a:avLst/>
            </a:prstGeom>
            <a:solidFill>
              <a:schemeClr val="bg1">
                <a:lumMod val="85000"/>
                <a:alpha val="32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r"/>
              <a:r>
                <a:rPr lang="en-US" sz="882" err="1">
                  <a:solidFill>
                    <a:schemeClr val="tx1"/>
                  </a:solidFill>
                  <a:latin typeface="Arial" pitchFamily="34" charset="0"/>
                  <a:cs typeface="Arial" pitchFamily="34" charset="0"/>
                </a:rPr>
                <a:t>AREA:ClientLogo</a:t>
              </a:r>
              <a:endParaRPr lang="en-US" sz="882">
                <a:solidFill>
                  <a:schemeClr val="tx1"/>
                </a:solidFill>
                <a:latin typeface="Arial" pitchFamily="34" charset="0"/>
                <a:cs typeface="Arial" pitchFamily="34" charset="0"/>
              </a:endParaRPr>
            </a:p>
          </p:txBody>
        </p:sp>
        <p:sp>
          <p:nvSpPr>
            <p:cNvPr id="23" name="Rectangle 22" hidden="1">
              <a:extLst>
                <a:ext uri="{FF2B5EF4-FFF2-40B4-BE49-F238E27FC236}">
                  <a16:creationId xmlns:a16="http://schemas.microsoft.com/office/drawing/2014/main" id="{25139400-EAD2-DBDD-DD18-382F367B9EF1}"/>
                </a:ext>
              </a:extLst>
            </p:cNvPr>
            <p:cNvSpPr>
              <a:spLocks noChangeAspect="1"/>
            </p:cNvSpPr>
            <p:nvPr>
              <p:custDataLst>
                <p:tags r:id="rId3"/>
              </p:custDataLst>
            </p:nvPr>
          </p:nvSpPr>
          <p:spPr>
            <a:xfrm flipH="1">
              <a:off x="7763497" y="7114693"/>
              <a:ext cx="914399" cy="257883"/>
            </a:xfrm>
            <a:prstGeom prst="rect">
              <a:avLst/>
            </a:prstGeom>
            <a:solidFill>
              <a:srgbClr val="969696">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r"/>
              <a:endParaRPr lang="en-US" sz="882" err="1">
                <a:solidFill>
                  <a:schemeClr val="tx1"/>
                </a:solidFill>
                <a:latin typeface="Arial" pitchFamily="34" charset="0"/>
                <a:cs typeface="Arial" pitchFamily="34" charset="0"/>
              </a:endParaRPr>
            </a:p>
          </p:txBody>
        </p:sp>
        <p:sp>
          <p:nvSpPr>
            <p:cNvPr id="24" name="Rectangle 23" hidden="1">
              <a:extLst>
                <a:ext uri="{FF2B5EF4-FFF2-40B4-BE49-F238E27FC236}">
                  <a16:creationId xmlns:a16="http://schemas.microsoft.com/office/drawing/2014/main" id="{0634E321-8898-260E-A8DD-12DFFC1ECDCC}"/>
                </a:ext>
              </a:extLst>
            </p:cNvPr>
            <p:cNvSpPr/>
            <p:nvPr>
              <p:custDataLst>
                <p:tags r:id="rId4"/>
              </p:custDataLst>
            </p:nvPr>
          </p:nvSpPr>
          <p:spPr>
            <a:xfrm>
              <a:off x="9961754" y="7106474"/>
              <a:ext cx="75369" cy="274320"/>
            </a:xfrm>
            <a:prstGeom prst="rect">
              <a:avLst/>
            </a:prstGeom>
            <a:solidFill>
              <a:srgbClr val="969696">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2">
                  <a:solidFill>
                    <a:schemeClr val="tx1"/>
                  </a:solidFill>
                  <a:latin typeface="Arial" pitchFamily="34" charset="0"/>
                  <a:cs typeface="Arial" pitchFamily="34" charset="0"/>
                </a:rPr>
                <a:t>x</a:t>
              </a:r>
            </a:p>
          </p:txBody>
        </p:sp>
        <p:cxnSp>
          <p:nvCxnSpPr>
            <p:cNvPr id="25" name="Straight Connector 24" hidden="1">
              <a:extLst>
                <a:ext uri="{FF2B5EF4-FFF2-40B4-BE49-F238E27FC236}">
                  <a16:creationId xmlns:a16="http://schemas.microsoft.com/office/drawing/2014/main" id="{A0E8A1D9-2B52-72D5-B5D3-4E3E186049E2}"/>
                </a:ext>
              </a:extLst>
            </p:cNvPr>
            <p:cNvCxnSpPr/>
            <p:nvPr>
              <p:custDataLst>
                <p:tags r:id="rId5"/>
              </p:custDataLst>
            </p:nvPr>
          </p:nvCxnSpPr>
          <p:spPr>
            <a:xfrm flipH="1">
              <a:off x="8810288" y="7153203"/>
              <a:ext cx="0" cy="178748"/>
            </a:xfrm>
            <a:prstGeom prst="line">
              <a:avLst/>
            </a:prstGeom>
            <a:ln w="9525">
              <a:solidFill>
                <a:srgbClr val="64646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BC2AF8B-0DAA-4B73-76BE-33FDE8FE76D6}"/>
              </a:ext>
            </a:extLst>
          </p:cNvPr>
          <p:cNvSpPr>
            <a:spLocks noGrp="1"/>
          </p:cNvSpPr>
          <p:nvPr userDrawn="1">
            <p:ph type="ctrTitle" hasCustomPrompt="1"/>
            <p:custDataLst>
              <p:tags r:id="rId1"/>
            </p:custDataLst>
          </p:nvPr>
        </p:nvSpPr>
        <p:spPr>
          <a:xfrm>
            <a:off x="451821" y="2977179"/>
            <a:ext cx="11295529" cy="524435"/>
          </a:xfrm>
          <a:prstGeom prst="rect">
            <a:avLst/>
          </a:prstGeom>
        </p:spPr>
        <p:txBody>
          <a:bodyPr anchor="ctr" anchorCtr="0">
            <a:noAutofit/>
          </a:bodyPr>
          <a:lstStyle>
            <a:lvl1pPr algn="ctr">
              <a:defRPr sz="3530" b="0">
                <a:latin typeface="Calibri Light" panose="020F0302020204030204" pitchFamily="34" charset="0"/>
                <a:cs typeface="Calibri Light" panose="020F0302020204030204" pitchFamily="34" charset="0"/>
              </a:defRPr>
            </a:lvl1pPr>
          </a:lstStyle>
          <a:p>
            <a:r>
              <a:rPr lang="en-US"/>
              <a:t>Divider Title (Calibri Light, 40pt)</a:t>
            </a:r>
          </a:p>
        </p:txBody>
      </p:sp>
      <p:pic>
        <p:nvPicPr>
          <p:cNvPr id="4" name="Picture 3">
            <a:extLst>
              <a:ext uri="{FF2B5EF4-FFF2-40B4-BE49-F238E27FC236}">
                <a16:creationId xmlns:a16="http://schemas.microsoft.com/office/drawing/2014/main" id="{AF494B9E-C2A1-0FF7-DA5E-419826197690}"/>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301752" y="6294159"/>
            <a:ext cx="615168" cy="333062"/>
          </a:xfrm>
          <a:prstGeom prst="rect">
            <a:avLst/>
          </a:prstGeom>
        </p:spPr>
      </p:pic>
    </p:spTree>
    <p:extLst>
      <p:ext uri="{BB962C8B-B14F-4D97-AF65-F5344CB8AC3E}">
        <p14:creationId xmlns:p14="http://schemas.microsoft.com/office/powerpoint/2010/main" val="725589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4.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59" y="210457"/>
            <a:ext cx="11382083" cy="710194"/>
          </a:xfrm>
          <a:prstGeom prst="rect">
            <a:avLst/>
          </a:prstGeom>
        </p:spPr>
        <p:txBody>
          <a:bodyPr vert="horz" lIns="0" tIns="45720" rIns="0" bIns="45720" rtlCol="0" anchor="t">
            <a:noAutofit/>
          </a:bodyPr>
          <a:lstStyle/>
          <a:p>
            <a:r>
              <a:rPr lang="en-US"/>
              <a:t>Click to edit Master title style</a:t>
            </a:r>
            <a:endParaRPr lang="en-US" dirty="0"/>
          </a:p>
        </p:txBody>
      </p:sp>
      <p:sp>
        <p:nvSpPr>
          <p:cNvPr id="6" name="Slide Number Placeholder 5"/>
          <p:cNvSpPr>
            <a:spLocks noGrp="1"/>
          </p:cNvSpPr>
          <p:nvPr>
            <p:ph type="sldNum" sz="quarter" idx="4"/>
          </p:nvPr>
        </p:nvSpPr>
        <p:spPr bwMode="black">
          <a:xfrm>
            <a:off x="11360037" y="6442358"/>
            <a:ext cx="731520" cy="228600"/>
          </a:xfrm>
          <a:prstGeom prst="rect">
            <a:avLst/>
          </a:prstGeom>
        </p:spPr>
        <p:txBody>
          <a:bodyPr vert="horz" lIns="91440" tIns="45720" rIns="91440" bIns="45720" rtlCol="0" anchor="ctr"/>
          <a:lstStyle>
            <a:lvl1pPr algn="ctr">
              <a:defRPr sz="1000">
                <a:solidFill>
                  <a:schemeClr val="tx1"/>
                </a:solidFill>
                <a:latin typeface="Calibri"/>
                <a:cs typeface="Calibri"/>
              </a:defRPr>
            </a:lvl1pPr>
          </a:lstStyle>
          <a:p>
            <a:fld id="{523A240F-EAFE-E84F-B44C-6D7A08E0E409}" type="slidenum">
              <a:rPr lang="en-US" smtClean="0"/>
              <a:t>‹#›</a:t>
            </a:fld>
            <a:endParaRPr lang="en-US"/>
          </a:p>
        </p:txBody>
      </p:sp>
      <p:sp>
        <p:nvSpPr>
          <p:cNvPr id="13" name="Text Placeholder 12"/>
          <p:cNvSpPr>
            <a:spLocks noGrp="1"/>
          </p:cNvSpPr>
          <p:nvPr>
            <p:ph type="body" idx="1"/>
          </p:nvPr>
        </p:nvSpPr>
        <p:spPr>
          <a:xfrm>
            <a:off x="404959" y="1270000"/>
            <a:ext cx="11382083" cy="4856480"/>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32E5D452-EFD6-554E-A0BF-9C4FFE828DFA}"/>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301752" y="6294159"/>
            <a:ext cx="615168" cy="333062"/>
          </a:xfrm>
          <a:prstGeom prst="rect">
            <a:avLst/>
          </a:prstGeom>
        </p:spPr>
      </p:pic>
    </p:spTree>
    <p:extLst>
      <p:ext uri="{BB962C8B-B14F-4D97-AF65-F5344CB8AC3E}">
        <p14:creationId xmlns:p14="http://schemas.microsoft.com/office/powerpoint/2010/main" val="118905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8" r:id="rId6"/>
    <p:sldLayoutId id="2147483669" r:id="rId7"/>
    <p:sldLayoutId id="2147483672" r:id="rId8"/>
    <p:sldLayoutId id="2147483676" r:id="rId9"/>
    <p:sldLayoutId id="2147483693" r:id="rId10"/>
  </p:sldLayoutIdLst>
  <p:hf hdr="0"/>
  <p:txStyles>
    <p:titleStyle>
      <a:lvl1pPr algn="l" defTabSz="914400" rtl="0" eaLnBrk="1" latinLnBrk="0" hangingPunct="1">
        <a:spcBef>
          <a:spcPct val="0"/>
        </a:spcBef>
        <a:buNone/>
        <a:defRPr sz="2400" b="0" kern="1200" baseline="0">
          <a:solidFill>
            <a:schemeClr val="tx1"/>
          </a:solidFill>
          <a:latin typeface="Calibri"/>
          <a:ea typeface="+mj-ea"/>
          <a:cs typeface="Calibri"/>
        </a:defRPr>
      </a:lvl1pPr>
    </p:titleStyle>
    <p:bodyStyle>
      <a:lvl1pPr marL="0" indent="0" algn="l" defTabSz="914400" rtl="0" eaLnBrk="1" latinLnBrk="0" hangingPunct="1">
        <a:lnSpc>
          <a:spcPct val="100000"/>
        </a:lnSpc>
        <a:spcBef>
          <a:spcPts val="0"/>
        </a:spcBef>
        <a:spcAft>
          <a:spcPts val="0"/>
        </a:spcAft>
        <a:buClrTx/>
        <a:buFont typeface="Arial"/>
        <a:buNone/>
        <a:defRPr sz="1600" b="0" kern="1200">
          <a:solidFill>
            <a:schemeClr val="tx1"/>
          </a:solidFill>
          <a:latin typeface="Calibri"/>
          <a:ea typeface="+mn-ea"/>
          <a:cs typeface="Calibri"/>
        </a:defRPr>
      </a:lvl1pPr>
      <a:lvl2pPr marL="457200" indent="-228600" algn="l" defTabSz="914400" rtl="0" eaLnBrk="1" latinLnBrk="0" hangingPunct="1">
        <a:lnSpc>
          <a:spcPct val="100000"/>
        </a:lnSpc>
        <a:spcBef>
          <a:spcPts val="0"/>
        </a:spcBef>
        <a:spcAft>
          <a:spcPts val="0"/>
        </a:spcAft>
        <a:buClrTx/>
        <a:buFont typeface="Arial" charset="0"/>
        <a:buChar char="•"/>
        <a:tabLst/>
        <a:defRPr sz="1600" b="0" kern="1200">
          <a:solidFill>
            <a:schemeClr val="tx1"/>
          </a:solidFill>
          <a:latin typeface="Calibri"/>
          <a:ea typeface="+mn-ea"/>
          <a:cs typeface="Calibri"/>
        </a:defRPr>
      </a:lvl2pPr>
      <a:lvl3pPr marL="687388" indent="-227013" algn="l" defTabSz="914400" rtl="0" eaLnBrk="1" latinLnBrk="0" hangingPunct="1">
        <a:lnSpc>
          <a:spcPct val="100000"/>
        </a:lnSpc>
        <a:spcBef>
          <a:spcPts val="0"/>
        </a:spcBef>
        <a:spcAft>
          <a:spcPts val="0"/>
        </a:spcAft>
        <a:buClrTx/>
        <a:buSzPct val="100000"/>
        <a:buFont typeface=".AppleSystemUIFont" charset="-120"/>
        <a:buChar char="–"/>
        <a:tabLst/>
        <a:defRPr sz="1600" b="0" kern="1200">
          <a:solidFill>
            <a:schemeClr val="tx1"/>
          </a:solidFill>
          <a:latin typeface="Calibri"/>
          <a:ea typeface="+mn-ea"/>
          <a:cs typeface="Calibri"/>
        </a:defRPr>
      </a:lvl3pPr>
      <a:lvl4pPr marL="912813" indent="-225425" algn="l" defTabSz="914400" rtl="0" eaLnBrk="1" latinLnBrk="0" hangingPunct="1">
        <a:lnSpc>
          <a:spcPct val="100000"/>
        </a:lnSpc>
        <a:spcBef>
          <a:spcPts val="0"/>
        </a:spcBef>
        <a:spcAft>
          <a:spcPts val="0"/>
        </a:spcAft>
        <a:buClrTx/>
        <a:buSzPct val="85000"/>
        <a:buFont typeface="Wingdings" charset="2"/>
        <a:buChar char="§"/>
        <a:tabLst/>
        <a:defRPr sz="1600" b="0" kern="1200">
          <a:solidFill>
            <a:schemeClr val="tx1"/>
          </a:solidFill>
          <a:latin typeface="Calibri"/>
          <a:ea typeface="+mn-ea"/>
          <a:cs typeface="Calibri"/>
        </a:defRPr>
      </a:lvl4pPr>
      <a:lvl5pPr marL="1144588" indent="-230188" algn="l" defTabSz="914400" rtl="0" eaLnBrk="1" latinLnBrk="0" hangingPunct="1">
        <a:lnSpc>
          <a:spcPct val="100000"/>
        </a:lnSpc>
        <a:spcBef>
          <a:spcPts val="0"/>
        </a:spcBef>
        <a:spcAft>
          <a:spcPts val="0"/>
        </a:spcAft>
        <a:buClrTx/>
        <a:buFont typeface=".AppleSystemUIFont" charset="-120"/>
        <a:buChar char="-"/>
        <a:tabLst/>
        <a:defRPr sz="1600" b="0" kern="1200">
          <a:solidFill>
            <a:schemeClr val="tx1"/>
          </a:solidFill>
          <a:latin typeface="Calibri"/>
          <a:ea typeface="+mn-ea"/>
          <a:cs typeface="Calibri"/>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59" y="210457"/>
            <a:ext cx="11382083" cy="710194"/>
          </a:xfrm>
          <a:prstGeom prst="rect">
            <a:avLst/>
          </a:prstGeom>
        </p:spPr>
        <p:txBody>
          <a:bodyPr vert="horz" lIns="0" tIns="45720" rIns="0" bIns="45720" rtlCol="0" anchor="t">
            <a:noAutofit/>
          </a:bodyPr>
          <a:lstStyle/>
          <a:p>
            <a:r>
              <a:rPr lang="en-US"/>
              <a:t>Click to edit Master title style</a:t>
            </a:r>
            <a:endParaRPr lang="en-US" dirty="0"/>
          </a:p>
        </p:txBody>
      </p:sp>
      <p:sp>
        <p:nvSpPr>
          <p:cNvPr id="6" name="Slide Number Placeholder 5"/>
          <p:cNvSpPr>
            <a:spLocks noGrp="1"/>
          </p:cNvSpPr>
          <p:nvPr>
            <p:ph type="sldNum" sz="quarter" idx="4"/>
          </p:nvPr>
        </p:nvSpPr>
        <p:spPr bwMode="black">
          <a:xfrm>
            <a:off x="11360037" y="6442358"/>
            <a:ext cx="731520" cy="228600"/>
          </a:xfrm>
          <a:prstGeom prst="rect">
            <a:avLst/>
          </a:prstGeom>
        </p:spPr>
        <p:txBody>
          <a:bodyPr vert="horz" lIns="91440" tIns="45720" rIns="91440" bIns="45720" rtlCol="0" anchor="ctr"/>
          <a:lstStyle>
            <a:lvl1pPr algn="ctr">
              <a:defRPr sz="1000">
                <a:solidFill>
                  <a:schemeClr val="tx1"/>
                </a:solidFill>
                <a:latin typeface="Calibri"/>
                <a:cs typeface="Calibri"/>
              </a:defRPr>
            </a:lvl1pPr>
          </a:lstStyle>
          <a:p>
            <a:fld id="{523A240F-EAFE-E84F-B44C-6D7A08E0E409}" type="slidenum">
              <a:rPr lang="en-US" smtClean="0"/>
              <a:t>‹#›</a:t>
            </a:fld>
            <a:endParaRPr lang="en-US" dirty="0"/>
          </a:p>
        </p:txBody>
      </p:sp>
      <p:sp>
        <p:nvSpPr>
          <p:cNvPr id="13" name="Text Placeholder 12"/>
          <p:cNvSpPr>
            <a:spLocks noGrp="1"/>
          </p:cNvSpPr>
          <p:nvPr>
            <p:ph type="body" idx="1"/>
          </p:nvPr>
        </p:nvSpPr>
        <p:spPr>
          <a:xfrm>
            <a:off x="404959" y="1270000"/>
            <a:ext cx="11382083" cy="4856480"/>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32E5D452-EFD6-554E-A0BF-9C4FFE828DFA}"/>
              </a:ext>
            </a:extLst>
          </p:cNvPr>
          <p:cNvPicPr>
            <a:picLocks noChangeAspect="1"/>
          </p:cNvPicPr>
          <p:nvPr userDrawn="1"/>
        </p:nvPicPr>
        <p:blipFill>
          <a:blip r:embed="rId17"/>
          <a:stretch>
            <a:fillRect/>
          </a:stretch>
        </p:blipFill>
        <p:spPr>
          <a:xfrm>
            <a:off x="301752" y="6294159"/>
            <a:ext cx="615168" cy="333062"/>
          </a:xfrm>
          <a:prstGeom prst="rect">
            <a:avLst/>
          </a:prstGeom>
        </p:spPr>
      </p:pic>
    </p:spTree>
    <p:extLst>
      <p:ext uri="{BB962C8B-B14F-4D97-AF65-F5344CB8AC3E}">
        <p14:creationId xmlns:p14="http://schemas.microsoft.com/office/powerpoint/2010/main" val="36783043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p:txStyles>
    <p:titleStyle>
      <a:lvl1pPr algn="l" defTabSz="914400" rtl="0" eaLnBrk="1" latinLnBrk="0" hangingPunct="1">
        <a:spcBef>
          <a:spcPct val="0"/>
        </a:spcBef>
        <a:buNone/>
        <a:defRPr sz="2400" b="0" kern="1200" baseline="0">
          <a:solidFill>
            <a:schemeClr val="tx1"/>
          </a:solidFill>
          <a:latin typeface="Calibri"/>
          <a:ea typeface="+mj-ea"/>
          <a:cs typeface="Calibri"/>
        </a:defRPr>
      </a:lvl1pPr>
    </p:titleStyle>
    <p:bodyStyle>
      <a:lvl1pPr marL="0" indent="0" algn="l" defTabSz="914400" rtl="0" eaLnBrk="1" latinLnBrk="0" hangingPunct="1">
        <a:lnSpc>
          <a:spcPct val="100000"/>
        </a:lnSpc>
        <a:spcBef>
          <a:spcPts val="0"/>
        </a:spcBef>
        <a:spcAft>
          <a:spcPts val="0"/>
        </a:spcAft>
        <a:buClrTx/>
        <a:buFont typeface="Arial"/>
        <a:buNone/>
        <a:defRPr sz="1600" b="0" kern="1200">
          <a:solidFill>
            <a:schemeClr val="tx1"/>
          </a:solidFill>
          <a:latin typeface="Calibri"/>
          <a:ea typeface="+mn-ea"/>
          <a:cs typeface="Calibri"/>
        </a:defRPr>
      </a:lvl1pPr>
      <a:lvl2pPr marL="457200" indent="-228600" algn="l" defTabSz="914400" rtl="0" eaLnBrk="1" latinLnBrk="0" hangingPunct="1">
        <a:lnSpc>
          <a:spcPct val="100000"/>
        </a:lnSpc>
        <a:spcBef>
          <a:spcPts val="0"/>
        </a:spcBef>
        <a:spcAft>
          <a:spcPts val="0"/>
        </a:spcAft>
        <a:buClrTx/>
        <a:buFont typeface="Arial" charset="0"/>
        <a:buChar char="•"/>
        <a:tabLst/>
        <a:defRPr sz="1600" b="0" kern="1200">
          <a:solidFill>
            <a:schemeClr val="tx1"/>
          </a:solidFill>
          <a:latin typeface="Calibri"/>
          <a:ea typeface="+mn-ea"/>
          <a:cs typeface="Calibri"/>
        </a:defRPr>
      </a:lvl2pPr>
      <a:lvl3pPr marL="687388" indent="-227013" algn="l" defTabSz="914400" rtl="0" eaLnBrk="1" latinLnBrk="0" hangingPunct="1">
        <a:lnSpc>
          <a:spcPct val="100000"/>
        </a:lnSpc>
        <a:spcBef>
          <a:spcPts val="0"/>
        </a:spcBef>
        <a:spcAft>
          <a:spcPts val="0"/>
        </a:spcAft>
        <a:buClrTx/>
        <a:buSzPct val="100000"/>
        <a:buFont typeface=".AppleSystemUIFont" charset="-120"/>
        <a:buChar char="–"/>
        <a:tabLst/>
        <a:defRPr sz="1600" b="0" kern="1200">
          <a:solidFill>
            <a:schemeClr val="tx1"/>
          </a:solidFill>
          <a:latin typeface="Calibri"/>
          <a:ea typeface="+mn-ea"/>
          <a:cs typeface="Calibri"/>
        </a:defRPr>
      </a:lvl3pPr>
      <a:lvl4pPr marL="912813" indent="-225425" algn="l" defTabSz="914400" rtl="0" eaLnBrk="1" latinLnBrk="0" hangingPunct="1">
        <a:lnSpc>
          <a:spcPct val="100000"/>
        </a:lnSpc>
        <a:spcBef>
          <a:spcPts val="0"/>
        </a:spcBef>
        <a:spcAft>
          <a:spcPts val="0"/>
        </a:spcAft>
        <a:buClrTx/>
        <a:buSzPct val="85000"/>
        <a:buFont typeface="Wingdings" charset="2"/>
        <a:buChar char="§"/>
        <a:tabLst/>
        <a:defRPr sz="1600" b="0" kern="1200">
          <a:solidFill>
            <a:schemeClr val="tx1"/>
          </a:solidFill>
          <a:latin typeface="Calibri"/>
          <a:ea typeface="+mn-ea"/>
          <a:cs typeface="Calibri"/>
        </a:defRPr>
      </a:lvl4pPr>
      <a:lvl5pPr marL="1144588" indent="-230188" algn="l" defTabSz="914400" rtl="0" eaLnBrk="1" latinLnBrk="0" hangingPunct="1">
        <a:lnSpc>
          <a:spcPct val="100000"/>
        </a:lnSpc>
        <a:spcBef>
          <a:spcPts val="0"/>
        </a:spcBef>
        <a:spcAft>
          <a:spcPts val="0"/>
        </a:spcAft>
        <a:buClrTx/>
        <a:buFont typeface=".AppleSystemUIFont" charset="-120"/>
        <a:buChar char="-"/>
        <a:tabLst/>
        <a:defRPr sz="1600" b="0" kern="1200">
          <a:solidFill>
            <a:schemeClr val="tx1"/>
          </a:solidFill>
          <a:latin typeface="Calibri"/>
          <a:ea typeface="+mn-ea"/>
          <a:cs typeface="Calibri"/>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jpg"/><Relationship Id="rId11" Type="http://schemas.openxmlformats.org/officeDocument/2006/relationships/image" Target="../media/image18.emf"/><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2.jpeg"/><Relationship Id="rId11" Type="http://schemas.openxmlformats.org/officeDocument/2006/relationships/image" Target="../media/image27.jpg"/><Relationship Id="rId5" Type="http://schemas.openxmlformats.org/officeDocument/2006/relationships/image" Target="../media/image21.jpeg"/><Relationship Id="rId10" Type="http://schemas.openxmlformats.org/officeDocument/2006/relationships/image" Target="../media/image26.jp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4.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C61E-3CAC-044B-887E-530E8A995020}"/>
              </a:ext>
            </a:extLst>
          </p:cNvPr>
          <p:cNvSpPr>
            <a:spLocks noGrp="1"/>
          </p:cNvSpPr>
          <p:nvPr>
            <p:ph type="ctrTitle"/>
          </p:nvPr>
        </p:nvSpPr>
        <p:spPr>
          <a:xfrm>
            <a:off x="223520" y="1748106"/>
            <a:ext cx="11744960" cy="1685172"/>
          </a:xfrm>
        </p:spPr>
        <p:txBody>
          <a:bodyPr/>
          <a:lstStyle/>
          <a:p>
            <a:pPr>
              <a:spcBef>
                <a:spcPts val="0"/>
              </a:spcBef>
              <a:tabLst>
                <a:tab pos="457200" algn="l"/>
              </a:tabLst>
            </a:pPr>
            <a:r>
              <a:rPr lang="en-US" sz="4000" dirty="0">
                <a:effectLst/>
                <a:latin typeface="Calibri" panose="020F0502020204030204" pitchFamily="34" charset="0"/>
                <a:ea typeface="Times New Roman" panose="02020603050405020304" pitchFamily="18" charset="0"/>
              </a:rPr>
              <a:t>The Equipment Finance Industry </a:t>
            </a:r>
            <a:br>
              <a:rPr lang="en-US" sz="2000" dirty="0">
                <a:effectLst/>
                <a:latin typeface="Calibri" panose="020F0502020204030204" pitchFamily="34" charset="0"/>
                <a:ea typeface="Times New Roman" panose="02020603050405020304" pitchFamily="18" charset="0"/>
              </a:rPr>
            </a:br>
            <a:br>
              <a:rPr lang="en-US" sz="2000" dirty="0">
                <a:effectLst/>
                <a:latin typeface="Calibri" panose="020F0502020204030204" pitchFamily="34" charset="0"/>
                <a:ea typeface="Times New Roman" panose="02020603050405020304" pitchFamily="18" charset="0"/>
              </a:rPr>
            </a:br>
            <a:r>
              <a:rPr lang="en-US" sz="3200" dirty="0">
                <a:effectLst/>
                <a:latin typeface="Calibri" panose="020F0502020204030204" pitchFamily="34" charset="0"/>
                <a:ea typeface="Times New Roman" panose="02020603050405020304" pitchFamily="18" charset="0"/>
              </a:rPr>
              <a:t>What you need to know:</a:t>
            </a:r>
            <a:br>
              <a:rPr lang="en-US" sz="3200" dirty="0">
                <a:effectLst/>
                <a:latin typeface="Calibri" panose="020F0502020204030204" pitchFamily="34" charset="0"/>
                <a:ea typeface="Times New Roman" panose="02020603050405020304" pitchFamily="18" charset="0"/>
              </a:rPr>
            </a:br>
            <a:r>
              <a:rPr lang="en-US" sz="2400" dirty="0">
                <a:effectLst/>
                <a:latin typeface="Calibri" panose="020F0502020204030204" pitchFamily="34" charset="0"/>
                <a:ea typeface="Calibri" panose="020F0502020204030204" pitchFamily="34" charset="0"/>
              </a:rPr>
              <a:t>A high-level review of how and why companies finance their capital equipment needs </a:t>
            </a:r>
            <a:br>
              <a:rPr lang="en-US" sz="1800" dirty="0">
                <a:effectLst/>
                <a:latin typeface="Calibri" panose="020F0502020204030204" pitchFamily="34" charset="0"/>
                <a:ea typeface="Calibri" panose="020F0502020204030204" pitchFamily="34" charset="0"/>
              </a:rPr>
            </a:b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B4DA06D3-DC65-3347-BECF-6FBF86CBF7EE}"/>
              </a:ext>
            </a:extLst>
          </p:cNvPr>
          <p:cNvSpPr>
            <a:spLocks noGrp="1"/>
          </p:cNvSpPr>
          <p:nvPr>
            <p:ph sz="quarter" idx="10"/>
          </p:nvPr>
        </p:nvSpPr>
        <p:spPr>
          <a:xfrm>
            <a:off x="2419211" y="4114800"/>
            <a:ext cx="7353580" cy="1080000"/>
          </a:xfrm>
        </p:spPr>
        <p:txBody>
          <a:bodyPr/>
          <a:lstStyle/>
          <a:p>
            <a:r>
              <a:rPr lang="en-GB" dirty="0"/>
              <a:t>Jim Cochrane</a:t>
            </a:r>
          </a:p>
          <a:p>
            <a:r>
              <a:rPr lang="en-GB" dirty="0"/>
              <a:t>Global Leasing</a:t>
            </a:r>
          </a:p>
          <a:p>
            <a:r>
              <a:rPr lang="en-GB" dirty="0"/>
              <a:t>Commercial Equipment Finance </a:t>
            </a:r>
          </a:p>
          <a:p>
            <a:r>
              <a:rPr lang="en-GB" dirty="0"/>
              <a:t>September 19, 2025</a:t>
            </a:r>
          </a:p>
        </p:txBody>
      </p:sp>
    </p:spTree>
    <p:extLst>
      <p:ext uri="{BB962C8B-B14F-4D97-AF65-F5344CB8AC3E}">
        <p14:creationId xmlns:p14="http://schemas.microsoft.com/office/powerpoint/2010/main" val="251103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271016"/>
            <a:ext cx="11387328" cy="4855464"/>
          </a:xfrm>
        </p:spPr>
        <p:txBody>
          <a:bodyPr/>
          <a:lstStyle/>
          <a:p>
            <a:pPr marL="169863" indent="-169863">
              <a:spcBef>
                <a:spcPts val="500"/>
              </a:spcBef>
              <a:buSzPct val="100000"/>
              <a:buFont typeface="Arial" panose="020B0604020202020204" pitchFamily="34" charset="0"/>
              <a:buChar char="•"/>
              <a:defRPr/>
            </a:pPr>
            <a:r>
              <a:rPr lang="en-US" sz="1400" b="1" dirty="0">
                <a:cs typeface="Times New Roman" pitchFamily="18" charset="0"/>
              </a:rPr>
              <a:t>Cash Flow Statement </a:t>
            </a:r>
            <a:r>
              <a:rPr lang="en-US" sz="1400" dirty="0">
                <a:cs typeface="Times New Roman" pitchFamily="18" charset="0"/>
              </a:rPr>
              <a:t>- Financial Accounting Standards state that the primary purpose of the cash flow statement is to provide information on the cash receipts and cash payments of an enterprise during a period. </a:t>
            </a:r>
          </a:p>
          <a:p>
            <a:pPr marL="341313" lvl="2" indent="-166688" defTabSz="517525">
              <a:spcBef>
                <a:spcPts val="500"/>
              </a:spcBef>
              <a:buFont typeface="Calibri" pitchFamily="34" charset="0"/>
              <a:buChar char="−"/>
              <a:defRPr/>
            </a:pPr>
            <a:r>
              <a:rPr lang="en-US" sz="1400" dirty="0">
                <a:solidFill>
                  <a:srgbClr val="000000"/>
                </a:solidFill>
                <a:cs typeface="Times New Roman" pitchFamily="18" charset="0"/>
              </a:rPr>
              <a:t>Investing  Activities  -  Under ASC 230-10-50 (formerly FAS 95) the Investing Activities section includes information on the cash inflows and cash outflows during the period for activities such as capital expenditures for PP&amp;E.  </a:t>
            </a:r>
          </a:p>
          <a:p>
            <a:pPr marL="341313" lvl="2" indent="-166688" defTabSz="517525">
              <a:spcBef>
                <a:spcPts val="500"/>
              </a:spcBef>
              <a:buFont typeface="Calibri" pitchFamily="34" charset="0"/>
              <a:buChar char="−"/>
              <a:defRPr/>
            </a:pPr>
            <a:r>
              <a:rPr lang="en-US" sz="1400" dirty="0">
                <a:solidFill>
                  <a:srgbClr val="000000"/>
                </a:solidFill>
                <a:cs typeface="Times New Roman" pitchFamily="18" charset="0"/>
              </a:rPr>
              <a:t>Cash Expended - But this reporting includes only activity where cash is expended for assets acquired. </a:t>
            </a:r>
            <a:r>
              <a:rPr lang="en-US" sz="1400" u="sng" dirty="0">
                <a:solidFill>
                  <a:srgbClr val="000000"/>
                </a:solidFill>
                <a:cs typeface="Times New Roman" pitchFamily="18" charset="0"/>
              </a:rPr>
              <a:t>Therefore the Investing Activities section and the Capital Expenditures line do not include amounts for assets acquired under finance leases where no cash is expended.  </a:t>
            </a:r>
          </a:p>
          <a:p>
            <a:pPr marL="169863" indent="-169863">
              <a:spcBef>
                <a:spcPts val="500"/>
              </a:spcBef>
              <a:buSzPct val="100000"/>
              <a:buFont typeface="Arial" panose="020B0604020202020204" pitchFamily="34" charset="0"/>
              <a:buChar char="•"/>
              <a:defRPr/>
            </a:pPr>
            <a:endParaRPr lang="en-US" sz="1400" b="1" dirty="0">
              <a:cs typeface="Times New Roman" pitchFamily="18" charset="0"/>
            </a:endParaRPr>
          </a:p>
          <a:p>
            <a:pPr marL="169863" indent="-169863">
              <a:spcBef>
                <a:spcPts val="500"/>
              </a:spcBef>
              <a:buSzPct val="100000"/>
              <a:buFont typeface="Arial" panose="020B0604020202020204" pitchFamily="34" charset="0"/>
              <a:buChar char="•"/>
              <a:defRPr/>
            </a:pPr>
            <a:r>
              <a:rPr lang="en-US" sz="1400" b="1" dirty="0">
                <a:cs typeface="Times New Roman" pitchFamily="18" charset="0"/>
              </a:rPr>
              <a:t>Finance leases </a:t>
            </a:r>
            <a:r>
              <a:rPr lang="en-US" sz="1400" dirty="0">
                <a:cs typeface="Times New Roman" pitchFamily="18" charset="0"/>
              </a:rPr>
              <a:t>- This presentation reflects the fact that the company does not actually pay out any cash for the assets obtained under finance leases, even though the finance lease assets do appear on the balance sheet.   </a:t>
            </a:r>
          </a:p>
          <a:p>
            <a:pPr marL="341313" lvl="2" indent="-166688" defTabSz="517525">
              <a:spcBef>
                <a:spcPts val="500"/>
              </a:spcBef>
              <a:buFont typeface="Calibri" pitchFamily="34" charset="0"/>
              <a:buChar char="−"/>
              <a:defRPr/>
            </a:pPr>
            <a:r>
              <a:rPr lang="en-US" sz="1400" dirty="0">
                <a:solidFill>
                  <a:srgbClr val="000000"/>
                </a:solidFill>
                <a:cs typeface="Times New Roman" pitchFamily="18" charset="0"/>
              </a:rPr>
              <a:t>However, the amount of assets acquired through finance leases does need to be disclosed in the footnotes to the financial statements.  </a:t>
            </a:r>
          </a:p>
          <a:p>
            <a:pPr marL="341313" lvl="2" indent="-166688" defTabSz="517525">
              <a:spcBef>
                <a:spcPts val="500"/>
              </a:spcBef>
              <a:buFont typeface="Calibri" pitchFamily="34" charset="0"/>
              <a:buChar char="−"/>
              <a:defRPr/>
            </a:pPr>
            <a:r>
              <a:rPr lang="en-US" sz="1400" dirty="0">
                <a:solidFill>
                  <a:srgbClr val="000000"/>
                </a:solidFill>
                <a:cs typeface="Times New Roman" pitchFamily="18" charset="0"/>
              </a:rPr>
              <a:t>Future lease payments are captured in the Financing Activities section of the cash flow statement as a reduction in debt or finance lease obligations.</a:t>
            </a:r>
          </a:p>
          <a:p>
            <a:pPr marL="169863" indent="-169863">
              <a:spcBef>
                <a:spcPts val="500"/>
              </a:spcBef>
              <a:buSzPct val="100000"/>
              <a:buFont typeface="Arial" panose="020B0604020202020204" pitchFamily="34" charset="0"/>
              <a:buChar char="•"/>
              <a:defRPr/>
            </a:pPr>
            <a:endParaRPr lang="en-US" sz="1400" b="1" dirty="0">
              <a:cs typeface="Times New Roman" pitchFamily="18" charset="0"/>
            </a:endParaRPr>
          </a:p>
        </p:txBody>
      </p:sp>
      <p:sp>
        <p:nvSpPr>
          <p:cNvPr id="3" name="Title 2"/>
          <p:cNvSpPr>
            <a:spLocks noGrp="1"/>
          </p:cNvSpPr>
          <p:nvPr>
            <p:ph type="title"/>
          </p:nvPr>
        </p:nvSpPr>
        <p:spPr/>
        <p:txBody>
          <a:bodyPr/>
          <a:lstStyle/>
          <a:p>
            <a:r>
              <a:rPr lang="en-GB" dirty="0"/>
              <a:t>Cash flow accounting</a:t>
            </a:r>
          </a:p>
        </p:txBody>
      </p:sp>
      <p:sp>
        <p:nvSpPr>
          <p:cNvPr id="4" name="Slide Number Placeholder 3"/>
          <p:cNvSpPr>
            <a:spLocks noGrp="1"/>
          </p:cNvSpPr>
          <p:nvPr>
            <p:ph type="sldNum" sz="quarter" idx="12"/>
          </p:nvPr>
        </p:nvSpPr>
        <p:spPr/>
        <p:txBody>
          <a:bodyPr anchor="t" anchorCtr="0"/>
          <a:lstStyle/>
          <a:p>
            <a:fld id="{523A240F-EAFE-E84F-B44C-6D7A08E0E409}" type="slidenum">
              <a:rPr lang="en-US" smtClean="0">
                <a:solidFill>
                  <a:srgbClr val="000000"/>
                </a:solidFill>
              </a:rPr>
              <a:pPr/>
              <a:t>10</a:t>
            </a:fld>
            <a:endParaRPr lang="en-US">
              <a:solidFill>
                <a:srgbClr val="000000"/>
              </a:solidFill>
            </a:endParaRPr>
          </a:p>
        </p:txBody>
      </p:sp>
      <p:cxnSp>
        <p:nvCxnSpPr>
          <p:cNvPr id="7" name="Straight Connector 6">
            <a:extLst>
              <a:ext uri="{FF2B5EF4-FFF2-40B4-BE49-F238E27FC236}">
                <a16:creationId xmlns:a16="http://schemas.microsoft.com/office/drawing/2014/main" id="{8B85ED72-F273-4A24-AB3F-19DDEB5A70F7}"/>
              </a:ext>
            </a:extLst>
          </p:cNvPr>
          <p:cNvCxnSpPr>
            <a:cxnSpLocks/>
          </p:cNvCxnSpPr>
          <p:nvPr/>
        </p:nvCxnSpPr>
        <p:spPr>
          <a:xfrm>
            <a:off x="398138" y="2964179"/>
            <a:ext cx="11430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A4845ED-CB79-4C3D-8B8E-7E202ECC3CF5}"/>
              </a:ext>
            </a:extLst>
          </p:cNvPr>
          <p:cNvCxnSpPr>
            <a:cxnSpLocks/>
          </p:cNvCxnSpPr>
          <p:nvPr/>
        </p:nvCxnSpPr>
        <p:spPr>
          <a:xfrm>
            <a:off x="398138" y="4671967"/>
            <a:ext cx="11430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5C3090B-75CC-4274-9884-5D634F67A1F8}"/>
              </a:ext>
            </a:extLst>
          </p:cNvPr>
          <p:cNvCxnSpPr>
            <a:cxnSpLocks/>
          </p:cNvCxnSpPr>
          <p:nvPr/>
        </p:nvCxnSpPr>
        <p:spPr>
          <a:xfrm>
            <a:off x="398138" y="1079579"/>
            <a:ext cx="11430000" cy="0"/>
          </a:xfrm>
          <a:prstGeom prst="line">
            <a:avLst/>
          </a:prstGeom>
          <a:noFill/>
          <a:ln w="3175" cap="flat" cmpd="sng" algn="ctr">
            <a:solidFill>
              <a:schemeClr val="tx1"/>
            </a:solidFill>
            <a:prstDash val="solid"/>
          </a:ln>
          <a:effectLst/>
        </p:spPr>
      </p:cxnSp>
    </p:spTree>
    <p:extLst>
      <p:ext uri="{BB962C8B-B14F-4D97-AF65-F5344CB8AC3E}">
        <p14:creationId xmlns:p14="http://schemas.microsoft.com/office/powerpoint/2010/main" val="351611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tabLst>
                <a:tab pos="404813" algn="l"/>
              </a:tabLst>
            </a:pPr>
            <a:r>
              <a:rPr lang="en-US" dirty="0"/>
              <a:t>Improve reporting metrics with a lease </a:t>
            </a:r>
            <a:br>
              <a:rPr lang="en-US" dirty="0"/>
            </a:br>
            <a:r>
              <a:rPr lang="en-US" sz="1600" dirty="0">
                <a:solidFill>
                  <a:srgbClr val="000000"/>
                </a:solidFill>
              </a:rPr>
              <a:t>Remove impact to reported CAPEX</a:t>
            </a:r>
            <a:endParaRPr lang="en-US" dirty="0"/>
          </a:p>
        </p:txBody>
      </p:sp>
      <p:sp>
        <p:nvSpPr>
          <p:cNvPr id="4" name="Text Placeholder 3"/>
          <p:cNvSpPr txBox="1">
            <a:spLocks/>
          </p:cNvSpPr>
          <p:nvPr/>
        </p:nvSpPr>
        <p:spPr bwMode="auto">
          <a:xfrm>
            <a:off x="402336" y="1361064"/>
            <a:ext cx="11382083" cy="4221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429893" rtl="0" eaLnBrk="1" fontAlgn="base" hangingPunct="1">
              <a:spcBef>
                <a:spcPts val="0"/>
              </a:spcBef>
              <a:spcAft>
                <a:spcPct val="0"/>
              </a:spcAft>
              <a:buFont typeface="Calibri" pitchFamily="34" charset="0"/>
              <a:buChar char=" "/>
              <a:defRPr lang="en-US" sz="1636" b="1" kern="1200">
                <a:solidFill>
                  <a:schemeClr val="tx1"/>
                </a:solidFill>
                <a:latin typeface="Calibri" pitchFamily="34" charset="0"/>
                <a:ea typeface="ＭＳ Ｐゴシック" charset="0"/>
                <a:cs typeface="Calibri" pitchFamily="34" charset="0"/>
              </a:defRPr>
            </a:lvl1pPr>
            <a:lvl2pPr marL="0" indent="0" algn="l" defTabSz="429893" rtl="0" eaLnBrk="1" fontAlgn="base" hangingPunct="1">
              <a:spcBef>
                <a:spcPts val="363"/>
              </a:spcBef>
              <a:spcAft>
                <a:spcPts val="363"/>
              </a:spcAft>
              <a:buFont typeface="Calibri" pitchFamily="34" charset="0"/>
              <a:buChar char=" "/>
              <a:defRPr lang="en-US" sz="1272" b="1" kern="1200">
                <a:solidFill>
                  <a:schemeClr val="tx1"/>
                </a:solidFill>
                <a:latin typeface="Calibri" pitchFamily="34" charset="0"/>
                <a:ea typeface="ＭＳ Ｐゴシック" charset="0"/>
                <a:cs typeface="Calibri" pitchFamily="34" charset="0"/>
              </a:defRPr>
            </a:lvl2pPr>
            <a:lvl3pPr marL="0" indent="0" algn="l" defTabSz="429893" rtl="0" eaLnBrk="1" fontAlgn="base" hangingPunct="1">
              <a:spcBef>
                <a:spcPts val="1636"/>
              </a:spcBef>
              <a:spcAft>
                <a:spcPts val="545"/>
              </a:spcAft>
              <a:buFont typeface="Calibri" pitchFamily="34" charset="0"/>
              <a:buChar char=" "/>
              <a:defRPr lang="en-US" sz="1272" kern="1200">
                <a:solidFill>
                  <a:schemeClr val="tx1"/>
                </a:solidFill>
                <a:latin typeface="Calibri" pitchFamily="34" charset="0"/>
                <a:ea typeface="ＭＳ Ｐゴシック" charset="0"/>
                <a:cs typeface="Calibri" pitchFamily="34" charset="0"/>
              </a:defRPr>
            </a:lvl3pPr>
            <a:lvl4pPr marL="294426" indent="-245355" algn="l" defTabSz="429893" rtl="0" eaLnBrk="1" fontAlgn="base" hangingPunct="1">
              <a:spcBef>
                <a:spcPts val="0"/>
              </a:spcBef>
              <a:spcAft>
                <a:spcPts val="363"/>
              </a:spcAft>
              <a:buFont typeface="Wingdings" pitchFamily="2" charset="2"/>
              <a:buChar char="§"/>
              <a:defRPr lang="en-US" sz="1090" kern="1200">
                <a:solidFill>
                  <a:schemeClr val="tx1"/>
                </a:solidFill>
                <a:latin typeface="Calibri" pitchFamily="34" charset="0"/>
                <a:ea typeface="ＭＳ Ｐゴシック" charset="0"/>
                <a:cs typeface="Calibri" pitchFamily="34" charset="0"/>
              </a:defRPr>
            </a:lvl4pPr>
            <a:lvl5pPr marL="490710" indent="-163570" algn="l" defTabSz="429893" rtl="0" eaLnBrk="1" fontAlgn="base" hangingPunct="1">
              <a:spcBef>
                <a:spcPts val="0"/>
              </a:spcBef>
              <a:spcAft>
                <a:spcPts val="363"/>
              </a:spcAft>
              <a:buFont typeface="Arial" pitchFamily="34" charset="0"/>
              <a:buChar char="-"/>
              <a:defRPr lang="en-US" sz="1090" kern="1200">
                <a:solidFill>
                  <a:schemeClr val="tx1"/>
                </a:solidFill>
                <a:latin typeface="Calibri" pitchFamily="34" charset="0"/>
                <a:ea typeface="ＭＳ Ｐゴシック" charset="0"/>
                <a:cs typeface="Calibri" pitchFamily="34" charset="0"/>
              </a:defRPr>
            </a:lvl5pPr>
            <a:lvl6pPr marL="405370" indent="-129834" algn="l" defTabSz="430417" rtl="0" eaLnBrk="1" latinLnBrk="0" hangingPunct="1">
              <a:spcBef>
                <a:spcPts val="363"/>
              </a:spcBef>
              <a:spcAft>
                <a:spcPts val="363"/>
              </a:spcAft>
              <a:buFont typeface="Wingdings" pitchFamily="2" charset="2"/>
              <a:buChar char="§"/>
              <a:defRPr lang="en-GB" sz="1272" kern="1200" dirty="0" smtClean="0">
                <a:solidFill>
                  <a:schemeClr val="tx1"/>
                </a:solidFill>
                <a:latin typeface="Calibri" pitchFamily="34" charset="0"/>
                <a:ea typeface="ＭＳ Ｐゴシック" charset="0"/>
                <a:cs typeface="Calibri" pitchFamily="34" charset="0"/>
              </a:defRPr>
            </a:lvl6pPr>
            <a:lvl7pPr marL="405370" indent="5770" algn="l" defTabSz="430417" rtl="0" eaLnBrk="1" latinLnBrk="0" hangingPunct="1">
              <a:spcBef>
                <a:spcPts val="363"/>
              </a:spcBef>
              <a:spcAft>
                <a:spcPts val="363"/>
              </a:spcAft>
              <a:buFont typeface="Arial" pitchFamily="34" charset="0"/>
              <a:buNone/>
              <a:defRPr lang="en-GB" sz="1272" kern="1200" dirty="0" smtClean="0">
                <a:solidFill>
                  <a:schemeClr val="tx1"/>
                </a:solidFill>
                <a:latin typeface="Calibri" pitchFamily="34" charset="0"/>
                <a:ea typeface="ＭＳ Ｐゴシック" charset="0"/>
                <a:cs typeface="Calibri" pitchFamily="34" charset="0"/>
              </a:defRPr>
            </a:lvl7pPr>
            <a:lvl8pPr marL="405370" indent="5770" algn="l" defTabSz="430417" rtl="0" eaLnBrk="1" latinLnBrk="0" hangingPunct="1">
              <a:spcBef>
                <a:spcPts val="363"/>
              </a:spcBef>
              <a:spcAft>
                <a:spcPts val="363"/>
              </a:spcAft>
              <a:buFont typeface="Arial" pitchFamily="34" charset="0"/>
              <a:buNone/>
              <a:defRPr lang="en-GB" sz="1272" kern="1200" dirty="0" smtClean="0">
                <a:solidFill>
                  <a:schemeClr val="tx1"/>
                </a:solidFill>
                <a:latin typeface="Calibri" pitchFamily="34" charset="0"/>
                <a:ea typeface="ＭＳ Ｐゴシック" charset="0"/>
                <a:cs typeface="Calibri" pitchFamily="34" charset="0"/>
              </a:defRPr>
            </a:lvl8pPr>
            <a:lvl9pPr marL="405370" indent="5770" algn="l" defTabSz="430417" rtl="0" eaLnBrk="1" latinLnBrk="0" hangingPunct="1">
              <a:spcBef>
                <a:spcPts val="363"/>
              </a:spcBef>
              <a:spcAft>
                <a:spcPts val="363"/>
              </a:spcAft>
              <a:buFont typeface="Arial" pitchFamily="34" charset="0"/>
              <a:buNone/>
              <a:defRPr lang="en-GB" sz="1272" kern="1200" dirty="0">
                <a:solidFill>
                  <a:schemeClr val="tx1"/>
                </a:solidFill>
                <a:latin typeface="Calibri" pitchFamily="34" charset="0"/>
                <a:ea typeface="ＭＳ Ｐゴシック" charset="0"/>
                <a:cs typeface="Calibri" pitchFamily="34" charset="0"/>
              </a:defRPr>
            </a:lvl9pPr>
          </a:lstStyle>
          <a:p>
            <a:pPr>
              <a:buNone/>
              <a:defRPr/>
            </a:pPr>
            <a:r>
              <a:rPr lang="en-US" sz="1300" b="0" dirty="0">
                <a:solidFill>
                  <a:srgbClr val="000000"/>
                </a:solidFill>
              </a:rPr>
              <a:t>A </a:t>
            </a:r>
            <a:r>
              <a:rPr lang="en-US" sz="1300" b="0" dirty="0">
                <a:solidFill>
                  <a:srgbClr val="000000"/>
                </a:solidFill>
                <a:latin typeface="Calibri"/>
              </a:rPr>
              <a:t>Lease is the ideal structure for companies who have substantial capital equipment requirements and manage to an Adjusted Free Cash Flow metric.</a:t>
            </a:r>
          </a:p>
          <a:p>
            <a:pPr>
              <a:buNone/>
              <a:defRPr/>
            </a:pPr>
            <a:endParaRPr lang="en-US" sz="1300" b="0" dirty="0">
              <a:solidFill>
                <a:srgbClr val="000000"/>
              </a:solidFill>
              <a:latin typeface="Calibri"/>
            </a:endParaRPr>
          </a:p>
          <a:p>
            <a:pPr>
              <a:buNone/>
              <a:defRPr/>
            </a:pPr>
            <a:r>
              <a:rPr lang="en-US" sz="1300" b="0" dirty="0">
                <a:solidFill>
                  <a:srgbClr val="000000"/>
                </a:solidFill>
                <a:latin typeface="Calibri"/>
              </a:rPr>
              <a:t>Leasing structures offer several advantages over direct cash expense or alternative forms of financing.</a:t>
            </a:r>
          </a:p>
          <a:p>
            <a:pPr marL="176213" indent="-176213">
              <a:spcBef>
                <a:spcPts val="91"/>
              </a:spcBef>
              <a:spcAft>
                <a:spcPts val="91"/>
              </a:spcAft>
              <a:buFont typeface="Arial" panose="020B0604020202020204" pitchFamily="34" charset="0"/>
              <a:buChar char="•"/>
              <a:defRPr/>
            </a:pPr>
            <a:r>
              <a:rPr lang="en-US" sz="1300" b="0" dirty="0">
                <a:solidFill>
                  <a:srgbClr val="000000"/>
                </a:solidFill>
                <a:latin typeface="Calibri"/>
              </a:rPr>
              <a:t>A Lease does not impact reported CAPEX, unlike traditional debt financing (i.e. loans, credit facilities, and bonds)</a:t>
            </a:r>
          </a:p>
          <a:p>
            <a:pPr marL="176213" indent="-176213">
              <a:spcBef>
                <a:spcPts val="91"/>
              </a:spcBef>
              <a:spcAft>
                <a:spcPts val="91"/>
              </a:spcAft>
              <a:buFont typeface="Arial" panose="020B0604020202020204" pitchFamily="34" charset="0"/>
              <a:buChar char="•"/>
              <a:defRPr/>
            </a:pPr>
            <a:r>
              <a:rPr lang="en-US" sz="1300" b="0" dirty="0">
                <a:solidFill>
                  <a:srgbClr val="000000"/>
                </a:solidFill>
                <a:latin typeface="Calibri"/>
              </a:rPr>
              <a:t>A Capital lease allows you to fully utilize the benefits of depreciation</a:t>
            </a:r>
          </a:p>
          <a:p>
            <a:pPr marL="176213" indent="-176213">
              <a:spcBef>
                <a:spcPts val="91"/>
              </a:spcBef>
              <a:spcAft>
                <a:spcPts val="91"/>
              </a:spcAft>
              <a:buFont typeface="Arial" panose="020B0604020202020204" pitchFamily="34" charset="0"/>
              <a:buChar char="•"/>
              <a:defRPr/>
            </a:pPr>
            <a:r>
              <a:rPr lang="en-US" sz="1300" b="0" dirty="0">
                <a:solidFill>
                  <a:srgbClr val="000000"/>
                </a:solidFill>
                <a:latin typeface="Calibri"/>
              </a:rPr>
              <a:t>An Operating lease provides favorable balance sheet treatment, and in some cases, can have a rental expense that produces a lower impact on earnings than depreciation</a:t>
            </a:r>
          </a:p>
          <a:p>
            <a:pPr>
              <a:buNone/>
              <a:defRPr/>
            </a:pPr>
            <a:endParaRPr lang="en-US" sz="1300" b="0" dirty="0">
              <a:solidFill>
                <a:srgbClr val="000000"/>
              </a:solidFill>
            </a:endParaRPr>
          </a:p>
          <a:p>
            <a:pPr>
              <a:buNone/>
              <a:defRPr/>
            </a:pPr>
            <a:r>
              <a:rPr lang="en-US" sz="1300" dirty="0">
                <a:solidFill>
                  <a:srgbClr val="000000"/>
                </a:solidFill>
                <a:latin typeface="Calibri"/>
              </a:rPr>
              <a:t>Additional benefits of a Lease Structure:</a:t>
            </a:r>
          </a:p>
          <a:p>
            <a:pPr marL="176213" indent="-176213">
              <a:spcBef>
                <a:spcPts val="91"/>
              </a:spcBef>
              <a:spcAft>
                <a:spcPts val="91"/>
              </a:spcAft>
              <a:buFont typeface="Arial" panose="020B0604020202020204" pitchFamily="34" charset="0"/>
              <a:buChar char="•"/>
              <a:defRPr/>
            </a:pPr>
            <a:r>
              <a:rPr lang="en-US" sz="1300" b="0" dirty="0">
                <a:solidFill>
                  <a:srgbClr val="000000"/>
                </a:solidFill>
                <a:latin typeface="Calibri"/>
              </a:rPr>
              <a:t>Low or no up front fees</a:t>
            </a:r>
          </a:p>
          <a:p>
            <a:pPr marL="176213" indent="-176213">
              <a:spcBef>
                <a:spcPts val="91"/>
              </a:spcBef>
              <a:spcAft>
                <a:spcPts val="91"/>
              </a:spcAft>
              <a:buFont typeface="Arial" panose="020B0604020202020204" pitchFamily="34" charset="0"/>
              <a:buChar char="•"/>
              <a:defRPr/>
            </a:pPr>
            <a:r>
              <a:rPr lang="en-US" sz="1300" b="0" dirty="0">
                <a:solidFill>
                  <a:srgbClr val="000000"/>
                </a:solidFill>
                <a:latin typeface="Calibri"/>
              </a:rPr>
              <a:t>No external legal or documentation fees</a:t>
            </a:r>
          </a:p>
          <a:p>
            <a:pPr marL="176213" indent="-176213">
              <a:spcBef>
                <a:spcPts val="91"/>
              </a:spcBef>
              <a:spcAft>
                <a:spcPts val="91"/>
              </a:spcAft>
              <a:buFont typeface="Arial" panose="020B0604020202020204" pitchFamily="34" charset="0"/>
              <a:buChar char="•"/>
              <a:defRPr/>
            </a:pPr>
            <a:r>
              <a:rPr lang="en-US" sz="1300" b="0" dirty="0">
                <a:solidFill>
                  <a:srgbClr val="000000"/>
                </a:solidFill>
                <a:latin typeface="Calibri"/>
              </a:rPr>
              <a:t>Document light schedule structure</a:t>
            </a:r>
          </a:p>
          <a:p>
            <a:pPr marL="176213" indent="-176213">
              <a:spcBef>
                <a:spcPts val="91"/>
              </a:spcBef>
              <a:spcAft>
                <a:spcPts val="91"/>
              </a:spcAft>
              <a:buFont typeface="Arial" panose="020B0604020202020204" pitchFamily="34" charset="0"/>
              <a:buChar char="•"/>
              <a:defRPr/>
            </a:pPr>
            <a:r>
              <a:rPr lang="en-US" sz="1300" b="0" dirty="0">
                <a:solidFill>
                  <a:srgbClr val="000000"/>
                </a:solidFill>
                <a:latin typeface="Calibri"/>
              </a:rPr>
              <a:t>Frees up capital that can be deployed towards </a:t>
            </a:r>
          </a:p>
          <a:p>
            <a:pPr marL="176213" indent="-176213">
              <a:spcBef>
                <a:spcPts val="91"/>
              </a:spcBef>
              <a:spcAft>
                <a:spcPts val="91"/>
              </a:spcAft>
              <a:buFont typeface="Arial" panose="020B0604020202020204" pitchFamily="34" charset="0"/>
              <a:buChar char="•"/>
              <a:defRPr/>
            </a:pPr>
            <a:r>
              <a:rPr lang="en-US" sz="1300" b="0" dirty="0">
                <a:solidFill>
                  <a:srgbClr val="000000"/>
                </a:solidFill>
                <a:latin typeface="Calibri"/>
              </a:rPr>
              <a:t>Higher yielding investments</a:t>
            </a:r>
          </a:p>
          <a:p>
            <a:pPr marL="176213" lvl="1" indent="-176213">
              <a:spcBef>
                <a:spcPts val="91"/>
              </a:spcBef>
              <a:spcAft>
                <a:spcPts val="91"/>
              </a:spcAft>
              <a:buFont typeface="Arial" panose="020B0604020202020204" pitchFamily="34" charset="0"/>
              <a:buChar char="•"/>
              <a:defRPr/>
            </a:pPr>
            <a:r>
              <a:rPr lang="en-US" sz="1300" b="0" dirty="0">
                <a:solidFill>
                  <a:srgbClr val="000000"/>
                </a:solidFill>
                <a:latin typeface="Calibri"/>
              </a:rPr>
              <a:t>Build or retain liquidity position</a:t>
            </a:r>
          </a:p>
          <a:p>
            <a:pPr marL="176213" lvl="1" indent="-176213">
              <a:spcBef>
                <a:spcPts val="91"/>
              </a:spcBef>
              <a:spcAft>
                <a:spcPts val="91"/>
              </a:spcAft>
              <a:buFont typeface="Arial" panose="020B0604020202020204" pitchFamily="34" charset="0"/>
              <a:buChar char="•"/>
              <a:defRPr/>
            </a:pPr>
            <a:r>
              <a:rPr lang="en-US" sz="1300" b="0" dirty="0">
                <a:solidFill>
                  <a:srgbClr val="000000"/>
                </a:solidFill>
                <a:latin typeface="Calibri"/>
              </a:rPr>
              <a:t>Utilize freed cash to create shareholder value</a:t>
            </a:r>
          </a:p>
          <a:p>
            <a:pPr marL="344488" lvl="3" indent="-176213">
              <a:spcBef>
                <a:spcPts val="91"/>
              </a:spcBef>
              <a:spcAft>
                <a:spcPts val="91"/>
              </a:spcAft>
              <a:buFont typeface="Calibri" panose="020F0502020204030204" pitchFamily="34" charset="0"/>
              <a:buChar char="­"/>
              <a:defRPr/>
            </a:pPr>
            <a:r>
              <a:rPr lang="en-US" sz="1300" dirty="0">
                <a:solidFill>
                  <a:srgbClr val="000000"/>
                </a:solidFill>
                <a:latin typeface="Calibri"/>
              </a:rPr>
              <a:t>Share Buy-back</a:t>
            </a:r>
          </a:p>
          <a:p>
            <a:pPr marL="344488" lvl="3" indent="-176213">
              <a:spcBef>
                <a:spcPts val="91"/>
              </a:spcBef>
              <a:spcAft>
                <a:spcPts val="91"/>
              </a:spcAft>
              <a:buFont typeface="Calibri" panose="020F0502020204030204" pitchFamily="34" charset="0"/>
              <a:buChar char="­"/>
              <a:defRPr/>
            </a:pPr>
            <a:r>
              <a:rPr lang="en-US" sz="1300" dirty="0">
                <a:solidFill>
                  <a:srgbClr val="000000"/>
                </a:solidFill>
                <a:latin typeface="Calibri"/>
              </a:rPr>
              <a:t>Dividends</a:t>
            </a:r>
          </a:p>
          <a:p>
            <a:pPr marL="344488" lvl="3" indent="-176213">
              <a:spcBef>
                <a:spcPts val="91"/>
              </a:spcBef>
              <a:spcAft>
                <a:spcPts val="91"/>
              </a:spcAft>
              <a:buFont typeface="Calibri" panose="020F0502020204030204" pitchFamily="34" charset="0"/>
              <a:buChar char="­"/>
              <a:defRPr/>
            </a:pPr>
            <a:r>
              <a:rPr lang="en-US" sz="1300" dirty="0">
                <a:solidFill>
                  <a:srgbClr val="000000"/>
                </a:solidFill>
                <a:latin typeface="Calibri"/>
              </a:rPr>
              <a:t>Acquisitions</a:t>
            </a:r>
          </a:p>
        </p:txBody>
      </p:sp>
      <p:sp>
        <p:nvSpPr>
          <p:cNvPr id="5" name="Down Arrow 4"/>
          <p:cNvSpPr/>
          <p:nvPr/>
        </p:nvSpPr>
        <p:spPr bwMode="auto">
          <a:xfrm rot="10800000">
            <a:off x="616752" y="974749"/>
            <a:ext cx="157876" cy="306807"/>
          </a:xfrm>
          <a:prstGeom prst="downArrow">
            <a:avLst/>
          </a:prstGeom>
          <a:solidFill>
            <a:srgbClr val="CCE1E6"/>
          </a:solidFill>
          <a:ln w="19050" cap="flat" cmpd="sng" algn="ctr">
            <a:solidFill>
              <a:srgbClr val="012169"/>
            </a:solidFill>
            <a:prstDash val="solid"/>
          </a:ln>
          <a:effectLst/>
        </p:spPr>
        <p:txBody>
          <a:bodyPr lIns="98141" tIns="98141" rIns="98141" bIns="98141" rtlCol="0" anchor="ctr"/>
          <a:lstStyle/>
          <a:p>
            <a:pPr algn="ctr" defTabSz="473842">
              <a:defRPr/>
            </a:pPr>
            <a:endParaRPr lang="en-US" sz="1454" kern="0" dirty="0">
              <a:solidFill>
                <a:srgbClr val="FFFFFF"/>
              </a:solidFill>
              <a:latin typeface="Calibri"/>
              <a:cs typeface="Arial"/>
            </a:endParaRPr>
          </a:p>
        </p:txBody>
      </p:sp>
      <mc:AlternateContent xmlns:mc="http://schemas.openxmlformats.org/markup-compatibility/2006" xmlns:a14="http://schemas.microsoft.com/office/drawing/2010/main">
        <mc:Choice Requires="a14">
          <p:sp>
            <p:nvSpPr>
              <p:cNvPr id="6" name="TextBox 5"/>
              <p:cNvSpPr txBox="1"/>
              <p:nvPr/>
            </p:nvSpPr>
            <p:spPr>
              <a:xfrm>
                <a:off x="774631" y="1000896"/>
                <a:ext cx="6327373" cy="279628"/>
              </a:xfrm>
              <a:prstGeom prst="rect">
                <a:avLst/>
              </a:prstGeom>
            </p:spPr>
            <p:txBody>
              <a:bodyPr wrap="none" lIns="0" tIns="0" rIns="0" bIns="0" rtlCol="0">
                <a:spAutoFit/>
              </a:bodyPr>
              <a:lstStyle/>
              <a:p>
                <a:pPr defTabSz="429961" fontAlgn="base">
                  <a:spcBef>
                    <a:spcPct val="0"/>
                  </a:spcBef>
                  <a:spcAft>
                    <a:spcPct val="0"/>
                  </a:spcAft>
                </a:pPr>
                <a14:m>
                  <m:oMathPara xmlns:m="http://schemas.openxmlformats.org/officeDocument/2006/math">
                    <m:oMathParaPr>
                      <m:jc m:val="centerGroup"/>
                    </m:oMathParaPr>
                    <m:oMath xmlns:m="http://schemas.openxmlformats.org/officeDocument/2006/math">
                      <m:r>
                        <m:rPr>
                          <m:sty m:val="p"/>
                        </m:rPr>
                        <a:rPr lang="en-US" sz="1817">
                          <a:solidFill>
                            <a:srgbClr val="000000"/>
                          </a:solidFill>
                          <a:latin typeface="Cambria Math" panose="02040503050406030204" pitchFamily="18" charset="0"/>
                        </a:rPr>
                        <m:t>Adjusted</m:t>
                      </m:r>
                      <m:r>
                        <a:rPr lang="en-US" sz="1817">
                          <a:solidFill>
                            <a:srgbClr val="000000"/>
                          </a:solidFill>
                          <a:latin typeface="Cambria Math" panose="02040503050406030204" pitchFamily="18" charset="0"/>
                        </a:rPr>
                        <m:t> </m:t>
                      </m:r>
                      <m:r>
                        <m:rPr>
                          <m:sty m:val="p"/>
                        </m:rPr>
                        <a:rPr lang="en-US" sz="1817">
                          <a:solidFill>
                            <a:srgbClr val="000000"/>
                          </a:solidFill>
                          <a:latin typeface="Cambria Math" panose="02040503050406030204" pitchFamily="18" charset="0"/>
                        </a:rPr>
                        <m:t>Free</m:t>
                      </m:r>
                      <m:r>
                        <a:rPr lang="en-US" sz="1817">
                          <a:solidFill>
                            <a:srgbClr val="000000"/>
                          </a:solidFill>
                          <a:latin typeface="Cambria Math" panose="02040503050406030204" pitchFamily="18" charset="0"/>
                        </a:rPr>
                        <m:t> </m:t>
                      </m:r>
                      <m:r>
                        <m:rPr>
                          <m:sty m:val="p"/>
                        </m:rPr>
                        <a:rPr lang="en-US" sz="1817">
                          <a:solidFill>
                            <a:srgbClr val="000000"/>
                          </a:solidFill>
                          <a:latin typeface="Cambria Math" panose="02040503050406030204" pitchFamily="18" charset="0"/>
                        </a:rPr>
                        <m:t>Cash</m:t>
                      </m:r>
                      <m:r>
                        <a:rPr lang="en-US" sz="1817">
                          <a:solidFill>
                            <a:srgbClr val="000000"/>
                          </a:solidFill>
                          <a:latin typeface="Cambria Math" panose="02040503050406030204" pitchFamily="18" charset="0"/>
                        </a:rPr>
                        <m:t> </m:t>
                      </m:r>
                      <m:r>
                        <m:rPr>
                          <m:sty m:val="p"/>
                        </m:rPr>
                        <a:rPr lang="en-US" sz="1817">
                          <a:solidFill>
                            <a:srgbClr val="000000"/>
                          </a:solidFill>
                          <a:latin typeface="Cambria Math" panose="02040503050406030204" pitchFamily="18" charset="0"/>
                        </a:rPr>
                        <m:t>Flow</m:t>
                      </m:r>
                      <m:r>
                        <a:rPr lang="en-US" sz="1817">
                          <a:solidFill>
                            <a:srgbClr val="000000"/>
                          </a:solidFill>
                          <a:latin typeface="Cambria Math" panose="02040503050406030204" pitchFamily="18" charset="0"/>
                        </a:rPr>
                        <m:t>=</m:t>
                      </m:r>
                      <m:r>
                        <m:rPr>
                          <m:sty m:val="p"/>
                        </m:rPr>
                        <a:rPr lang="en-US" sz="1817">
                          <a:solidFill>
                            <a:srgbClr val="000000"/>
                          </a:solidFill>
                          <a:latin typeface="Cambria Math" panose="02040503050406030204" pitchFamily="18" charset="0"/>
                        </a:rPr>
                        <m:t>Net</m:t>
                      </m:r>
                      <m:r>
                        <a:rPr lang="en-US" sz="1817">
                          <a:solidFill>
                            <a:srgbClr val="000000"/>
                          </a:solidFill>
                          <a:latin typeface="Cambria Math" panose="02040503050406030204" pitchFamily="18" charset="0"/>
                        </a:rPr>
                        <m:t> </m:t>
                      </m:r>
                      <m:r>
                        <m:rPr>
                          <m:sty m:val="p"/>
                        </m:rPr>
                        <a:rPr lang="en-US" sz="1817">
                          <a:solidFill>
                            <a:srgbClr val="000000"/>
                          </a:solidFill>
                          <a:latin typeface="Cambria Math" panose="02040503050406030204" pitchFamily="18" charset="0"/>
                        </a:rPr>
                        <m:t>Cash</m:t>
                      </m:r>
                      <m:r>
                        <a:rPr lang="en-US" sz="1817">
                          <a:solidFill>
                            <a:srgbClr val="000000"/>
                          </a:solidFill>
                          <a:latin typeface="Cambria Math" panose="02040503050406030204" pitchFamily="18" charset="0"/>
                        </a:rPr>
                        <m:t> </m:t>
                      </m:r>
                      <m:r>
                        <m:rPr>
                          <m:sty m:val="p"/>
                        </m:rPr>
                        <a:rPr lang="en-US" sz="1817">
                          <a:solidFill>
                            <a:srgbClr val="000000"/>
                          </a:solidFill>
                          <a:latin typeface="Cambria Math" panose="02040503050406030204" pitchFamily="18" charset="0"/>
                        </a:rPr>
                        <m:t>from</m:t>
                      </m:r>
                      <m:r>
                        <a:rPr lang="en-US" sz="1817">
                          <a:solidFill>
                            <a:srgbClr val="000000"/>
                          </a:solidFill>
                          <a:latin typeface="Cambria Math" panose="02040503050406030204" pitchFamily="18" charset="0"/>
                        </a:rPr>
                        <m:t> </m:t>
                      </m:r>
                      <m:r>
                        <m:rPr>
                          <m:sty m:val="p"/>
                        </m:rPr>
                        <a:rPr lang="en-US" sz="1817">
                          <a:solidFill>
                            <a:srgbClr val="000000"/>
                          </a:solidFill>
                          <a:latin typeface="Cambria Math" panose="02040503050406030204" pitchFamily="18" charset="0"/>
                        </a:rPr>
                        <m:t>Operations</m:t>
                      </m:r>
                      <m:r>
                        <a:rPr lang="en-US" sz="1817">
                          <a:solidFill>
                            <a:srgbClr val="000000"/>
                          </a:solidFill>
                          <a:latin typeface="Cambria Math" panose="02040503050406030204" pitchFamily="18" charset="0"/>
                        </a:rPr>
                        <m:t>−</m:t>
                      </m:r>
                      <m:r>
                        <m:rPr>
                          <m:sty m:val="p"/>
                        </m:rPr>
                        <a:rPr lang="en-US" sz="1817">
                          <a:solidFill>
                            <a:srgbClr val="000000"/>
                          </a:solidFill>
                          <a:latin typeface="Cambria Math" panose="02040503050406030204" pitchFamily="18" charset="0"/>
                        </a:rPr>
                        <m:t>CAPEX</m:t>
                      </m:r>
                    </m:oMath>
                  </m:oMathPara>
                </a14:m>
                <a:endParaRPr lang="en-US" sz="1817" dirty="0">
                  <a:solidFill>
                    <a:srgbClr val="000000"/>
                  </a:solidFill>
                  <a:ea typeface="ＭＳ Ｐゴシック" pitchFamily="34" charset="-12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74631" y="1000896"/>
                <a:ext cx="6327373" cy="279628"/>
              </a:xfrm>
              <a:prstGeom prst="rect">
                <a:avLst/>
              </a:prstGeom>
              <a:blipFill>
                <a:blip r:embed="rId4"/>
                <a:stretch>
                  <a:fillRect l="-867" r="-578" b="-34783"/>
                </a:stretch>
              </a:blipFill>
            </p:spPr>
            <p:txBody>
              <a:bodyPr/>
              <a:lstStyle/>
              <a:p>
                <a:r>
                  <a:rPr lang="en-US">
                    <a:noFill/>
                  </a:rPr>
                  <a:t> </a:t>
                </a:r>
              </a:p>
            </p:txBody>
          </p:sp>
        </mc:Fallback>
      </mc:AlternateContent>
      <p:sp>
        <p:nvSpPr>
          <p:cNvPr id="9" name="Down Arrow 8"/>
          <p:cNvSpPr/>
          <p:nvPr/>
        </p:nvSpPr>
        <p:spPr bwMode="auto">
          <a:xfrm rot="10800000" flipV="1">
            <a:off x="7151221" y="987307"/>
            <a:ext cx="157876" cy="306807"/>
          </a:xfrm>
          <a:prstGeom prst="downArrow">
            <a:avLst/>
          </a:prstGeom>
          <a:solidFill>
            <a:srgbClr val="CCE1E6"/>
          </a:solidFill>
          <a:ln w="19050" cap="flat" cmpd="sng" algn="ctr">
            <a:solidFill>
              <a:srgbClr val="012169"/>
            </a:solidFill>
            <a:prstDash val="solid"/>
          </a:ln>
          <a:effectLst/>
        </p:spPr>
        <p:txBody>
          <a:bodyPr lIns="98141" tIns="98141" rIns="98141" bIns="98141" rtlCol="0" anchor="ctr"/>
          <a:lstStyle/>
          <a:p>
            <a:pPr algn="ctr" defTabSz="473842">
              <a:defRPr/>
            </a:pPr>
            <a:endParaRPr lang="en-US" sz="1454" kern="0" dirty="0">
              <a:solidFill>
                <a:srgbClr val="FFFFFF"/>
              </a:solidFill>
              <a:latin typeface="Calibri"/>
              <a:cs typeface="Arial"/>
            </a:endParaRPr>
          </a:p>
        </p:txBody>
      </p:sp>
      <p:sp>
        <p:nvSpPr>
          <p:cNvPr id="10" name="Text Placeholder 3"/>
          <p:cNvSpPr txBox="1">
            <a:spLocks/>
          </p:cNvSpPr>
          <p:nvPr/>
        </p:nvSpPr>
        <p:spPr>
          <a:xfrm>
            <a:off x="6096733" y="3017264"/>
            <a:ext cx="4914833" cy="407139"/>
          </a:xfrm>
          <a:prstGeom prst="rect">
            <a:avLst/>
          </a:prstGeom>
        </p:spPr>
        <p:txBody>
          <a:bodyPr lIns="0" tIns="0" rIns="0" bIns="0"/>
          <a:lstStyle>
            <a:lvl1pPr marL="0" indent="0" algn="l" defTabSz="473173" rtl="0" eaLnBrk="1" fontAlgn="base" hangingPunct="1">
              <a:spcBef>
                <a:spcPts val="0"/>
              </a:spcBef>
              <a:spcAft>
                <a:spcPct val="0"/>
              </a:spcAft>
              <a:buFont typeface="Calibri" pitchFamily="34" charset="0"/>
              <a:buChar char=" "/>
              <a:defRPr sz="1800" b="1" kern="1200">
                <a:solidFill>
                  <a:schemeClr val="tx1"/>
                </a:solidFill>
                <a:latin typeface="+mn-lt"/>
                <a:ea typeface="ＭＳ Ｐゴシック" charset="0"/>
                <a:cs typeface="ＭＳ Ｐゴシック" charset="0"/>
              </a:defRPr>
            </a:lvl1pPr>
            <a:lvl2pPr marL="0" indent="0" algn="l" defTabSz="473173" rtl="0" eaLnBrk="1" fontAlgn="base" hangingPunct="1">
              <a:spcBef>
                <a:spcPct val="20000"/>
              </a:spcBef>
              <a:spcAft>
                <a:spcPct val="0"/>
              </a:spcAft>
              <a:buFont typeface="Calibri" pitchFamily="34" charset="0"/>
              <a:buChar char=" "/>
              <a:defRPr sz="1400" b="1" kern="1200">
                <a:solidFill>
                  <a:schemeClr val="tx1"/>
                </a:solidFill>
                <a:latin typeface="+mn-lt"/>
                <a:ea typeface="ＭＳ Ｐゴシック" charset="0"/>
                <a:cs typeface="+mn-cs"/>
              </a:defRPr>
            </a:lvl2pPr>
            <a:lvl3pPr marL="0" indent="0" algn="l" defTabSz="473173" rtl="0" eaLnBrk="1" fontAlgn="base" hangingPunct="1">
              <a:spcBef>
                <a:spcPts val="1800"/>
              </a:spcBef>
              <a:spcAft>
                <a:spcPts val="600"/>
              </a:spcAft>
              <a:buFont typeface="Calibri" pitchFamily="34" charset="0"/>
              <a:buChar char=" "/>
              <a:defRPr sz="1400" kern="1200">
                <a:solidFill>
                  <a:schemeClr val="tx1"/>
                </a:solidFill>
                <a:latin typeface="+mn-lt"/>
                <a:ea typeface="ＭＳ Ｐゴシック" charset="0"/>
                <a:cs typeface="+mn-cs"/>
              </a:defRPr>
            </a:lvl3pPr>
            <a:lvl4pPr marL="324000" indent="-270000" algn="l" defTabSz="473173" rtl="0" eaLnBrk="1" fontAlgn="base" hangingPunct="1">
              <a:spcBef>
                <a:spcPts val="0"/>
              </a:spcBef>
              <a:spcAft>
                <a:spcPts val="400"/>
              </a:spcAft>
              <a:buFont typeface="Wingdings" pitchFamily="2" charset="2"/>
              <a:buChar char="§"/>
              <a:defRPr sz="1200" kern="1200">
                <a:solidFill>
                  <a:schemeClr val="tx1"/>
                </a:solidFill>
                <a:latin typeface="+mn-lt"/>
                <a:ea typeface="ＭＳ Ｐゴシック" charset="0"/>
                <a:cs typeface="+mn-cs"/>
              </a:defRPr>
            </a:lvl4pPr>
            <a:lvl5pPr marL="540000" indent="-180000" algn="l" defTabSz="473173" rtl="0" eaLnBrk="1" fontAlgn="base" hangingPunct="1">
              <a:spcBef>
                <a:spcPts val="0"/>
              </a:spcBef>
              <a:spcAft>
                <a:spcPts val="400"/>
              </a:spcAft>
              <a:buFont typeface="Arial" pitchFamily="34" charset="0"/>
              <a:buChar char="-"/>
              <a:defRPr sz="1200" kern="1200">
                <a:solidFill>
                  <a:schemeClr val="tx1"/>
                </a:solidFill>
                <a:latin typeface="+mn-lt"/>
                <a:ea typeface="ＭＳ Ｐゴシック" charset="0"/>
                <a:cs typeface="+mn-cs"/>
              </a:defRPr>
            </a:lvl5pPr>
            <a:lvl6pPr marL="2605076" indent="-236825" algn="l" defTabSz="473650" rtl="0" eaLnBrk="1" latinLnBrk="0" hangingPunct="1">
              <a:spcBef>
                <a:spcPct val="20000"/>
              </a:spcBef>
              <a:buFont typeface="Arial"/>
              <a:buChar char="•"/>
              <a:defRPr sz="2000" kern="1200">
                <a:solidFill>
                  <a:schemeClr val="tx1"/>
                </a:solidFill>
                <a:latin typeface="+mn-lt"/>
                <a:ea typeface="+mn-ea"/>
                <a:cs typeface="+mn-cs"/>
              </a:defRPr>
            </a:lvl6pPr>
            <a:lvl7pPr marL="3078726" indent="-236825" algn="l" defTabSz="473650" rtl="0" eaLnBrk="1" latinLnBrk="0" hangingPunct="1">
              <a:spcBef>
                <a:spcPct val="20000"/>
              </a:spcBef>
              <a:buFont typeface="Arial"/>
              <a:buChar char="•"/>
              <a:defRPr sz="2000" kern="1200">
                <a:solidFill>
                  <a:schemeClr val="tx1"/>
                </a:solidFill>
                <a:latin typeface="+mn-lt"/>
                <a:ea typeface="+mn-ea"/>
                <a:cs typeface="+mn-cs"/>
              </a:defRPr>
            </a:lvl7pPr>
            <a:lvl8pPr marL="3552377" indent="-236825" algn="l" defTabSz="473650" rtl="0" eaLnBrk="1" latinLnBrk="0" hangingPunct="1">
              <a:spcBef>
                <a:spcPct val="20000"/>
              </a:spcBef>
              <a:buFont typeface="Arial"/>
              <a:buChar char="•"/>
              <a:defRPr sz="2000" kern="1200">
                <a:solidFill>
                  <a:schemeClr val="tx1"/>
                </a:solidFill>
                <a:latin typeface="+mn-lt"/>
                <a:ea typeface="+mn-ea"/>
                <a:cs typeface="+mn-cs"/>
              </a:defRPr>
            </a:lvl8pPr>
            <a:lvl9pPr marL="4026027" indent="-236825" algn="l" defTabSz="473650" rtl="0" eaLnBrk="1" latinLnBrk="0" hangingPunct="1">
              <a:spcBef>
                <a:spcPct val="20000"/>
              </a:spcBef>
              <a:buFont typeface="Arial"/>
              <a:buChar char="•"/>
              <a:defRPr sz="2000" kern="1200">
                <a:solidFill>
                  <a:schemeClr val="tx1"/>
                </a:solidFill>
                <a:latin typeface="+mn-lt"/>
                <a:ea typeface="+mn-ea"/>
                <a:cs typeface="+mn-cs"/>
              </a:defRPr>
            </a:lvl9pPr>
          </a:lstStyle>
          <a:p>
            <a:pPr>
              <a:buNone/>
              <a:defRPr/>
            </a:pPr>
            <a:r>
              <a:rPr lang="en-US" sz="1300" dirty="0">
                <a:solidFill>
                  <a:srgbClr val="000000"/>
                </a:solidFill>
                <a:latin typeface="Calibri"/>
              </a:rPr>
              <a:t>The below example illustrates the effect on Operating Free Cash Flow by moving to a Finance lease</a:t>
            </a:r>
          </a:p>
        </p:txBody>
      </p:sp>
      <p:graphicFrame>
        <p:nvGraphicFramePr>
          <p:cNvPr id="11" name="Table 10"/>
          <p:cNvGraphicFramePr>
            <a:graphicFrameLocks noGrp="1"/>
          </p:cNvGraphicFramePr>
          <p:nvPr>
            <p:extLst>
              <p:ext uri="{D42A27DB-BD31-4B8C-83A1-F6EECF244321}">
                <p14:modId xmlns:p14="http://schemas.microsoft.com/office/powerpoint/2010/main" val="812419091"/>
              </p:ext>
            </p:extLst>
          </p:nvPr>
        </p:nvGraphicFramePr>
        <p:xfrm>
          <a:off x="6096732" y="3483991"/>
          <a:ext cx="4726494" cy="1854698"/>
        </p:xfrm>
        <a:graphic>
          <a:graphicData uri="http://schemas.openxmlformats.org/drawingml/2006/table">
            <a:tbl>
              <a:tblPr/>
              <a:tblGrid>
                <a:gridCol w="2196327">
                  <a:extLst>
                    <a:ext uri="{9D8B030D-6E8A-4147-A177-3AD203B41FA5}">
                      <a16:colId xmlns:a16="http://schemas.microsoft.com/office/drawing/2014/main" val="20000"/>
                    </a:ext>
                  </a:extLst>
                </a:gridCol>
                <a:gridCol w="843389">
                  <a:extLst>
                    <a:ext uri="{9D8B030D-6E8A-4147-A177-3AD203B41FA5}">
                      <a16:colId xmlns:a16="http://schemas.microsoft.com/office/drawing/2014/main" val="20001"/>
                    </a:ext>
                  </a:extLst>
                </a:gridCol>
                <a:gridCol w="843389">
                  <a:extLst>
                    <a:ext uri="{9D8B030D-6E8A-4147-A177-3AD203B41FA5}">
                      <a16:colId xmlns:a16="http://schemas.microsoft.com/office/drawing/2014/main" val="20002"/>
                    </a:ext>
                  </a:extLst>
                </a:gridCol>
                <a:gridCol w="843389">
                  <a:extLst>
                    <a:ext uri="{9D8B030D-6E8A-4147-A177-3AD203B41FA5}">
                      <a16:colId xmlns:a16="http://schemas.microsoft.com/office/drawing/2014/main" val="20003"/>
                    </a:ext>
                  </a:extLst>
                </a:gridCol>
              </a:tblGrid>
              <a:tr h="176295">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1" i="0" u="none" strike="noStrike" dirty="0">
                          <a:solidFill>
                            <a:srgbClr val="000000"/>
                          </a:solidFill>
                          <a:effectLst/>
                          <a:latin typeface="+mn-lt"/>
                        </a:rPr>
                        <a:t>Results from</a:t>
                      </a:r>
                      <a:r>
                        <a:rPr lang="en-US" sz="1100" b="1" i="0" u="none" strike="noStrike" baseline="0" dirty="0">
                          <a:solidFill>
                            <a:srgbClr val="000000"/>
                          </a:solidFill>
                          <a:effectLst/>
                          <a:latin typeface="+mn-lt"/>
                        </a:rPr>
                        <a:t> purchasing equipment with cash</a:t>
                      </a:r>
                      <a:endParaRPr lang="en-US" sz="1100" b="1" i="0" u="none" strike="noStrike" dirty="0">
                        <a:solidFill>
                          <a:srgbClr val="000000"/>
                        </a:solidFill>
                        <a:effectLst/>
                        <a:latin typeface="+mn-lt"/>
                      </a:endParaRPr>
                    </a:p>
                  </a:txBody>
                  <a:tcPr marL="8655" marR="8655" marT="8655" marB="0" anchor="b">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2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100" b="0" i="0" u="none" strike="noStrike" dirty="0">
                        <a:solidFill>
                          <a:srgbClr val="000000"/>
                        </a:solidFill>
                        <a:effectLst/>
                        <a:latin typeface="+mn-lt"/>
                      </a:endParaRP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100" b="0" i="0" u="none" strike="noStrike" dirty="0">
                        <a:solidFill>
                          <a:srgbClr val="000000"/>
                        </a:solidFill>
                        <a:effectLst/>
                        <a:latin typeface="+mn-lt"/>
                      </a:endParaRPr>
                    </a:p>
                  </a:txBody>
                  <a:tcPr marL="8655" marR="8655" marT="865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6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0" i="0" u="none" strike="noStrike" dirty="0">
                          <a:solidFill>
                            <a:srgbClr val="000000"/>
                          </a:solidFill>
                          <a:effectLst/>
                          <a:latin typeface="+mn-lt"/>
                        </a:rPr>
                        <a:t> </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FFFFFF"/>
                          </a:solidFill>
                          <a:effectLst/>
                          <a:latin typeface="+mn-lt"/>
                        </a:rPr>
                        <a:t>2020</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FFFFFF"/>
                          </a:solidFill>
                          <a:effectLst/>
                          <a:latin typeface="+mn-lt"/>
                        </a:rPr>
                        <a:t>2019</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FFFFFF"/>
                          </a:solidFill>
                          <a:effectLst/>
                          <a:latin typeface="+mn-lt"/>
                        </a:rPr>
                        <a:t>2018</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1"/>
                  </a:ext>
                </a:extLst>
              </a:tr>
              <a:tr h="176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0" i="0" u="none" strike="noStrike" dirty="0">
                          <a:solidFill>
                            <a:srgbClr val="000000"/>
                          </a:solidFill>
                          <a:effectLst/>
                          <a:latin typeface="+mn-lt"/>
                        </a:rPr>
                        <a:t>Cash</a:t>
                      </a:r>
                      <a:r>
                        <a:rPr lang="en-US" sz="1100" b="0" i="0" u="none" strike="noStrike" baseline="0" dirty="0">
                          <a:solidFill>
                            <a:srgbClr val="000000"/>
                          </a:solidFill>
                          <a:effectLst/>
                          <a:latin typeface="+mn-lt"/>
                        </a:rPr>
                        <a:t> Flow</a:t>
                      </a:r>
                      <a:r>
                        <a:rPr lang="en-US" sz="1100" b="0" i="0" u="none" strike="noStrike" dirty="0">
                          <a:solidFill>
                            <a:srgbClr val="000000"/>
                          </a:solidFill>
                          <a:effectLst/>
                          <a:latin typeface="+mn-lt"/>
                        </a:rPr>
                        <a:t> from Operations</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244</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176</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145</a:t>
                      </a:r>
                    </a:p>
                  </a:txBody>
                  <a:tcPr marL="8655" marR="8655" marT="865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0" i="0" u="none" strike="noStrike" dirty="0">
                          <a:solidFill>
                            <a:srgbClr val="000000"/>
                          </a:solidFill>
                          <a:effectLst/>
                          <a:latin typeface="+mn-lt"/>
                        </a:rPr>
                        <a:t>CAPEX</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-131</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-121</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-95</a:t>
                      </a:r>
                    </a:p>
                  </a:txBody>
                  <a:tcPr marL="8655" marR="8655" marT="865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6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0" i="0" u="none" strike="noStrike" dirty="0">
                          <a:solidFill>
                            <a:srgbClr val="000000"/>
                          </a:solidFill>
                          <a:effectLst/>
                          <a:latin typeface="+mn-lt"/>
                        </a:rPr>
                        <a:t>Operating Free Cash Flow</a:t>
                      </a:r>
                      <a:r>
                        <a:rPr lang="en-US" sz="1100" b="0" i="0" u="none" strike="noStrike" baseline="30000" dirty="0">
                          <a:solidFill>
                            <a:srgbClr val="000000"/>
                          </a:solidFill>
                          <a:effectLst/>
                          <a:latin typeface="+mn-lt"/>
                        </a:rPr>
                        <a:t>1</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D5D5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113</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D5D5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55</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D5D5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50</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D5D5D5"/>
                    </a:solidFill>
                  </a:tcPr>
                </a:tc>
                <a:extLst>
                  <a:ext uri="{0D108BD9-81ED-4DB2-BD59-A6C34878D82A}">
                    <a16:rowId xmlns:a16="http://schemas.microsoft.com/office/drawing/2014/main" val="10004"/>
                  </a:ext>
                </a:extLst>
              </a:tr>
              <a:tr h="917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500" b="0" i="0" u="none" strike="noStrike" dirty="0">
                        <a:solidFill>
                          <a:srgbClr val="000000"/>
                        </a:solidFill>
                        <a:effectLst/>
                        <a:latin typeface="+mn-lt"/>
                      </a:endParaRP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500" b="0" i="0" u="none" strike="noStrike" dirty="0">
                        <a:solidFill>
                          <a:srgbClr val="000000"/>
                        </a:solidFill>
                        <a:effectLst/>
                        <a:latin typeface="+mn-lt"/>
                      </a:endParaRP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500" b="0" i="0" u="none" strike="noStrike" dirty="0">
                        <a:solidFill>
                          <a:srgbClr val="000000"/>
                        </a:solidFill>
                        <a:effectLst/>
                        <a:latin typeface="+mn-lt"/>
                      </a:endParaRP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500" b="0" i="0" u="none" strike="noStrike" dirty="0">
                        <a:solidFill>
                          <a:srgbClr val="000000"/>
                        </a:solidFill>
                        <a:effectLst/>
                        <a:latin typeface="+mn-lt"/>
                      </a:endParaRPr>
                    </a:p>
                  </a:txBody>
                  <a:tcPr marL="8655" marR="8655" marT="865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295">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1" i="0" u="none" strike="noStrike" dirty="0">
                          <a:solidFill>
                            <a:srgbClr val="000000"/>
                          </a:solidFill>
                          <a:effectLst/>
                          <a:latin typeface="+mn-lt"/>
                        </a:rPr>
                        <a:t>Results if 50% of equipment purchases were financed through Capital leases</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76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0" i="0" u="none" strike="noStrike" dirty="0">
                          <a:solidFill>
                            <a:srgbClr val="000000"/>
                          </a:solidFill>
                          <a:effectLst/>
                          <a:latin typeface="+mn-lt"/>
                        </a:rPr>
                        <a:t> </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FFFFFF"/>
                          </a:solidFill>
                          <a:effectLst/>
                          <a:latin typeface="+mn-lt"/>
                        </a:rPr>
                        <a:t>2020</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FFFFFF"/>
                          </a:solidFill>
                          <a:effectLst/>
                          <a:latin typeface="+mn-lt"/>
                        </a:rPr>
                        <a:t>2019</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FFFFFF"/>
                          </a:solidFill>
                          <a:effectLst/>
                          <a:latin typeface="+mn-lt"/>
                        </a:rPr>
                        <a:t>2018</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7"/>
                  </a:ext>
                </a:extLst>
              </a:tr>
              <a:tr h="176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7365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Cash Flow from Operations</a:t>
                      </a:r>
                      <a:r>
                        <a:rPr lang="en-US" sz="1100" b="0" i="0" u="none" strike="noStrike" baseline="30000" dirty="0">
                          <a:solidFill>
                            <a:srgbClr val="000000"/>
                          </a:solidFill>
                          <a:effectLst/>
                          <a:latin typeface="+mn-lt"/>
                        </a:rPr>
                        <a:t>2</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244</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176</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145</a:t>
                      </a:r>
                    </a:p>
                  </a:txBody>
                  <a:tcPr marL="8655" marR="8655" marT="865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6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0" i="0" u="none" strike="noStrike" dirty="0">
                          <a:solidFill>
                            <a:srgbClr val="000000"/>
                          </a:solidFill>
                          <a:effectLst/>
                          <a:latin typeface="+mn-lt"/>
                        </a:rPr>
                        <a:t>CAPEX</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-65.5</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-60.5</a:t>
                      </a:r>
                    </a:p>
                  </a:txBody>
                  <a:tcPr marL="8655" marR="8655" marT="865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-47.5</a:t>
                      </a:r>
                    </a:p>
                  </a:txBody>
                  <a:tcPr marL="8655" marR="8655" marT="865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6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0" i="0" u="none" strike="noStrike" dirty="0">
                          <a:solidFill>
                            <a:srgbClr val="000000"/>
                          </a:solidFill>
                          <a:effectLst/>
                          <a:latin typeface="+mn-lt"/>
                        </a:rPr>
                        <a:t>Operating Free Cash Flow</a:t>
                      </a:r>
                      <a:r>
                        <a:rPr lang="en-US" sz="1100" b="0" i="0" u="none" strike="noStrike" baseline="30000" dirty="0">
                          <a:solidFill>
                            <a:srgbClr val="000000"/>
                          </a:solidFill>
                          <a:effectLst/>
                          <a:latin typeface="+mn-lt"/>
                        </a:rPr>
                        <a:t>1</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D5D5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178.5</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D5D5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115.5</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D5D5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100" b="0" i="0" u="none" strike="noStrike" dirty="0">
                          <a:solidFill>
                            <a:srgbClr val="000000"/>
                          </a:solidFill>
                          <a:effectLst/>
                          <a:latin typeface="+mn-lt"/>
                        </a:rPr>
                        <a:t>97.5</a:t>
                      </a:r>
                    </a:p>
                  </a:txBody>
                  <a:tcPr marL="8655" marR="8655" marT="8655" marB="0" anchor="b">
                    <a:lnL>
                      <a:noFill/>
                    </a:lnL>
                    <a:lnR>
                      <a:noFill/>
                    </a:lnR>
                    <a:lnT>
                      <a:noFill/>
                    </a:lnT>
                    <a:lnB>
                      <a:noFill/>
                    </a:lnB>
                    <a:lnTlToBr w="12700" cmpd="sng">
                      <a:noFill/>
                      <a:prstDash val="solid"/>
                    </a:lnTlToBr>
                    <a:lnBlToTr w="12700" cmpd="sng">
                      <a:noFill/>
                      <a:prstDash val="solid"/>
                    </a:lnBlToTr>
                    <a:solidFill>
                      <a:srgbClr val="D5D5D5"/>
                    </a:solidFill>
                  </a:tcPr>
                </a:tc>
                <a:extLst>
                  <a:ext uri="{0D108BD9-81ED-4DB2-BD59-A6C34878D82A}">
                    <a16:rowId xmlns:a16="http://schemas.microsoft.com/office/drawing/2014/main" val="10010"/>
                  </a:ext>
                </a:extLst>
              </a:tr>
            </a:tbl>
          </a:graphicData>
        </a:graphic>
      </p:graphicFrame>
      <p:sp>
        <p:nvSpPr>
          <p:cNvPr id="12" name="Rectangle 11"/>
          <p:cNvSpPr/>
          <p:nvPr/>
        </p:nvSpPr>
        <p:spPr>
          <a:xfrm>
            <a:off x="1115568" y="6409944"/>
            <a:ext cx="10131552" cy="246221"/>
          </a:xfrm>
          <a:prstGeom prst="rect">
            <a:avLst/>
          </a:prstGeom>
        </p:spPr>
        <p:txBody>
          <a:bodyPr wrap="square" lIns="0" tIns="0" rIns="0" bIns="0">
            <a:spAutoFit/>
          </a:bodyPr>
          <a:lstStyle/>
          <a:p>
            <a:r>
              <a:rPr lang="en-US" sz="800" baseline="30000" dirty="0">
                <a:solidFill>
                  <a:srgbClr val="000000"/>
                </a:solidFill>
                <a:latin typeface="Calibri"/>
              </a:rPr>
              <a:t>1</a:t>
            </a:r>
            <a:r>
              <a:rPr lang="en-US" sz="800" dirty="0">
                <a:solidFill>
                  <a:srgbClr val="000000"/>
                </a:solidFill>
                <a:latin typeface="Calibri"/>
              </a:rPr>
              <a:t>Adjusted Free Cash Flow = Cash from Operations less CAPEX; </a:t>
            </a:r>
            <a:r>
              <a:rPr lang="en-US" sz="800" baseline="30000" dirty="0">
                <a:solidFill>
                  <a:srgbClr val="000000"/>
                </a:solidFill>
                <a:latin typeface="Calibri"/>
              </a:rPr>
              <a:t>2</a:t>
            </a:r>
            <a:r>
              <a:rPr lang="en-US" sz="800" dirty="0">
                <a:solidFill>
                  <a:srgbClr val="000000"/>
                </a:solidFill>
                <a:latin typeface="Calibri"/>
              </a:rPr>
              <a:t>This will change from the other scenario based on the difference in the interest expense from the lease vs the existing forms of financing. Interest expense could be slightly lower or higher, depending on the rate. This scenario holds the interest expense the same for the sake of simplicity</a:t>
            </a:r>
            <a:r>
              <a:rPr lang="en-US" sz="800" i="1" dirty="0">
                <a:solidFill>
                  <a:srgbClr val="000000"/>
                </a:solidFill>
                <a:latin typeface="Calibri"/>
              </a:rPr>
              <a:t>. </a:t>
            </a:r>
          </a:p>
        </p:txBody>
      </p:sp>
      <p:sp>
        <p:nvSpPr>
          <p:cNvPr id="2" name="Slide Number Placeholder 5">
            <a:extLst>
              <a:ext uri="{FF2B5EF4-FFF2-40B4-BE49-F238E27FC236}">
                <a16:creationId xmlns:a16="http://schemas.microsoft.com/office/drawing/2014/main" id="{7D07B01F-9E90-E6BF-D39D-CD6378AD950D}"/>
              </a:ext>
            </a:extLst>
          </p:cNvPr>
          <p:cNvSpPr txBox="1">
            <a:spLocks/>
          </p:cNvSpPr>
          <p:nvPr/>
        </p:nvSpPr>
        <p:spPr>
          <a:xfrm>
            <a:off x="11360037" y="6442358"/>
            <a:ext cx="731520"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23A240F-EAFE-E84F-B44C-6D7A08E0E409}" type="slidenum">
              <a:rPr lang="en-US" sz="1000" smtClean="0"/>
              <a:pPr algn="ctr"/>
              <a:t>11</a:t>
            </a:fld>
            <a:endParaRPr lang="en-US" sz="1000" dirty="0"/>
          </a:p>
        </p:txBody>
      </p:sp>
    </p:spTree>
    <p:extLst>
      <p:ext uri="{BB962C8B-B14F-4D97-AF65-F5344CB8AC3E}">
        <p14:creationId xmlns:p14="http://schemas.microsoft.com/office/powerpoint/2010/main" val="369890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treatment of leases</a:t>
            </a:r>
            <a:br>
              <a:rPr lang="en-US" dirty="0"/>
            </a:br>
            <a:r>
              <a:rPr lang="en-US" sz="1600" dirty="0"/>
              <a:t>ASC 842 accounting overview</a:t>
            </a:r>
          </a:p>
        </p:txBody>
      </p:sp>
      <p:graphicFrame>
        <p:nvGraphicFramePr>
          <p:cNvPr id="5" name="Table 4"/>
          <p:cNvGraphicFramePr>
            <a:graphicFrameLocks noGrp="1"/>
          </p:cNvGraphicFramePr>
          <p:nvPr/>
        </p:nvGraphicFramePr>
        <p:xfrm>
          <a:off x="1855772" y="1052613"/>
          <a:ext cx="8509748" cy="3803258"/>
        </p:xfrm>
        <a:graphic>
          <a:graphicData uri="http://schemas.openxmlformats.org/drawingml/2006/table">
            <a:tbl>
              <a:tblPr firstRow="1" bandRow="1">
                <a:tableStyleId>{5C22544A-7EE6-4342-B048-85BDC9FD1C3A}</a:tableStyleId>
              </a:tblPr>
              <a:tblGrid>
                <a:gridCol w="8509748">
                  <a:extLst>
                    <a:ext uri="{9D8B030D-6E8A-4147-A177-3AD203B41FA5}">
                      <a16:colId xmlns:a16="http://schemas.microsoft.com/office/drawing/2014/main" val="20000"/>
                    </a:ext>
                  </a:extLst>
                </a:gridCol>
              </a:tblGrid>
              <a:tr h="336886">
                <a:tc>
                  <a:txBody>
                    <a:bodyPr/>
                    <a:lstStyle/>
                    <a:p>
                      <a:pPr marL="0" lvl="0" indent="0">
                        <a:spcAft>
                          <a:spcPts val="300"/>
                        </a:spcAft>
                        <a:buFont typeface="Arial" panose="020B0604020202020204" pitchFamily="34" charset="0"/>
                        <a:buNone/>
                      </a:pPr>
                      <a:r>
                        <a:rPr lang="en-US" sz="1300" b="1" dirty="0">
                          <a:solidFill>
                            <a:srgbClr val="000000"/>
                          </a:solidFill>
                        </a:rPr>
                        <a:t>Summary</a:t>
                      </a:r>
                    </a:p>
                  </a:txBody>
                  <a:tcPr marL="83092" marR="83092" marT="41546" marB="41546" anchor="ctr">
                    <a:lnL w="12700" cap="flat" cmpd="sng" algn="ctr">
                      <a:solidFill>
                        <a:srgbClr val="BABABA"/>
                      </a:solidFill>
                      <a:prstDash val="solid"/>
                      <a:round/>
                      <a:headEnd type="none" w="med" len="med"/>
                      <a:tailEnd type="none" w="med" len="med"/>
                    </a:lnL>
                    <a:lnR w="12700" cap="flat" cmpd="sng" algn="ctr">
                      <a:solidFill>
                        <a:srgbClr val="BABABA"/>
                      </a:solidFill>
                      <a:prstDash val="solid"/>
                      <a:round/>
                      <a:headEnd type="none" w="med" len="med"/>
                      <a:tailEnd type="none" w="med" len="med"/>
                    </a:lnR>
                    <a:lnT w="12700" cap="flat" cmpd="sng" algn="ctr">
                      <a:solidFill>
                        <a:srgbClr val="BABABA"/>
                      </a:solidFill>
                      <a:prstDash val="solid"/>
                      <a:round/>
                      <a:headEnd type="none" w="med" len="med"/>
                      <a:tailEnd type="none" w="med" len="med"/>
                    </a:lnT>
                    <a:lnB w="12700" cap="flat" cmpd="sng" algn="ctr">
                      <a:solidFill>
                        <a:srgbClr val="BABABA"/>
                      </a:solidFill>
                      <a:prstDash val="solid"/>
                      <a:round/>
                      <a:headEnd type="none" w="med" len="med"/>
                      <a:tailEnd type="none" w="med" len="med"/>
                    </a:lnB>
                    <a:lnTlToBr w="12700" cmpd="sng">
                      <a:noFill/>
                      <a:prstDash val="solid"/>
                    </a:lnTlToBr>
                    <a:lnBlToTr w="12700" cmpd="sng">
                      <a:noFill/>
                      <a:prstDash val="solid"/>
                    </a:lnBlToTr>
                    <a:solidFill>
                      <a:srgbClr val="BABABA"/>
                    </a:solidFill>
                  </a:tcPr>
                </a:tc>
                <a:extLst>
                  <a:ext uri="{0D108BD9-81ED-4DB2-BD59-A6C34878D82A}">
                    <a16:rowId xmlns:a16="http://schemas.microsoft.com/office/drawing/2014/main" val="10000"/>
                  </a:ext>
                </a:extLst>
              </a:tr>
              <a:tr h="2863524">
                <a:tc>
                  <a:txBody>
                    <a:bodyPr/>
                    <a:lstStyle/>
                    <a:p>
                      <a:pPr marL="171450" marR="0" lvl="0" indent="-171450" algn="l" defTabSz="47365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rPr>
                        <a:t>Under Accounting Standards Codification (ASC) 842 lease accounting, lessees must capitalize all leases with a term greater than 12 months onto the balance sheet at the present value (PV) of all outstanding lease payments</a:t>
                      </a:r>
                    </a:p>
                    <a:p>
                      <a:pPr marL="400050" marR="0" lvl="0" indent="-169863" algn="l" defTabSz="473650" rtl="0" eaLnBrk="1" fontAlgn="auto" latinLnBrk="0" hangingPunct="1">
                        <a:lnSpc>
                          <a:spcPct val="100000"/>
                        </a:lnSpc>
                        <a:spcBef>
                          <a:spcPts val="0"/>
                        </a:spcBef>
                        <a:spcAft>
                          <a:spcPts val="300"/>
                        </a:spcAft>
                        <a:buClrTx/>
                        <a:buSzTx/>
                        <a:buFont typeface="Calibri" panose="020F0502020204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rPr>
                        <a:t>Including residual value guarantees to the extent of the ‘amount probable of being owed’</a:t>
                      </a:r>
                    </a:p>
                    <a:p>
                      <a:pPr marL="400050" marR="0" lvl="0" indent="-169863" algn="l" defTabSz="473650" rtl="0" eaLnBrk="1" fontAlgn="auto" latinLnBrk="0" hangingPunct="1">
                        <a:lnSpc>
                          <a:spcPct val="100000"/>
                        </a:lnSpc>
                        <a:spcBef>
                          <a:spcPts val="0"/>
                        </a:spcBef>
                        <a:spcAft>
                          <a:spcPts val="300"/>
                        </a:spcAft>
                        <a:buClrTx/>
                        <a:buSzTx/>
                        <a:buFont typeface="Calibri" panose="020F0502020204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rPr>
                        <a:t>The lease liability is typically calculated using the lessee’s Incremental Borrowing Rate</a:t>
                      </a:r>
                    </a:p>
                    <a:p>
                      <a:pPr marL="400050" marR="0" lvl="0" indent="-169863" algn="l" defTabSz="473650" rtl="0" eaLnBrk="1" fontAlgn="auto" latinLnBrk="0" hangingPunct="1">
                        <a:lnSpc>
                          <a:spcPct val="100000"/>
                        </a:lnSpc>
                        <a:spcBef>
                          <a:spcPts val="0"/>
                        </a:spcBef>
                        <a:spcAft>
                          <a:spcPts val="300"/>
                        </a:spcAft>
                        <a:buClrTx/>
                        <a:buSzTx/>
                        <a:buFont typeface="Calibri" panose="020F0502020204030204" pitchFamily="34" charset="0"/>
                        <a:buChar char="₋"/>
                        <a:tabLst/>
                        <a:defRPr/>
                      </a:pPr>
                      <a:r>
                        <a:rPr lang="en-US" sz="1100" kern="1200" dirty="0">
                          <a:solidFill>
                            <a:srgbClr val="000000"/>
                          </a:solidFill>
                          <a:latin typeface="+mn-lt"/>
                          <a:ea typeface="+mn-ea"/>
                          <a:cs typeface="+mn-cs"/>
                        </a:rPr>
                        <a:t>Liability is presented on the balance sheet separate from debt</a:t>
                      </a:r>
                    </a:p>
                    <a:p>
                      <a:pPr marL="400050" marR="0" lvl="0" indent="-169863" algn="l" defTabSz="473650" rtl="0" eaLnBrk="1" fontAlgn="auto" latinLnBrk="0" hangingPunct="1">
                        <a:lnSpc>
                          <a:spcPct val="100000"/>
                        </a:lnSpc>
                        <a:spcBef>
                          <a:spcPts val="0"/>
                        </a:spcBef>
                        <a:spcAft>
                          <a:spcPts val="300"/>
                        </a:spcAft>
                        <a:buClrTx/>
                        <a:buSzTx/>
                        <a:buFont typeface="Calibri" panose="020F050202020403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p>
                      <a:pPr marL="171450" marR="0" lvl="0" indent="-171450" algn="l" defTabSz="47365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 Leases are classified as operating or finance leases using classification tests</a:t>
                      </a:r>
                    </a:p>
                    <a:p>
                      <a:pPr marL="400050" marR="0" lvl="0" indent="-169863" algn="l" defTabSz="473650" rtl="0" eaLnBrk="1" fontAlgn="auto" latinLnBrk="0" hangingPunct="1">
                        <a:lnSpc>
                          <a:spcPct val="100000"/>
                        </a:lnSpc>
                        <a:spcBef>
                          <a:spcPts val="0"/>
                        </a:spcBef>
                        <a:spcAft>
                          <a:spcPts val="300"/>
                        </a:spcAft>
                        <a:buClrTx/>
                        <a:buSzTx/>
                        <a:buFont typeface="Calibri" panose="020F0502020204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rPr>
                        <a:t>Operating leases have level expensing of rents over the term of the lease</a:t>
                      </a:r>
                    </a:p>
                    <a:p>
                      <a:pPr marL="400050" marR="0" lvl="0" indent="-169863" algn="l" defTabSz="473650" rtl="0" eaLnBrk="1" fontAlgn="auto" latinLnBrk="0" hangingPunct="1">
                        <a:lnSpc>
                          <a:spcPct val="100000"/>
                        </a:lnSpc>
                        <a:spcBef>
                          <a:spcPts val="0"/>
                        </a:spcBef>
                        <a:spcAft>
                          <a:spcPts val="300"/>
                        </a:spcAft>
                        <a:buClrTx/>
                        <a:buSzTx/>
                        <a:buFont typeface="Calibri" panose="020F0502020204030204" pitchFamily="34" charset="0"/>
                        <a:buChar char="₋"/>
                        <a:tabLst/>
                        <a:defRPr/>
                      </a:pPr>
                      <a:r>
                        <a:rPr lang="en-US" sz="1100" dirty="0">
                          <a:solidFill>
                            <a:srgbClr val="000000"/>
                          </a:solidFill>
                        </a:rPr>
                        <a:t>Rent</a:t>
                      </a:r>
                      <a:r>
                        <a:rPr lang="en-US" sz="1100" baseline="0" dirty="0">
                          <a:solidFill>
                            <a:srgbClr val="000000"/>
                          </a:solidFill>
                        </a:rPr>
                        <a:t> expense is an operating expense and may reduce EBITDA</a:t>
                      </a:r>
                      <a:endPar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400050" marR="0" lvl="0" indent="-169863" algn="l" defTabSz="473650" rtl="0" eaLnBrk="1" fontAlgn="auto" latinLnBrk="0" hangingPunct="1">
                        <a:lnSpc>
                          <a:spcPct val="100000"/>
                        </a:lnSpc>
                        <a:spcBef>
                          <a:spcPts val="0"/>
                        </a:spcBef>
                        <a:spcAft>
                          <a:spcPts val="300"/>
                        </a:spcAft>
                        <a:buClrTx/>
                        <a:buSzTx/>
                        <a:buFont typeface="Calibri" panose="020F0502020204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rPr>
                        <a:t>Finance leases have a front-loaded expense profile of interest and depreciation expense</a:t>
                      </a:r>
                    </a:p>
                    <a:p>
                      <a:pPr marL="400050" marR="0" lvl="0" indent="-169863" algn="l" defTabSz="473650" rtl="0" eaLnBrk="1" fontAlgn="auto" latinLnBrk="0" hangingPunct="1">
                        <a:lnSpc>
                          <a:spcPct val="100000"/>
                        </a:lnSpc>
                        <a:spcBef>
                          <a:spcPts val="0"/>
                        </a:spcBef>
                        <a:spcAft>
                          <a:spcPts val="300"/>
                        </a:spcAft>
                        <a:buClrTx/>
                        <a:buSzTx/>
                        <a:buFont typeface="Calibri" panose="020F050202020403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171450" marR="0" lvl="0" indent="-171450" algn="l" defTabSz="47365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rPr>
                        <a:t>The balance sheet determination is separate from the lease classification and the lease expense recognition  </a:t>
                      </a:r>
                    </a:p>
                    <a:p>
                      <a:pPr marL="400050" marR="0" lvl="0" indent="-169863" algn="l" defTabSz="473650" rtl="0" eaLnBrk="1" fontAlgn="auto" latinLnBrk="0" hangingPunct="1">
                        <a:lnSpc>
                          <a:spcPct val="100000"/>
                        </a:lnSpc>
                        <a:spcBef>
                          <a:spcPts val="0"/>
                        </a:spcBef>
                        <a:spcAft>
                          <a:spcPts val="300"/>
                        </a:spcAft>
                        <a:buClrTx/>
                        <a:buSzTx/>
                        <a:buFont typeface="Calibri" panose="020F0502020204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rPr>
                        <a:t>Residual value guarantees are recognized on the balance only to the extent of the ‘amount probable of being owed’</a:t>
                      </a:r>
                    </a:p>
                    <a:p>
                      <a:pPr marL="400050" marR="0" lvl="0" indent="-169863" algn="l" defTabSz="473650" rtl="0" eaLnBrk="1" fontAlgn="auto" latinLnBrk="0" hangingPunct="1">
                        <a:lnSpc>
                          <a:spcPct val="100000"/>
                        </a:lnSpc>
                        <a:spcBef>
                          <a:spcPts val="0"/>
                        </a:spcBef>
                        <a:spcAft>
                          <a:spcPts val="300"/>
                        </a:spcAft>
                        <a:buClrTx/>
                        <a:buSzTx/>
                        <a:buFont typeface="Calibri" panose="020F050202020403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171450" marR="0" lvl="0" indent="-171450" algn="l" defTabSz="47365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171450" marR="0" lvl="0" indent="-171450" algn="l" defTabSz="47365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rPr>
                        <a:t>Cash flow accounting for operating and finance leases does not report leases in </a:t>
                      </a:r>
                      <a:r>
                        <a:rPr kumimoji="0" lang="en-US" sz="1100" b="0" i="0" u="none" strike="noStrike" kern="1200" cap="none" spc="0" normalizeH="0" baseline="0" noProof="0" dirty="0" err="1">
                          <a:ln>
                            <a:noFill/>
                          </a:ln>
                          <a:solidFill>
                            <a:srgbClr val="000000"/>
                          </a:solidFill>
                          <a:effectLst/>
                          <a:uLnTx/>
                          <a:uFillTx/>
                          <a:latin typeface="+mn-lt"/>
                          <a:ea typeface="+mn-ea"/>
                          <a:cs typeface="Times New Roman" pitchFamily="18" charset="0"/>
                        </a:rPr>
                        <a:t>CapEx</a:t>
                      </a:r>
                      <a:r>
                        <a:rPr kumimoji="0" lang="en-US" sz="1100" b="0" i="0" u="none" strike="noStrike" kern="1200" cap="none" spc="0" normalizeH="0" baseline="0" noProof="0" dirty="0">
                          <a:ln>
                            <a:noFill/>
                          </a:ln>
                          <a:solidFill>
                            <a:srgbClr val="000000"/>
                          </a:solidFill>
                          <a:effectLst/>
                          <a:uLnTx/>
                          <a:uFillTx/>
                          <a:latin typeface="+mn-lt"/>
                          <a:ea typeface="+mn-ea"/>
                          <a:cs typeface="Times New Roman" pitchFamily="18" charset="0"/>
                        </a:rPr>
                        <a:t> where the lease is fully funded by the lessor and there is no sale leaseback</a:t>
                      </a:r>
                    </a:p>
                  </a:txBody>
                  <a:tcPr marL="83092" marR="83092" marT="41546" marB="41546" anchor="ctr">
                    <a:lnL w="12700" cap="flat" cmpd="sng" algn="ctr">
                      <a:solidFill>
                        <a:srgbClr val="BABABA"/>
                      </a:solidFill>
                      <a:prstDash val="solid"/>
                      <a:round/>
                      <a:headEnd type="none" w="med" len="med"/>
                      <a:tailEnd type="none" w="med" len="med"/>
                    </a:lnL>
                    <a:lnR w="12700" cap="flat" cmpd="sng" algn="ctr">
                      <a:solidFill>
                        <a:srgbClr val="BABABA"/>
                      </a:solidFill>
                      <a:prstDash val="solid"/>
                      <a:round/>
                      <a:headEnd type="none" w="med" len="med"/>
                      <a:tailEnd type="none" w="med" len="med"/>
                    </a:lnR>
                    <a:lnT w="12700" cap="flat" cmpd="sng" algn="ctr">
                      <a:solidFill>
                        <a:srgbClr val="BABABA"/>
                      </a:solidFill>
                      <a:prstDash val="solid"/>
                      <a:round/>
                      <a:headEnd type="none" w="med" len="med"/>
                      <a:tailEnd type="none" w="med" len="med"/>
                    </a:lnT>
                    <a:lnB w="12700" cap="flat" cmpd="sng" algn="ctr">
                      <a:solidFill>
                        <a:srgbClr val="BABAB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Rectangle 7"/>
          <p:cNvSpPr/>
          <p:nvPr/>
        </p:nvSpPr>
        <p:spPr>
          <a:xfrm>
            <a:off x="2638425" y="6412344"/>
            <a:ext cx="7239000" cy="246221"/>
          </a:xfrm>
          <a:prstGeom prst="rect">
            <a:avLst/>
          </a:prstGeom>
        </p:spPr>
        <p:txBody>
          <a:bodyPr wrap="square" lIns="0" tIns="0" rIns="0" bIns="0">
            <a:spAutoFit/>
          </a:bodyPr>
          <a:lstStyle/>
          <a:p>
            <a:pPr lvl="0"/>
            <a:r>
              <a:rPr lang="en-US" sz="800" dirty="0">
                <a:solidFill>
                  <a:srgbClr val="000000"/>
                </a:solidFill>
                <a:ea typeface="Times New Roman" pitchFamily="18" charset="0"/>
                <a:cs typeface="Arial" charset="0"/>
              </a:rPr>
              <a:t>Bank of America has not provided nor will it provide tax, legal, or accounting advice and will not be responsible or liable for any damages, consequential or otherwise, that may be incurred or alleged by any person or entity as a result of this document</a:t>
            </a:r>
            <a:endParaRPr lang="en-US" sz="800" dirty="0"/>
          </a:p>
        </p:txBody>
      </p:sp>
    </p:spTree>
    <p:extLst>
      <p:ext uri="{BB962C8B-B14F-4D97-AF65-F5344CB8AC3E}">
        <p14:creationId xmlns:p14="http://schemas.microsoft.com/office/powerpoint/2010/main" val="389350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solidFill>
                  <a:srgbClr val="000000"/>
                </a:solidFill>
              </a:rPr>
              <a:t>Accounting Treatment of Leases</a:t>
            </a:r>
          </a:p>
          <a:p>
            <a:r>
              <a:rPr lang="en-US" sz="1817" b="0" dirty="0">
                <a:solidFill>
                  <a:srgbClr val="000000"/>
                </a:solidFill>
              </a:rPr>
              <a:t>ASC 842 Lessee Accounting - Operating Lease Illustration</a:t>
            </a:r>
          </a:p>
        </p:txBody>
      </p:sp>
      <p:sp>
        <p:nvSpPr>
          <p:cNvPr id="2" name="TextBox 1"/>
          <p:cNvSpPr txBox="1"/>
          <p:nvPr/>
        </p:nvSpPr>
        <p:spPr>
          <a:xfrm>
            <a:off x="1850108" y="2102908"/>
            <a:ext cx="5736762" cy="923330"/>
          </a:xfrm>
          <a:prstGeom prst="rect">
            <a:avLst/>
          </a:prstGeom>
          <a:ln>
            <a:solidFill>
              <a:srgbClr val="000000"/>
            </a:solidFill>
          </a:ln>
        </p:spPr>
        <p:txBody>
          <a:bodyPr wrap="square" lIns="0" tIns="0" rIns="0" bIns="0" rtlCol="0">
            <a:spAutoFit/>
          </a:bodyPr>
          <a:lstStyle/>
          <a:p>
            <a:r>
              <a:rPr lang="en-US" sz="1200" b="1" u="sng" dirty="0"/>
              <a:t>Balance Sheet Accounting </a:t>
            </a:r>
            <a:r>
              <a:rPr lang="en-US" sz="1200" u="sng" dirty="0"/>
              <a:t>-  Operating Lease	</a:t>
            </a:r>
            <a:r>
              <a:rPr lang="en-US" sz="1200" dirty="0"/>
              <a:t> </a:t>
            </a:r>
            <a:r>
              <a:rPr lang="en-US" sz="1200" u="sng" dirty="0"/>
              <a:t>   Db	</a:t>
            </a:r>
            <a:r>
              <a:rPr lang="en-US" sz="1200" dirty="0"/>
              <a:t>		</a:t>
            </a:r>
            <a:r>
              <a:rPr lang="en-US" sz="1200" u="sng" dirty="0"/>
              <a:t>Cr</a:t>
            </a:r>
          </a:p>
          <a:p>
            <a:r>
              <a:rPr lang="en-US" sz="1200" dirty="0"/>
              <a:t>  Right-of-Use Asset					$70.7 MM</a:t>
            </a:r>
          </a:p>
          <a:p>
            <a:r>
              <a:rPr lang="en-US" sz="1200" dirty="0"/>
              <a:t>    Lease Liability								$70.7MM</a:t>
            </a:r>
          </a:p>
          <a:p>
            <a:r>
              <a:rPr lang="en-US" sz="1200" dirty="0"/>
              <a:t>  </a:t>
            </a:r>
          </a:p>
          <a:p>
            <a:r>
              <a:rPr lang="en-US" sz="1200" dirty="0"/>
              <a:t>  Lease is capitalized at the PV of the rent payments</a:t>
            </a:r>
          </a:p>
        </p:txBody>
      </p:sp>
      <p:sp>
        <p:nvSpPr>
          <p:cNvPr id="8" name="TextBox 7"/>
          <p:cNvSpPr txBox="1"/>
          <p:nvPr/>
        </p:nvSpPr>
        <p:spPr>
          <a:xfrm>
            <a:off x="1850109" y="1200701"/>
            <a:ext cx="5200049" cy="707886"/>
          </a:xfrm>
          <a:prstGeom prst="rect">
            <a:avLst/>
          </a:prstGeom>
          <a:ln>
            <a:solidFill>
              <a:srgbClr val="000000"/>
            </a:solidFill>
          </a:ln>
        </p:spPr>
        <p:txBody>
          <a:bodyPr wrap="square" lIns="0" tIns="0" rIns="0" bIns="0" rtlCol="0">
            <a:spAutoFit/>
          </a:bodyPr>
          <a:lstStyle/>
          <a:p>
            <a:r>
              <a:rPr lang="en-US" sz="1200" b="1" u="sng" dirty="0"/>
              <a:t>Accounting Example-  Railcar Lease</a:t>
            </a:r>
            <a:r>
              <a:rPr lang="en-US" sz="1200" u="sng" dirty="0"/>
              <a:t>	</a:t>
            </a:r>
            <a:r>
              <a:rPr lang="en-US" sz="1200" dirty="0"/>
              <a:t> </a:t>
            </a:r>
            <a:endParaRPr lang="en-US" sz="1200" u="sng" dirty="0"/>
          </a:p>
          <a:p>
            <a:r>
              <a:rPr lang="en-US" sz="1200" dirty="0"/>
              <a:t>  $100MM Lease,   	       10-year term				</a:t>
            </a:r>
          </a:p>
          <a:p>
            <a:r>
              <a:rPr lang="en-US" sz="1200" dirty="0"/>
              <a:t>   $38MM residual value,	$8.4MM annual payments</a:t>
            </a:r>
          </a:p>
          <a:p>
            <a:r>
              <a:rPr lang="en-US" sz="1000" dirty="0"/>
              <a:t>				</a:t>
            </a:r>
          </a:p>
        </p:txBody>
      </p:sp>
      <p:sp>
        <p:nvSpPr>
          <p:cNvPr id="9" name="TextBox 8">
            <a:extLst>
              <a:ext uri="{FF2B5EF4-FFF2-40B4-BE49-F238E27FC236}">
                <a16:creationId xmlns:a16="http://schemas.microsoft.com/office/drawing/2014/main" id="{78ABD336-57B1-4AFB-B311-8B4FC19762AD}"/>
              </a:ext>
            </a:extLst>
          </p:cNvPr>
          <p:cNvSpPr txBox="1"/>
          <p:nvPr/>
        </p:nvSpPr>
        <p:spPr>
          <a:xfrm>
            <a:off x="1850108" y="3240592"/>
            <a:ext cx="5736762" cy="923330"/>
          </a:xfrm>
          <a:prstGeom prst="rect">
            <a:avLst/>
          </a:prstGeom>
          <a:ln>
            <a:solidFill>
              <a:srgbClr val="000000"/>
            </a:solidFill>
          </a:ln>
        </p:spPr>
        <p:txBody>
          <a:bodyPr wrap="square" lIns="0" tIns="0" rIns="0" bIns="0" rtlCol="0">
            <a:spAutoFit/>
          </a:bodyPr>
          <a:lstStyle/>
          <a:p>
            <a:r>
              <a:rPr lang="en-US" sz="1200" b="1" u="sng" dirty="0"/>
              <a:t>Income Statement Accounting </a:t>
            </a:r>
            <a:r>
              <a:rPr lang="en-US" sz="1200" u="sng" dirty="0"/>
              <a:t>-  Operating Lease	</a:t>
            </a:r>
            <a:r>
              <a:rPr lang="en-US" sz="1200" dirty="0"/>
              <a:t> </a:t>
            </a:r>
            <a:r>
              <a:rPr lang="en-US" sz="1200" u="sng" dirty="0"/>
              <a:t>   Db	</a:t>
            </a:r>
            <a:r>
              <a:rPr lang="en-US" sz="1200" dirty="0"/>
              <a:t>		</a:t>
            </a:r>
            <a:r>
              <a:rPr lang="en-US" sz="1200" u="sng" dirty="0"/>
              <a:t>Cr</a:t>
            </a:r>
          </a:p>
          <a:p>
            <a:r>
              <a:rPr lang="en-US" sz="1200" dirty="0"/>
              <a:t>   Rent Expense					$8.4MM</a:t>
            </a:r>
          </a:p>
          <a:p>
            <a:r>
              <a:rPr lang="en-US" sz="1200" dirty="0"/>
              <a:t>     Cash									$8.4MM</a:t>
            </a:r>
          </a:p>
          <a:p>
            <a:endParaRPr lang="en-US" sz="1200" dirty="0"/>
          </a:p>
          <a:p>
            <a:r>
              <a:rPr lang="en-US" sz="1200" dirty="0"/>
              <a:t> Operating lease expense is recognized for the amount of the rent payments </a:t>
            </a:r>
          </a:p>
        </p:txBody>
      </p:sp>
      <p:sp>
        <p:nvSpPr>
          <p:cNvPr id="10" name="TextBox 9">
            <a:extLst>
              <a:ext uri="{FF2B5EF4-FFF2-40B4-BE49-F238E27FC236}">
                <a16:creationId xmlns:a16="http://schemas.microsoft.com/office/drawing/2014/main" id="{06D7D83E-9FBF-43D5-B3C4-971EBB6DDF80}"/>
              </a:ext>
            </a:extLst>
          </p:cNvPr>
          <p:cNvSpPr txBox="1"/>
          <p:nvPr/>
        </p:nvSpPr>
        <p:spPr>
          <a:xfrm>
            <a:off x="1850108" y="4364637"/>
            <a:ext cx="5736762" cy="1292662"/>
          </a:xfrm>
          <a:prstGeom prst="rect">
            <a:avLst/>
          </a:prstGeom>
          <a:ln>
            <a:solidFill>
              <a:srgbClr val="000000"/>
            </a:solidFill>
          </a:ln>
        </p:spPr>
        <p:txBody>
          <a:bodyPr wrap="square" lIns="0" tIns="0" rIns="0" bIns="0" rtlCol="0">
            <a:spAutoFit/>
          </a:bodyPr>
          <a:lstStyle/>
          <a:p>
            <a:r>
              <a:rPr lang="en-US" sz="1200" b="1" u="sng" dirty="0"/>
              <a:t>Cash Flow Statement Accounting </a:t>
            </a:r>
            <a:r>
              <a:rPr lang="en-US" sz="1200" u="sng" dirty="0"/>
              <a:t>-  Operating Lease	</a:t>
            </a:r>
            <a:r>
              <a:rPr lang="en-US" sz="1200" dirty="0"/>
              <a:t> </a:t>
            </a:r>
            <a:endParaRPr lang="en-US" sz="1200" u="sng" dirty="0"/>
          </a:p>
          <a:p>
            <a:r>
              <a:rPr lang="en-US" sz="1200" dirty="0"/>
              <a:t>   Rent Expense reduces Net Income and Cash Flow		$8.4MM</a:t>
            </a:r>
          </a:p>
          <a:p>
            <a:r>
              <a:rPr lang="en-US" sz="1200" dirty="0"/>
              <a:t>     </a:t>
            </a:r>
          </a:p>
          <a:p>
            <a:r>
              <a:rPr lang="en-US" sz="1200" dirty="0"/>
              <a:t>   Capital Expenditures					$0MM</a:t>
            </a:r>
          </a:p>
          <a:p>
            <a:endParaRPr lang="en-US" sz="1200" dirty="0"/>
          </a:p>
          <a:p>
            <a:r>
              <a:rPr lang="en-US" sz="1200" dirty="0"/>
              <a:t>As long as the lessor fully funds the asset and there is no sale leaseback, the lessee does not report any </a:t>
            </a:r>
            <a:r>
              <a:rPr lang="en-US" sz="1200" dirty="0" err="1"/>
              <a:t>CapEx</a:t>
            </a:r>
            <a:r>
              <a:rPr lang="en-US" sz="1200" dirty="0"/>
              <a:t> for the lease of the assets </a:t>
            </a:r>
          </a:p>
        </p:txBody>
      </p:sp>
      <p:sp>
        <p:nvSpPr>
          <p:cNvPr id="11" name="Rectangle 10">
            <a:extLst>
              <a:ext uri="{FF2B5EF4-FFF2-40B4-BE49-F238E27FC236}">
                <a16:creationId xmlns:a16="http://schemas.microsoft.com/office/drawing/2014/main" id="{43D12740-FBCA-4C41-BED6-85324C90C433}"/>
              </a:ext>
            </a:extLst>
          </p:cNvPr>
          <p:cNvSpPr/>
          <p:nvPr/>
        </p:nvSpPr>
        <p:spPr>
          <a:xfrm>
            <a:off x="2557743" y="6284645"/>
            <a:ext cx="7239000" cy="246221"/>
          </a:xfrm>
          <a:prstGeom prst="rect">
            <a:avLst/>
          </a:prstGeom>
        </p:spPr>
        <p:txBody>
          <a:bodyPr wrap="square" lIns="0" tIns="0" rIns="0" bIns="0">
            <a:spAutoFit/>
          </a:bodyPr>
          <a:lstStyle/>
          <a:p>
            <a:pPr lvl="0"/>
            <a:r>
              <a:rPr lang="en-US" sz="800" dirty="0">
                <a:solidFill>
                  <a:srgbClr val="000000"/>
                </a:solidFill>
                <a:ea typeface="Times New Roman" pitchFamily="18" charset="0"/>
                <a:cs typeface="Arial" charset="0"/>
              </a:rPr>
              <a:t>Bank of America has not provided nor will it provide tax, legal, or accounting advice and will not be responsible or liable for any damages, consequential or otherwise, that may be incurred or alleged by any person or entity as a result of this document</a:t>
            </a:r>
            <a:endParaRPr lang="en-US" sz="800" dirty="0"/>
          </a:p>
        </p:txBody>
      </p:sp>
    </p:spTree>
    <p:extLst>
      <p:ext uri="{BB962C8B-B14F-4D97-AF65-F5344CB8AC3E}">
        <p14:creationId xmlns:p14="http://schemas.microsoft.com/office/powerpoint/2010/main" val="8185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“Bank of America” is the marketing name used by certain Global Banking and Global Markets businesses of Bank of America Corporation. Lending, leasing, equipment finance and other commercial banking activities, and trading in certain financial instruments are performed globally by banking affiliates of Bank of America Corporation, including Bank of America, N.A., Member FDIC. </a:t>
            </a:r>
          </a:p>
          <a:p>
            <a:pPr marL="0" marR="0">
              <a:spcBef>
                <a:spcPts val="0"/>
              </a:spcBef>
              <a:spcAft>
                <a:spcPts val="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r>
              <a:rPr lang="en-US" sz="800" dirty="0">
                <a:effectLst/>
                <a:latin typeface="Calibri" panose="020F0502020204030204" pitchFamily="34" charset="0"/>
                <a:ea typeface="Calibri" panose="020F0502020204030204" pitchFamily="34" charset="0"/>
                <a:cs typeface="Times New Roman" panose="02020603050405020304" pitchFamily="18" charset="0"/>
              </a:rPr>
              <a:t>The following materials are for discussion purposes only and are subject to the recipient’s review and the recipient’s own assessment from a legal, tax, compliance, accounting policy and risk perspective, as appropriate. Bank of America, N.A. (itself or through or on behalf of its affiliates and subsidiaries) has not provided nor will it provide tax, legal, or accounting advice and will not be responsible or liable for any damages, consequential or otherwise, that may be incurred or alleged by any person or entity as a result of these materials or any transaction entered into in relation thereof. Recipient should consult with its own legal, tax and accounting advisors prior to entering any transaction. We assume no obligation to update or otherwise revise these materials. These materials have not been prepared with a view toward public disclosure under applicable securities laws or otherwise, are intended for the benefit and use of recipient only, and may not be reproduced, disseminated, quoted or referred to, in whole or in part, without our prior written consent. These materials may not reflect information known to other professionals in other business areas of Bank of America Corporation and its affiliates. © 2025 Bank of America Corporation. All rights reserved. 8343308 8.25</a:t>
            </a:r>
          </a:p>
          <a:p>
            <a:endParaRPr lang="en-GB" sz="800" dirty="0"/>
          </a:p>
        </p:txBody>
      </p:sp>
      <p:sp>
        <p:nvSpPr>
          <p:cNvPr id="4" name="Slide Number Placeholder 3"/>
          <p:cNvSpPr>
            <a:spLocks noGrp="1"/>
          </p:cNvSpPr>
          <p:nvPr>
            <p:ph type="sldNum" sz="quarter" idx="12"/>
          </p:nvPr>
        </p:nvSpPr>
        <p:spPr/>
        <p:txBody>
          <a:bodyPr anchor="t" anchorCtr="0"/>
          <a:lstStyle/>
          <a:p>
            <a:fld id="{523A240F-EAFE-E84F-B44C-6D7A08E0E409}" type="slidenum">
              <a:rPr lang="en-US" smtClean="0">
                <a:solidFill>
                  <a:srgbClr val="000000"/>
                </a:solidFill>
              </a:rPr>
              <a:pPr/>
              <a:t>2</a:t>
            </a:fld>
            <a:endParaRPr lang="en-US">
              <a:solidFill>
                <a:srgbClr val="000000"/>
              </a:solidFill>
            </a:endParaRPr>
          </a:p>
        </p:txBody>
      </p:sp>
      <p:sp>
        <p:nvSpPr>
          <p:cNvPr id="5" name="Title 2">
            <a:extLst>
              <a:ext uri="{FF2B5EF4-FFF2-40B4-BE49-F238E27FC236}">
                <a16:creationId xmlns:a16="http://schemas.microsoft.com/office/drawing/2014/main" id="{F31321F5-22AB-9D68-F959-931CD66ED59F}"/>
              </a:ext>
            </a:extLst>
          </p:cNvPr>
          <p:cNvSpPr>
            <a:spLocks noGrp="1"/>
          </p:cNvSpPr>
          <p:nvPr>
            <p:ph type="title"/>
          </p:nvPr>
        </p:nvSpPr>
        <p:spPr>
          <a:xfrm>
            <a:off x="404959" y="210457"/>
            <a:ext cx="11382083" cy="710194"/>
          </a:xfrm>
        </p:spPr>
        <p:txBody>
          <a:bodyPr/>
          <a:lstStyle/>
          <a:p>
            <a:r>
              <a:rPr lang="en-GB" dirty="0"/>
              <a:t>Notice to recipient</a:t>
            </a:r>
          </a:p>
        </p:txBody>
      </p:sp>
    </p:spTree>
    <p:extLst>
      <p:ext uri="{BB962C8B-B14F-4D97-AF65-F5344CB8AC3E}">
        <p14:creationId xmlns:p14="http://schemas.microsoft.com/office/powerpoint/2010/main" val="28308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D9D5CD-7AEB-449D-BD61-FCA0012B06AC}"/>
              </a:ext>
            </a:extLst>
          </p:cNvPr>
          <p:cNvSpPr>
            <a:spLocks noGrp="1"/>
          </p:cNvSpPr>
          <p:nvPr>
            <p:ph type="title"/>
          </p:nvPr>
        </p:nvSpPr>
        <p:spPr/>
        <p:txBody>
          <a:bodyPr/>
          <a:lstStyle/>
          <a:p>
            <a:r>
              <a:rPr lang="en-US" dirty="0"/>
              <a:t>Overview of the equipment financing market</a:t>
            </a:r>
            <a:br>
              <a:rPr lang="en-US" dirty="0"/>
            </a:br>
            <a:r>
              <a:rPr lang="en-US" sz="1600" dirty="0"/>
              <a:t>Equipment financing market expects continued growth</a:t>
            </a:r>
          </a:p>
        </p:txBody>
      </p:sp>
      <p:grpSp>
        <p:nvGrpSpPr>
          <p:cNvPr id="29" name="Group 28">
            <a:extLst>
              <a:ext uri="{FF2B5EF4-FFF2-40B4-BE49-F238E27FC236}">
                <a16:creationId xmlns:a16="http://schemas.microsoft.com/office/drawing/2014/main" id="{36FD461E-2065-4C0B-97C7-18C92FEFEE85}"/>
              </a:ext>
            </a:extLst>
          </p:cNvPr>
          <p:cNvGrpSpPr/>
          <p:nvPr/>
        </p:nvGrpSpPr>
        <p:grpSpPr>
          <a:xfrm>
            <a:off x="1563624" y="822264"/>
            <a:ext cx="3203052" cy="3663017"/>
            <a:chOff x="0" y="721680"/>
            <a:chExt cx="3203052" cy="3663017"/>
          </a:xfrm>
        </p:grpSpPr>
        <p:pic>
          <p:nvPicPr>
            <p:cNvPr id="54" name="Picture 53" descr="91593934_6x4.jpg">
              <a:extLst>
                <a:ext uri="{FF2B5EF4-FFF2-40B4-BE49-F238E27FC236}">
                  <a16:creationId xmlns:a16="http://schemas.microsoft.com/office/drawing/2014/main" id="{2185BFDA-ADFE-4DD7-BA5D-6384F27AD6CD}"/>
                </a:ext>
              </a:extLst>
            </p:cNvPr>
            <p:cNvPicPr>
              <a:picLocks noChangeAspect="1"/>
            </p:cNvPicPr>
            <p:nvPr/>
          </p:nvPicPr>
          <p:blipFill>
            <a:blip r:embed="rId3" cstate="screen"/>
            <a:stretch>
              <a:fillRect/>
            </a:stretch>
          </p:blipFill>
          <p:spPr>
            <a:xfrm>
              <a:off x="396982" y="3109424"/>
              <a:ext cx="1238903" cy="825935"/>
            </a:xfrm>
            <a:prstGeom prst="rect">
              <a:avLst/>
            </a:prstGeom>
            <a:ln>
              <a:solidFill>
                <a:srgbClr val="BABABA"/>
              </a:solidFill>
            </a:ln>
          </p:spPr>
        </p:pic>
        <p:pic>
          <p:nvPicPr>
            <p:cNvPr id="55" name="Picture 54" descr="90883479_6x4.jpg">
              <a:extLst>
                <a:ext uri="{FF2B5EF4-FFF2-40B4-BE49-F238E27FC236}">
                  <a16:creationId xmlns:a16="http://schemas.microsoft.com/office/drawing/2014/main" id="{D686359D-E51E-4DA3-BF1F-E8BABC8EB3BA}"/>
                </a:ext>
              </a:extLst>
            </p:cNvPr>
            <p:cNvPicPr>
              <a:picLocks noChangeAspect="1"/>
            </p:cNvPicPr>
            <p:nvPr/>
          </p:nvPicPr>
          <p:blipFill>
            <a:blip r:embed="rId4" cstate="screen"/>
            <a:stretch>
              <a:fillRect/>
            </a:stretch>
          </p:blipFill>
          <p:spPr>
            <a:xfrm>
              <a:off x="1412600" y="2838712"/>
              <a:ext cx="1423772" cy="949182"/>
            </a:xfrm>
            <a:prstGeom prst="rect">
              <a:avLst/>
            </a:prstGeom>
            <a:ln>
              <a:solidFill>
                <a:srgbClr val="BABABA"/>
              </a:solidFill>
            </a:ln>
          </p:spPr>
        </p:pic>
        <p:pic>
          <p:nvPicPr>
            <p:cNvPr id="56" name="Picture 55" descr="184119575_6x4.jpg">
              <a:extLst>
                <a:ext uri="{FF2B5EF4-FFF2-40B4-BE49-F238E27FC236}">
                  <a16:creationId xmlns:a16="http://schemas.microsoft.com/office/drawing/2014/main" id="{1DAF5400-6DA6-48D2-BD5F-2E913AC91FBA}"/>
                </a:ext>
              </a:extLst>
            </p:cNvPr>
            <p:cNvPicPr>
              <a:picLocks noChangeAspect="1"/>
            </p:cNvPicPr>
            <p:nvPr/>
          </p:nvPicPr>
          <p:blipFill>
            <a:blip r:embed="rId5" cstate="screen"/>
            <a:stretch>
              <a:fillRect/>
            </a:stretch>
          </p:blipFill>
          <p:spPr>
            <a:xfrm>
              <a:off x="1512227" y="2141633"/>
              <a:ext cx="1117143" cy="744762"/>
            </a:xfrm>
            <a:prstGeom prst="rect">
              <a:avLst/>
            </a:prstGeom>
            <a:ln>
              <a:solidFill>
                <a:srgbClr val="BABABA"/>
              </a:solidFill>
            </a:ln>
          </p:spPr>
        </p:pic>
        <p:pic>
          <p:nvPicPr>
            <p:cNvPr id="57" name="Picture 56">
              <a:extLst>
                <a:ext uri="{FF2B5EF4-FFF2-40B4-BE49-F238E27FC236}">
                  <a16:creationId xmlns:a16="http://schemas.microsoft.com/office/drawing/2014/main" id="{D01BD3CF-626F-432E-86C0-7C54F54C50CE}"/>
                </a:ext>
              </a:extLst>
            </p:cNvPr>
            <p:cNvPicPr>
              <a:picLocks noChangeAspect="1"/>
            </p:cNvPicPr>
            <p:nvPr/>
          </p:nvPicPr>
          <p:blipFill rotWithShape="1">
            <a:blip r:embed="rId6">
              <a:extLst>
                <a:ext uri="{28A0092B-C50C-407E-A947-70E740481C1C}">
                  <a14:useLocalDpi xmlns:a14="http://schemas.microsoft.com/office/drawing/2010/main" val="0"/>
                </a:ext>
              </a:extLst>
            </a:blip>
            <a:srcRect l="7203" t="1" b="11081"/>
            <a:stretch/>
          </p:blipFill>
          <p:spPr>
            <a:xfrm>
              <a:off x="277685" y="2464455"/>
              <a:ext cx="1245761" cy="707370"/>
            </a:xfrm>
            <a:prstGeom prst="rect">
              <a:avLst/>
            </a:prstGeom>
            <a:ln>
              <a:solidFill>
                <a:srgbClr val="BABABA"/>
              </a:solidFill>
            </a:ln>
          </p:spPr>
        </p:pic>
        <p:pic>
          <p:nvPicPr>
            <p:cNvPr id="58" name="Picture 57" descr="157642194_6x4.jpg">
              <a:extLst>
                <a:ext uri="{FF2B5EF4-FFF2-40B4-BE49-F238E27FC236}">
                  <a16:creationId xmlns:a16="http://schemas.microsoft.com/office/drawing/2014/main" id="{D83E6C39-DBB9-42D5-8F92-E6338E8357F8}"/>
                </a:ext>
              </a:extLst>
            </p:cNvPr>
            <p:cNvPicPr>
              <a:picLocks noChangeAspect="1"/>
            </p:cNvPicPr>
            <p:nvPr/>
          </p:nvPicPr>
          <p:blipFill>
            <a:blip r:embed="rId7" cstate="screen"/>
            <a:stretch>
              <a:fillRect/>
            </a:stretch>
          </p:blipFill>
          <p:spPr>
            <a:xfrm>
              <a:off x="283386" y="1638520"/>
              <a:ext cx="1238903" cy="825935"/>
            </a:xfrm>
            <a:prstGeom prst="rect">
              <a:avLst/>
            </a:prstGeom>
            <a:ln>
              <a:solidFill>
                <a:srgbClr val="BABABA"/>
              </a:solidFill>
            </a:ln>
          </p:spPr>
        </p:pic>
        <p:pic>
          <p:nvPicPr>
            <p:cNvPr id="59" name="Picture 58">
              <a:extLst>
                <a:ext uri="{FF2B5EF4-FFF2-40B4-BE49-F238E27FC236}">
                  <a16:creationId xmlns:a16="http://schemas.microsoft.com/office/drawing/2014/main" id="{0DDED25D-400A-433C-B20C-1B043DF799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176" y="1148126"/>
              <a:ext cx="1238903" cy="825935"/>
            </a:xfrm>
            <a:prstGeom prst="rect">
              <a:avLst/>
            </a:prstGeom>
            <a:ln>
              <a:solidFill>
                <a:srgbClr val="BABABA"/>
              </a:solidFill>
            </a:ln>
          </p:spPr>
        </p:pic>
        <p:pic>
          <p:nvPicPr>
            <p:cNvPr id="60" name="Picture 59">
              <a:extLst>
                <a:ext uri="{FF2B5EF4-FFF2-40B4-BE49-F238E27FC236}">
                  <a16:creationId xmlns:a16="http://schemas.microsoft.com/office/drawing/2014/main" id="{CC59E42D-C27C-45D6-91EB-17B5CEDFD8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5414" y="1380128"/>
              <a:ext cx="1238149" cy="825433"/>
            </a:xfrm>
            <a:prstGeom prst="rect">
              <a:avLst/>
            </a:prstGeom>
            <a:ln>
              <a:solidFill>
                <a:srgbClr val="BABABA"/>
              </a:solidFill>
            </a:ln>
          </p:spPr>
        </p:pic>
        <p:pic>
          <p:nvPicPr>
            <p:cNvPr id="61" name="Picture 60">
              <a:extLst>
                <a:ext uri="{FF2B5EF4-FFF2-40B4-BE49-F238E27FC236}">
                  <a16:creationId xmlns:a16="http://schemas.microsoft.com/office/drawing/2014/main" id="{C8B55877-6FAB-4809-AE01-E4004DC17F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648" y="2464715"/>
              <a:ext cx="1274641" cy="715359"/>
            </a:xfrm>
            <a:prstGeom prst="rect">
              <a:avLst/>
            </a:prstGeom>
          </p:spPr>
        </p:pic>
        <p:pic>
          <p:nvPicPr>
            <p:cNvPr id="62" name="Picture 61">
              <a:extLst>
                <a:ext uri="{FF2B5EF4-FFF2-40B4-BE49-F238E27FC236}">
                  <a16:creationId xmlns:a16="http://schemas.microsoft.com/office/drawing/2014/main" id="{A063D81E-9FAC-42B6-AF91-5A03012FBC8D}"/>
                </a:ext>
              </a:extLst>
            </p:cNvPr>
            <p:cNvPicPr>
              <a:picLocks noChangeAspect="1"/>
            </p:cNvPicPr>
            <p:nvPr/>
          </p:nvPicPr>
          <p:blipFill rotWithShape="1">
            <a:blip r:embed="rId11"/>
            <a:srcRect l="7780"/>
            <a:stretch/>
          </p:blipFill>
          <p:spPr>
            <a:xfrm>
              <a:off x="0" y="721680"/>
              <a:ext cx="3203052" cy="3663017"/>
            </a:xfrm>
            <a:prstGeom prst="rect">
              <a:avLst/>
            </a:prstGeom>
          </p:spPr>
        </p:pic>
        <p:sp>
          <p:nvSpPr>
            <p:cNvPr id="63" name="Oval 62">
              <a:extLst>
                <a:ext uri="{FF2B5EF4-FFF2-40B4-BE49-F238E27FC236}">
                  <a16:creationId xmlns:a16="http://schemas.microsoft.com/office/drawing/2014/main" id="{C5689B63-5B85-4105-8083-9B26BBF1A075}"/>
                </a:ext>
              </a:extLst>
            </p:cNvPr>
            <p:cNvSpPr/>
            <p:nvPr/>
          </p:nvSpPr>
          <p:spPr bwMode="auto">
            <a:xfrm>
              <a:off x="283774" y="1268617"/>
              <a:ext cx="2375633" cy="2569145"/>
            </a:xfrm>
            <a:prstGeom prst="ellipse">
              <a:avLst/>
            </a:prstGeom>
            <a:noFill/>
            <a:ln w="57150">
              <a:solidFill>
                <a:srgbClr val="012169"/>
              </a:solidFill>
            </a:ln>
            <a:effectLst/>
          </p:spPr>
          <p:style>
            <a:lnRef idx="1">
              <a:schemeClr val="accent1"/>
            </a:lnRef>
            <a:fillRef idx="3">
              <a:schemeClr val="accent1"/>
            </a:fillRef>
            <a:effectRef idx="2">
              <a:schemeClr val="accent1"/>
            </a:effectRef>
            <a:fontRef idx="minor">
              <a:schemeClr val="lt1"/>
            </a:fontRef>
          </p:style>
          <p:txBody>
            <a:bodyPr lIns="98141" tIns="98141" rIns="98141" bIns="98141" rtlCol="0" anchor="ctr"/>
            <a:lstStyle/>
            <a:p>
              <a:pPr marL="0" marR="0" lvl="0" indent="0" algn="ctr" defTabSz="473830" rtl="0" eaLnBrk="1" fontAlgn="auto" latinLnBrk="0" hangingPunct="1">
                <a:lnSpc>
                  <a:spcPct val="100000"/>
                </a:lnSpc>
                <a:spcBef>
                  <a:spcPts val="0"/>
                </a:spcBef>
                <a:spcAft>
                  <a:spcPts val="0"/>
                </a:spcAft>
                <a:buClrTx/>
                <a:buSzTx/>
                <a:buFontTx/>
                <a:buNone/>
                <a:tabLst/>
                <a:defRPr/>
              </a:pPr>
              <a:endParaRPr kumimoji="0" lang="en-US" sz="1454" b="0" i="0" u="none" strike="noStrike" kern="1200" cap="none" spc="0" normalizeH="0" baseline="0" noProof="0" dirty="0">
                <a:ln>
                  <a:noFill/>
                </a:ln>
                <a:solidFill>
                  <a:srgbClr val="EBE7DD"/>
                </a:solidFill>
                <a:effectLst/>
                <a:uLnTx/>
                <a:uFillTx/>
                <a:latin typeface="Calibri"/>
                <a:ea typeface="+mn-ea"/>
                <a:cs typeface="Arial"/>
              </a:endParaRPr>
            </a:p>
          </p:txBody>
        </p:sp>
      </p:grpSp>
      <p:grpSp>
        <p:nvGrpSpPr>
          <p:cNvPr id="64" name="Group 63">
            <a:extLst>
              <a:ext uri="{FF2B5EF4-FFF2-40B4-BE49-F238E27FC236}">
                <a16:creationId xmlns:a16="http://schemas.microsoft.com/office/drawing/2014/main" id="{D9CD6B5D-C930-4B04-A6F5-9CC3F6995E47}"/>
              </a:ext>
            </a:extLst>
          </p:cNvPr>
          <p:cNvGrpSpPr/>
          <p:nvPr/>
        </p:nvGrpSpPr>
        <p:grpSpPr>
          <a:xfrm>
            <a:off x="3893657" y="1221223"/>
            <a:ext cx="6491070" cy="3052361"/>
            <a:chOff x="2562792" y="1654462"/>
            <a:chExt cx="7143182" cy="3359010"/>
          </a:xfrm>
        </p:grpSpPr>
        <p:sp>
          <p:nvSpPr>
            <p:cNvPr id="65" name="Freeform 16">
              <a:extLst>
                <a:ext uri="{FF2B5EF4-FFF2-40B4-BE49-F238E27FC236}">
                  <a16:creationId xmlns:a16="http://schemas.microsoft.com/office/drawing/2014/main" id="{3BBFED19-B807-4247-A069-41B1286C641D}"/>
                </a:ext>
              </a:extLst>
            </p:cNvPr>
            <p:cNvSpPr/>
            <p:nvPr/>
          </p:nvSpPr>
          <p:spPr>
            <a:xfrm>
              <a:off x="2866683" y="1654462"/>
              <a:ext cx="6835267" cy="585290"/>
            </a:xfrm>
            <a:custGeom>
              <a:avLst/>
              <a:gdLst>
                <a:gd name="connsiteX0" fmla="*/ 0 w 6285033"/>
                <a:gd name="connsiteY0" fmla="*/ 0 h 470718"/>
                <a:gd name="connsiteX1" fmla="*/ 6285033 w 6285033"/>
                <a:gd name="connsiteY1" fmla="*/ 0 h 470718"/>
                <a:gd name="connsiteX2" fmla="*/ 6285033 w 6285033"/>
                <a:gd name="connsiteY2" fmla="*/ 470718 h 470718"/>
                <a:gd name="connsiteX3" fmla="*/ 0 w 6285033"/>
                <a:gd name="connsiteY3" fmla="*/ 470718 h 470718"/>
                <a:gd name="connsiteX4" fmla="*/ 0 w 6285033"/>
                <a:gd name="connsiteY4" fmla="*/ 0 h 47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5033" h="470718">
                  <a:moveTo>
                    <a:pt x="0" y="0"/>
                  </a:moveTo>
                  <a:lnTo>
                    <a:pt x="6285033" y="0"/>
                  </a:lnTo>
                  <a:lnTo>
                    <a:pt x="6285033" y="470718"/>
                  </a:lnTo>
                  <a:lnTo>
                    <a:pt x="0" y="470718"/>
                  </a:lnTo>
                  <a:lnTo>
                    <a:pt x="0" y="0"/>
                  </a:lnTo>
                  <a:close/>
                </a:path>
              </a:pathLst>
            </a:custGeom>
            <a:solidFill>
              <a:srgbClr val="01216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523" tIns="55395" rIns="55395" bIns="55395" numCol="1" spcCol="1270" anchor="ctr" anchorCtr="0">
              <a:noAutofit/>
            </a:bodyPr>
            <a:lstStyle/>
            <a:p>
              <a:pPr marL="379178" marR="0" lvl="0" indent="-171450" algn="l" defTabSz="969401" rtl="0" eaLnBrk="1" fontAlgn="auto" latinLnBrk="0" hangingPunct="1">
                <a:lnSpc>
                  <a:spcPct val="90000"/>
                </a:lnSpc>
                <a:spcBef>
                  <a:spcPts val="0"/>
                </a:spcBef>
                <a:spcAft>
                  <a:spcPct val="350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Calibri"/>
                  <a:ea typeface="+mn-ea"/>
                  <a:cs typeface="+mn-cs"/>
                </a:rPr>
                <a:t>Investment by U.S. businesses in equipment and software is forecast to be more than $2 trillion in 2025, with 57% of that activity expected to be financed</a:t>
              </a:r>
              <a:r>
                <a:rPr kumimoji="0" lang="en-US" sz="1050" b="0" i="0" u="none" strike="noStrike" kern="1200" cap="none" spc="0" normalizeH="0" baseline="30000" noProof="0" dirty="0">
                  <a:ln>
                    <a:noFill/>
                  </a:ln>
                  <a:solidFill>
                    <a:srgbClr val="FFFFFF"/>
                  </a:solidFill>
                  <a:effectLst/>
                  <a:uLnTx/>
                  <a:uFillTx/>
                  <a:latin typeface="Calibri"/>
                  <a:ea typeface="+mn-ea"/>
                  <a:cs typeface="+mn-cs"/>
                </a:rPr>
                <a:t>1</a:t>
              </a:r>
            </a:p>
          </p:txBody>
        </p:sp>
        <p:sp>
          <p:nvSpPr>
            <p:cNvPr id="66" name="Freeform 17">
              <a:extLst>
                <a:ext uri="{FF2B5EF4-FFF2-40B4-BE49-F238E27FC236}">
                  <a16:creationId xmlns:a16="http://schemas.microsoft.com/office/drawing/2014/main" id="{97C76FA4-2327-4880-8C4F-CAB30653927C}"/>
                </a:ext>
              </a:extLst>
            </p:cNvPr>
            <p:cNvSpPr/>
            <p:nvPr/>
          </p:nvSpPr>
          <p:spPr>
            <a:xfrm>
              <a:off x="3264195" y="2125180"/>
              <a:ext cx="6437755" cy="470718"/>
            </a:xfrm>
            <a:custGeom>
              <a:avLst/>
              <a:gdLst>
                <a:gd name="connsiteX0" fmla="*/ 0 w 5897835"/>
                <a:gd name="connsiteY0" fmla="*/ 0 h 470718"/>
                <a:gd name="connsiteX1" fmla="*/ 5897835 w 5897835"/>
                <a:gd name="connsiteY1" fmla="*/ 0 h 470718"/>
                <a:gd name="connsiteX2" fmla="*/ 5897835 w 5897835"/>
                <a:gd name="connsiteY2" fmla="*/ 470718 h 470718"/>
                <a:gd name="connsiteX3" fmla="*/ 0 w 5897835"/>
                <a:gd name="connsiteY3" fmla="*/ 470718 h 470718"/>
                <a:gd name="connsiteX4" fmla="*/ 0 w 5897835"/>
                <a:gd name="connsiteY4" fmla="*/ 0 h 47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7835" h="470718">
                  <a:moveTo>
                    <a:pt x="0" y="0"/>
                  </a:moveTo>
                  <a:lnTo>
                    <a:pt x="5897835" y="0"/>
                  </a:lnTo>
                  <a:lnTo>
                    <a:pt x="5897835" y="470718"/>
                  </a:lnTo>
                  <a:lnTo>
                    <a:pt x="0" y="470718"/>
                  </a:lnTo>
                  <a:lnTo>
                    <a:pt x="0" y="0"/>
                  </a:lnTo>
                  <a:close/>
                </a:path>
              </a:pathLst>
            </a:custGeom>
            <a:solidFill>
              <a:srgbClr val="01216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523" tIns="55395" rIns="55395" bIns="55395" numCol="1" spcCol="1270" anchor="ctr" anchorCtr="0">
              <a:noAutofit/>
            </a:bodyPr>
            <a:lstStyle/>
            <a:p>
              <a:pPr marL="379178" marR="0" lvl="0" indent="-171450" algn="l" defTabSz="969401" rtl="0" eaLnBrk="1" fontAlgn="auto" latinLnBrk="0" hangingPunct="1">
                <a:lnSpc>
                  <a:spcPct val="90000"/>
                </a:lnSpc>
                <a:spcBef>
                  <a:spcPts val="0"/>
                </a:spcBef>
                <a:spcAft>
                  <a:spcPct val="350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Calibri"/>
                  <a:ea typeface="+mn-ea"/>
                  <a:cs typeface="+mn-cs"/>
                </a:rPr>
                <a:t>Nearly 8 in 10 U.S. businesses use some form of financing when acquiring equipment</a:t>
              </a:r>
              <a:r>
                <a:rPr kumimoji="0" lang="en-US" sz="1050" b="0" i="0" u="none" strike="noStrike" kern="1200" cap="none" spc="0" normalizeH="0" baseline="30000" noProof="0" dirty="0">
                  <a:ln>
                    <a:noFill/>
                  </a:ln>
                  <a:solidFill>
                    <a:srgbClr val="FFFFFF"/>
                  </a:solidFill>
                  <a:effectLst/>
                  <a:uLnTx/>
                  <a:uFillTx/>
                  <a:latin typeface="Calibri"/>
                  <a:ea typeface="+mn-ea"/>
                  <a:cs typeface="+mn-cs"/>
                </a:rPr>
                <a:t>1</a:t>
              </a:r>
            </a:p>
          </p:txBody>
        </p:sp>
        <p:sp>
          <p:nvSpPr>
            <p:cNvPr id="67" name="Freeform 18">
              <a:extLst>
                <a:ext uri="{FF2B5EF4-FFF2-40B4-BE49-F238E27FC236}">
                  <a16:creationId xmlns:a16="http://schemas.microsoft.com/office/drawing/2014/main" id="{688CE6C8-A821-4198-8E2F-FE99E0D10474}"/>
                </a:ext>
              </a:extLst>
            </p:cNvPr>
            <p:cNvSpPr/>
            <p:nvPr/>
          </p:nvSpPr>
          <p:spPr>
            <a:xfrm>
              <a:off x="3388575" y="2695723"/>
              <a:ext cx="6317399" cy="470718"/>
            </a:xfrm>
            <a:custGeom>
              <a:avLst/>
              <a:gdLst>
                <a:gd name="connsiteX0" fmla="*/ 0 w 5720780"/>
                <a:gd name="connsiteY0" fmla="*/ 0 h 470718"/>
                <a:gd name="connsiteX1" fmla="*/ 5720780 w 5720780"/>
                <a:gd name="connsiteY1" fmla="*/ 0 h 470718"/>
                <a:gd name="connsiteX2" fmla="*/ 5720780 w 5720780"/>
                <a:gd name="connsiteY2" fmla="*/ 470718 h 470718"/>
                <a:gd name="connsiteX3" fmla="*/ 0 w 5720780"/>
                <a:gd name="connsiteY3" fmla="*/ 470718 h 470718"/>
                <a:gd name="connsiteX4" fmla="*/ 0 w 5720780"/>
                <a:gd name="connsiteY4" fmla="*/ 0 h 47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780" h="470718">
                  <a:moveTo>
                    <a:pt x="0" y="0"/>
                  </a:moveTo>
                  <a:lnTo>
                    <a:pt x="5720780" y="0"/>
                  </a:lnTo>
                  <a:lnTo>
                    <a:pt x="5720780" y="470718"/>
                  </a:lnTo>
                  <a:lnTo>
                    <a:pt x="0" y="470718"/>
                  </a:lnTo>
                  <a:lnTo>
                    <a:pt x="0" y="0"/>
                  </a:lnTo>
                  <a:close/>
                </a:path>
              </a:pathLst>
            </a:custGeom>
            <a:solidFill>
              <a:srgbClr val="01216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523" tIns="55395" rIns="55395" bIns="55395" numCol="1" spcCol="1270" anchor="ctr" anchorCtr="0">
              <a:noAutofit/>
            </a:bodyPr>
            <a:lstStyle/>
            <a:p>
              <a:pPr marL="379178" marR="0" lvl="0" indent="-171450" algn="l" defTabSz="969401" rtl="0" eaLnBrk="1" fontAlgn="auto" latinLnBrk="0" hangingPunct="1">
                <a:lnSpc>
                  <a:spcPct val="90000"/>
                </a:lnSpc>
                <a:spcBef>
                  <a:spcPts val="0"/>
                </a:spcBef>
                <a:spcAft>
                  <a:spcPct val="350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Calibri"/>
                  <a:ea typeface="+mn-ea"/>
                  <a:cs typeface="+mn-cs"/>
                </a:rPr>
                <a:t>In the European leasing market, the outstanding portfolio grew by 3.5% year-over-year in the first three quarters of 2024</a:t>
              </a:r>
              <a:r>
                <a:rPr kumimoji="0" lang="en-US" sz="1050" b="0" i="0" u="none" strike="noStrike" kern="1200" cap="none" spc="0" normalizeH="0" baseline="30000" noProof="0" dirty="0">
                  <a:ln>
                    <a:noFill/>
                  </a:ln>
                  <a:solidFill>
                    <a:srgbClr val="FFFFFF"/>
                  </a:solidFill>
                  <a:effectLst/>
                  <a:uLnTx/>
                  <a:uFillTx/>
                  <a:latin typeface="Calibri"/>
                  <a:ea typeface="+mn-ea"/>
                  <a:cs typeface="+mn-cs"/>
                </a:rPr>
                <a:t>2</a:t>
              </a:r>
              <a:endParaRPr kumimoji="0" lang="en-US" sz="1050" b="0" i="0" u="none" strike="noStrike" kern="1200" cap="none" spc="0" normalizeH="0" baseline="0" noProof="0" dirty="0">
                <a:ln>
                  <a:noFill/>
                </a:ln>
                <a:solidFill>
                  <a:srgbClr val="FFFFFF"/>
                </a:solidFill>
                <a:effectLst/>
                <a:uLnTx/>
                <a:uFillTx/>
                <a:latin typeface="Calibri"/>
                <a:ea typeface="+mn-ea"/>
                <a:cs typeface="+mn-cs"/>
              </a:endParaRPr>
            </a:p>
          </p:txBody>
        </p:sp>
        <p:sp>
          <p:nvSpPr>
            <p:cNvPr id="68" name="Freeform 20">
              <a:extLst>
                <a:ext uri="{FF2B5EF4-FFF2-40B4-BE49-F238E27FC236}">
                  <a16:creationId xmlns:a16="http://schemas.microsoft.com/office/drawing/2014/main" id="{74E65511-FDED-49DE-9B54-DB73544681FD}"/>
                </a:ext>
              </a:extLst>
            </p:cNvPr>
            <p:cNvSpPr/>
            <p:nvPr/>
          </p:nvSpPr>
          <p:spPr>
            <a:xfrm>
              <a:off x="3388576" y="3302858"/>
              <a:ext cx="6313374" cy="470718"/>
            </a:xfrm>
            <a:custGeom>
              <a:avLst/>
              <a:gdLst>
                <a:gd name="connsiteX0" fmla="*/ 0 w 5720780"/>
                <a:gd name="connsiteY0" fmla="*/ 0 h 470718"/>
                <a:gd name="connsiteX1" fmla="*/ 5720780 w 5720780"/>
                <a:gd name="connsiteY1" fmla="*/ 0 h 470718"/>
                <a:gd name="connsiteX2" fmla="*/ 5720780 w 5720780"/>
                <a:gd name="connsiteY2" fmla="*/ 470718 h 470718"/>
                <a:gd name="connsiteX3" fmla="*/ 0 w 5720780"/>
                <a:gd name="connsiteY3" fmla="*/ 470718 h 470718"/>
                <a:gd name="connsiteX4" fmla="*/ 0 w 5720780"/>
                <a:gd name="connsiteY4" fmla="*/ 0 h 47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780" h="470718">
                  <a:moveTo>
                    <a:pt x="0" y="0"/>
                  </a:moveTo>
                  <a:lnTo>
                    <a:pt x="5720780" y="0"/>
                  </a:lnTo>
                  <a:lnTo>
                    <a:pt x="5720780" y="470718"/>
                  </a:lnTo>
                  <a:lnTo>
                    <a:pt x="0" y="470718"/>
                  </a:lnTo>
                  <a:lnTo>
                    <a:pt x="0" y="0"/>
                  </a:lnTo>
                  <a:close/>
                </a:path>
              </a:pathLst>
            </a:custGeom>
            <a:solidFill>
              <a:srgbClr val="01216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523" tIns="55395" rIns="55395" bIns="55395" numCol="1" spcCol="1270" anchor="ctr" anchorCtr="0">
              <a:noAutofit/>
            </a:bodyPr>
            <a:lstStyle/>
            <a:p>
              <a:pPr marL="379178" marR="0" lvl="0" indent="-171450" algn="l" defTabSz="969401" rtl="0" eaLnBrk="1" fontAlgn="auto" latinLnBrk="0" hangingPunct="1">
                <a:lnSpc>
                  <a:spcPct val="90000"/>
                </a:lnSpc>
                <a:spcBef>
                  <a:spcPts val="0"/>
                </a:spcBef>
                <a:spcAft>
                  <a:spcPct val="350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Calibri"/>
                  <a:ea typeface="+mn-ea"/>
                  <a:cs typeface="+mn-cs"/>
                </a:rPr>
                <a:t>Through the first 11 months of 2024, asset finance new business volume in the UK was 3% higher than the same period in 2023</a:t>
              </a:r>
              <a:r>
                <a:rPr kumimoji="0" lang="en-US" sz="1050" b="0" i="0" u="none" strike="noStrike" kern="1200" cap="none" spc="0" normalizeH="0" baseline="30000" noProof="0" dirty="0">
                  <a:ln>
                    <a:noFill/>
                  </a:ln>
                  <a:solidFill>
                    <a:srgbClr val="FFFFFF"/>
                  </a:solidFill>
                  <a:effectLst/>
                  <a:uLnTx/>
                  <a:uFillTx/>
                  <a:latin typeface="Calibri"/>
                  <a:ea typeface="+mn-ea"/>
                  <a:cs typeface="+mn-cs"/>
                </a:rPr>
                <a:t>3</a:t>
              </a:r>
              <a:endParaRPr kumimoji="0" lang="en-US" sz="1050" b="0" i="0" u="none" strike="noStrike" kern="1200" cap="none" spc="0" normalizeH="0" baseline="0" noProof="0" dirty="0">
                <a:ln>
                  <a:noFill/>
                </a:ln>
                <a:solidFill>
                  <a:srgbClr val="FFFFFF"/>
                </a:solidFill>
                <a:effectLst/>
                <a:uLnTx/>
                <a:uFillTx/>
                <a:latin typeface="Calibri"/>
                <a:ea typeface="+mn-ea"/>
                <a:cs typeface="+mn-cs"/>
              </a:endParaRPr>
            </a:p>
          </p:txBody>
        </p:sp>
        <p:sp>
          <p:nvSpPr>
            <p:cNvPr id="69" name="Freeform 22">
              <a:extLst>
                <a:ext uri="{FF2B5EF4-FFF2-40B4-BE49-F238E27FC236}">
                  <a16:creationId xmlns:a16="http://schemas.microsoft.com/office/drawing/2014/main" id="{008040A0-71F5-41E2-B50B-267759526D14}"/>
                </a:ext>
              </a:extLst>
            </p:cNvPr>
            <p:cNvSpPr/>
            <p:nvPr/>
          </p:nvSpPr>
          <p:spPr>
            <a:xfrm>
              <a:off x="3160883" y="3897948"/>
              <a:ext cx="6541068" cy="470718"/>
            </a:xfrm>
            <a:custGeom>
              <a:avLst/>
              <a:gdLst>
                <a:gd name="connsiteX0" fmla="*/ 0 w 5897835"/>
                <a:gd name="connsiteY0" fmla="*/ 0 h 470718"/>
                <a:gd name="connsiteX1" fmla="*/ 5897835 w 5897835"/>
                <a:gd name="connsiteY1" fmla="*/ 0 h 470718"/>
                <a:gd name="connsiteX2" fmla="*/ 5897835 w 5897835"/>
                <a:gd name="connsiteY2" fmla="*/ 470718 h 470718"/>
                <a:gd name="connsiteX3" fmla="*/ 0 w 5897835"/>
                <a:gd name="connsiteY3" fmla="*/ 470718 h 470718"/>
                <a:gd name="connsiteX4" fmla="*/ 0 w 5897835"/>
                <a:gd name="connsiteY4" fmla="*/ 0 h 47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7835" h="470718">
                  <a:moveTo>
                    <a:pt x="0" y="0"/>
                  </a:moveTo>
                  <a:lnTo>
                    <a:pt x="5897835" y="0"/>
                  </a:lnTo>
                  <a:lnTo>
                    <a:pt x="5897835" y="470718"/>
                  </a:lnTo>
                  <a:lnTo>
                    <a:pt x="0" y="470718"/>
                  </a:lnTo>
                  <a:lnTo>
                    <a:pt x="0" y="0"/>
                  </a:lnTo>
                  <a:close/>
                </a:path>
              </a:pathLst>
            </a:custGeom>
            <a:solidFill>
              <a:srgbClr val="01216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523" tIns="55395" rIns="55395" bIns="55395" numCol="1" spcCol="1270" anchor="ctr" anchorCtr="0">
              <a:noAutofit/>
            </a:bodyPr>
            <a:lstStyle/>
            <a:p>
              <a:pPr marL="379178" marR="0" lvl="0" indent="-171450" algn="l" defTabSz="969401" rtl="0" eaLnBrk="1" fontAlgn="auto" latinLnBrk="0" hangingPunct="1">
                <a:lnSpc>
                  <a:spcPct val="90000"/>
                </a:lnSpc>
                <a:spcBef>
                  <a:spcPts val="0"/>
                </a:spcBef>
                <a:spcAft>
                  <a:spcPct val="350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Calibri"/>
                  <a:ea typeface="+mn-ea"/>
                  <a:cs typeface="+mn-cs"/>
                </a:rPr>
                <a:t>Future industry development will come from improved regulation and government support, and stronger demand for leasing driven by industrial upgrades of products and technology</a:t>
              </a:r>
              <a:r>
                <a:rPr kumimoji="0" lang="en-US" sz="1050" b="0" i="0" u="none" strike="noStrike" kern="1200" cap="none" spc="0" normalizeH="0" baseline="30000" noProof="0" dirty="0">
                  <a:ln>
                    <a:noFill/>
                  </a:ln>
                  <a:solidFill>
                    <a:srgbClr val="FFFFFF"/>
                  </a:solidFill>
                  <a:effectLst/>
                  <a:uLnTx/>
                  <a:uFillTx/>
                  <a:latin typeface="Calibri"/>
                  <a:ea typeface="+mn-ea"/>
                  <a:cs typeface="+mn-cs"/>
                </a:rPr>
                <a:t>4</a:t>
              </a:r>
            </a:p>
          </p:txBody>
        </p:sp>
        <p:sp>
          <p:nvSpPr>
            <p:cNvPr id="70" name="Freeform 24">
              <a:extLst>
                <a:ext uri="{FF2B5EF4-FFF2-40B4-BE49-F238E27FC236}">
                  <a16:creationId xmlns:a16="http://schemas.microsoft.com/office/drawing/2014/main" id="{641EF15F-BC8F-4139-BE7E-5F1A25D4024A}"/>
                </a:ext>
              </a:extLst>
            </p:cNvPr>
            <p:cNvSpPr/>
            <p:nvPr/>
          </p:nvSpPr>
          <p:spPr>
            <a:xfrm>
              <a:off x="2856991" y="4483915"/>
              <a:ext cx="6844959" cy="470718"/>
            </a:xfrm>
            <a:custGeom>
              <a:avLst/>
              <a:gdLst>
                <a:gd name="connsiteX0" fmla="*/ 0 w 6285033"/>
                <a:gd name="connsiteY0" fmla="*/ 0 h 470718"/>
                <a:gd name="connsiteX1" fmla="*/ 6285033 w 6285033"/>
                <a:gd name="connsiteY1" fmla="*/ 0 h 470718"/>
                <a:gd name="connsiteX2" fmla="*/ 6285033 w 6285033"/>
                <a:gd name="connsiteY2" fmla="*/ 470718 h 470718"/>
                <a:gd name="connsiteX3" fmla="*/ 0 w 6285033"/>
                <a:gd name="connsiteY3" fmla="*/ 470718 h 470718"/>
                <a:gd name="connsiteX4" fmla="*/ 0 w 6285033"/>
                <a:gd name="connsiteY4" fmla="*/ 0 h 47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5033" h="470718">
                  <a:moveTo>
                    <a:pt x="0" y="0"/>
                  </a:moveTo>
                  <a:lnTo>
                    <a:pt x="6285033" y="0"/>
                  </a:lnTo>
                  <a:lnTo>
                    <a:pt x="6285033" y="470718"/>
                  </a:lnTo>
                  <a:lnTo>
                    <a:pt x="0" y="470718"/>
                  </a:lnTo>
                  <a:lnTo>
                    <a:pt x="0" y="0"/>
                  </a:lnTo>
                  <a:close/>
                </a:path>
              </a:pathLst>
            </a:custGeom>
            <a:solidFill>
              <a:srgbClr val="01216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523" tIns="55395" rIns="55395" bIns="55395" numCol="1" spcCol="1270" anchor="ctr" anchorCtr="0">
              <a:noAutofit/>
            </a:bodyPr>
            <a:lstStyle/>
            <a:p>
              <a:pPr marL="379178" marR="0" lvl="0" indent="-171450" algn="l" defTabSz="969401" rtl="0" eaLnBrk="1" fontAlgn="auto" latinLnBrk="0" hangingPunct="1">
                <a:lnSpc>
                  <a:spcPct val="90000"/>
                </a:lnSpc>
                <a:spcBef>
                  <a:spcPts val="0"/>
                </a:spcBef>
                <a:spcAft>
                  <a:spcPct val="350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Calibri"/>
                  <a:ea typeface="+mn-ea"/>
                  <a:cs typeface="+mn-cs"/>
                </a:rPr>
                <a:t>The financial leasing industry has leveled off from early high growth; steady growth is expected through 2026 as unified oversight of the industry is implemented</a:t>
              </a:r>
              <a:r>
                <a:rPr kumimoji="0" lang="en-US" sz="1050" b="0" i="0" u="none" strike="noStrike" kern="1200" cap="none" spc="0" normalizeH="0" baseline="30000" noProof="0" dirty="0">
                  <a:ln>
                    <a:noFill/>
                  </a:ln>
                  <a:solidFill>
                    <a:srgbClr val="FFFFFF"/>
                  </a:solidFill>
                  <a:effectLst/>
                  <a:uLnTx/>
                  <a:uFillTx/>
                  <a:latin typeface="Calibri"/>
                  <a:ea typeface="+mn-ea"/>
                  <a:cs typeface="+mn-cs"/>
                </a:rPr>
                <a:t>4</a:t>
              </a:r>
              <a:endParaRPr kumimoji="0" lang="en-US" sz="1050" b="0" i="0" u="none" strike="noStrike" kern="1200" cap="none" spc="0" normalizeH="0" baseline="0" noProof="0" dirty="0">
                <a:ln>
                  <a:noFill/>
                </a:ln>
                <a:solidFill>
                  <a:srgbClr val="FFFFFF"/>
                </a:solidFill>
                <a:effectLst/>
                <a:uLnTx/>
                <a:uFillTx/>
                <a:latin typeface="Calibri"/>
                <a:ea typeface="+mn-ea"/>
                <a:cs typeface="+mn-cs"/>
              </a:endParaRPr>
            </a:p>
          </p:txBody>
        </p:sp>
        <p:sp>
          <p:nvSpPr>
            <p:cNvPr id="71" name="Oval 70">
              <a:extLst>
                <a:ext uri="{FF2B5EF4-FFF2-40B4-BE49-F238E27FC236}">
                  <a16:creationId xmlns:a16="http://schemas.microsoft.com/office/drawing/2014/main" id="{57AFF034-B149-4D52-9DE8-4FFF5E8F9FCE}"/>
                </a:ext>
              </a:extLst>
            </p:cNvPr>
            <p:cNvSpPr/>
            <p:nvPr/>
          </p:nvSpPr>
          <p:spPr>
            <a:xfrm>
              <a:off x="3094376" y="2623820"/>
              <a:ext cx="768096" cy="588397"/>
            </a:xfrm>
            <a:prstGeom prst="ellipse">
              <a:avLst/>
            </a:prstGeom>
            <a:solidFill>
              <a:srgbClr val="FFFFFF"/>
            </a:solidFill>
            <a:ln w="12700">
              <a:solidFill>
                <a:srgbClr val="01216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90" b="1" i="0" u="none" strike="noStrike" kern="1200" cap="none" spc="0" normalizeH="0" baseline="0" noProof="0" dirty="0">
                  <a:ln>
                    <a:noFill/>
                  </a:ln>
                  <a:solidFill>
                    <a:srgbClr val="000000"/>
                  </a:solidFill>
                  <a:effectLst/>
                  <a:uLnTx/>
                  <a:uFillTx/>
                  <a:latin typeface="Calibri"/>
                  <a:ea typeface="+mn-ea"/>
                  <a:cs typeface="+mn-cs"/>
                </a:rPr>
                <a:t>Europe</a:t>
              </a:r>
            </a:p>
          </p:txBody>
        </p:sp>
        <p:sp>
          <p:nvSpPr>
            <p:cNvPr id="72" name="Oval 71">
              <a:extLst>
                <a:ext uri="{FF2B5EF4-FFF2-40B4-BE49-F238E27FC236}">
                  <a16:creationId xmlns:a16="http://schemas.microsoft.com/office/drawing/2014/main" id="{0E21688A-6778-4A20-9FD5-5AAD42F80618}"/>
                </a:ext>
              </a:extLst>
            </p:cNvPr>
            <p:cNvSpPr/>
            <p:nvPr/>
          </p:nvSpPr>
          <p:spPr>
            <a:xfrm>
              <a:off x="3094376" y="3244018"/>
              <a:ext cx="768096" cy="588397"/>
            </a:xfrm>
            <a:prstGeom prst="ellipse">
              <a:avLst/>
            </a:prstGeom>
            <a:solidFill>
              <a:srgbClr val="FFFFFF"/>
            </a:solidFill>
            <a:ln w="12700">
              <a:solidFill>
                <a:srgbClr val="01216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90" b="1" i="0" u="none" strike="noStrike" kern="1200" cap="none" spc="0" normalizeH="0" baseline="0" noProof="0" dirty="0">
                  <a:ln>
                    <a:noFill/>
                  </a:ln>
                  <a:solidFill>
                    <a:srgbClr val="000000"/>
                  </a:solidFill>
                  <a:effectLst/>
                  <a:uLnTx/>
                  <a:uFillTx/>
                  <a:latin typeface="Calibri"/>
                  <a:ea typeface="+mn-ea"/>
                  <a:cs typeface="+mn-cs"/>
                </a:rPr>
                <a:t>UK</a:t>
              </a:r>
            </a:p>
          </p:txBody>
        </p:sp>
        <p:sp>
          <p:nvSpPr>
            <p:cNvPr id="73" name="Oval 72">
              <a:extLst>
                <a:ext uri="{FF2B5EF4-FFF2-40B4-BE49-F238E27FC236}">
                  <a16:creationId xmlns:a16="http://schemas.microsoft.com/office/drawing/2014/main" id="{E779F2AE-B231-4C75-8236-47EAEDF13F1F}"/>
                </a:ext>
              </a:extLst>
            </p:cNvPr>
            <p:cNvSpPr/>
            <p:nvPr/>
          </p:nvSpPr>
          <p:spPr>
            <a:xfrm>
              <a:off x="2866683" y="3839109"/>
              <a:ext cx="768096" cy="588397"/>
            </a:xfrm>
            <a:prstGeom prst="ellipse">
              <a:avLst/>
            </a:prstGeom>
            <a:solidFill>
              <a:srgbClr val="FFFFFF"/>
            </a:solidFill>
            <a:ln w="12700">
              <a:solidFill>
                <a:srgbClr val="01216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90" b="1" i="0" u="none" strike="noStrike" kern="1200" cap="none" spc="0" normalizeH="0" baseline="0" noProof="0" dirty="0">
                  <a:ln>
                    <a:noFill/>
                  </a:ln>
                  <a:solidFill>
                    <a:srgbClr val="000000"/>
                  </a:solidFill>
                  <a:effectLst/>
                  <a:uLnTx/>
                  <a:uFillTx/>
                  <a:latin typeface="Calibri"/>
                  <a:ea typeface="+mn-ea"/>
                  <a:cs typeface="+mn-cs"/>
                </a:rPr>
                <a:t>Asia Pacific</a:t>
              </a:r>
            </a:p>
          </p:txBody>
        </p:sp>
        <p:sp>
          <p:nvSpPr>
            <p:cNvPr id="74" name="Oval 73">
              <a:extLst>
                <a:ext uri="{FF2B5EF4-FFF2-40B4-BE49-F238E27FC236}">
                  <a16:creationId xmlns:a16="http://schemas.microsoft.com/office/drawing/2014/main" id="{63EA33B2-B1E6-4854-872C-31AB1D555A7E}"/>
                </a:ext>
              </a:extLst>
            </p:cNvPr>
            <p:cNvSpPr/>
            <p:nvPr/>
          </p:nvSpPr>
          <p:spPr>
            <a:xfrm>
              <a:off x="2562792" y="4425075"/>
              <a:ext cx="768096" cy="588397"/>
            </a:xfrm>
            <a:prstGeom prst="ellipse">
              <a:avLst/>
            </a:prstGeom>
            <a:solidFill>
              <a:srgbClr val="FFFFFF"/>
            </a:solidFill>
            <a:ln w="12700">
              <a:solidFill>
                <a:srgbClr val="01216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90" b="1" i="0" u="none" strike="noStrike" kern="1200" cap="none" spc="0" normalizeH="0" baseline="0" noProof="0" dirty="0">
                  <a:ln>
                    <a:noFill/>
                  </a:ln>
                  <a:solidFill>
                    <a:srgbClr val="000000"/>
                  </a:solidFill>
                  <a:effectLst/>
                  <a:uLnTx/>
                  <a:uFillTx/>
                  <a:latin typeface="Calibri"/>
                  <a:ea typeface="+mn-ea"/>
                  <a:cs typeface="+mn-cs"/>
                </a:rPr>
                <a:t>China</a:t>
              </a:r>
            </a:p>
          </p:txBody>
        </p:sp>
        <p:sp>
          <p:nvSpPr>
            <p:cNvPr id="75" name="Oval 74">
              <a:extLst>
                <a:ext uri="{FF2B5EF4-FFF2-40B4-BE49-F238E27FC236}">
                  <a16:creationId xmlns:a16="http://schemas.microsoft.com/office/drawing/2014/main" id="{08164CBD-CC62-42A8-9C45-416028E5EBD9}"/>
                </a:ext>
              </a:extLst>
            </p:cNvPr>
            <p:cNvSpPr/>
            <p:nvPr/>
          </p:nvSpPr>
          <p:spPr>
            <a:xfrm>
              <a:off x="2866683" y="2013750"/>
              <a:ext cx="768096" cy="588397"/>
            </a:xfrm>
            <a:prstGeom prst="ellipse">
              <a:avLst/>
            </a:prstGeom>
            <a:solidFill>
              <a:srgbClr val="FFFFFF"/>
            </a:solidFill>
            <a:ln w="12700">
              <a:solidFill>
                <a:srgbClr val="01216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90" b="1" i="0" u="none" strike="noStrike" kern="1200" cap="none" spc="0" normalizeH="0" baseline="0" noProof="0" dirty="0">
                  <a:ln>
                    <a:noFill/>
                  </a:ln>
                  <a:solidFill>
                    <a:srgbClr val="000000"/>
                  </a:solidFill>
                  <a:effectLst/>
                  <a:uLnTx/>
                  <a:uFillTx/>
                  <a:latin typeface="Calibri"/>
                  <a:ea typeface="+mn-ea"/>
                  <a:cs typeface="+mn-cs"/>
                </a:rPr>
                <a:t>U.S.</a:t>
              </a:r>
            </a:p>
          </p:txBody>
        </p:sp>
      </p:grpSp>
      <p:sp>
        <p:nvSpPr>
          <p:cNvPr id="28" name="Text Placeholder 3">
            <a:extLst>
              <a:ext uri="{FF2B5EF4-FFF2-40B4-BE49-F238E27FC236}">
                <a16:creationId xmlns:a16="http://schemas.microsoft.com/office/drawing/2014/main" id="{799C4580-931F-4DF4-A631-F33A3DFF2A11}"/>
              </a:ext>
            </a:extLst>
          </p:cNvPr>
          <p:cNvSpPr txBox="1">
            <a:spLocks/>
          </p:cNvSpPr>
          <p:nvPr/>
        </p:nvSpPr>
        <p:spPr bwMode="auto">
          <a:xfrm>
            <a:off x="412024" y="4200088"/>
            <a:ext cx="11445013" cy="1967540"/>
          </a:xfrm>
          <a:prstGeom prst="rect">
            <a:avLst/>
          </a:prstGeom>
          <a:noFill/>
          <a:ln w="9525">
            <a:noFill/>
            <a:miter lim="800000"/>
            <a:headEnd/>
            <a:tailEnd/>
          </a:ln>
        </p:spPr>
        <p:txBody>
          <a:bodyPr lIns="0" tIns="0" rIns="0" bIns="0"/>
          <a:lstStyle/>
          <a:p>
            <a:pPr marL="153950" marR="0" lvl="0" indent="-153950" algn="l" defTabSz="457200" rtl="0" eaLnBrk="1" fontAlgn="auto" latinLnBrk="0" hangingPunct="1">
              <a:lnSpc>
                <a:spcPct val="100000"/>
              </a:lnSpc>
              <a:spcBef>
                <a:spcPts val="0"/>
              </a:spcBef>
              <a:spcAft>
                <a:spcPts val="100"/>
              </a:spcAft>
              <a:buClrTx/>
              <a:buSzTx/>
              <a:buFontTx/>
              <a:buNone/>
              <a:tabLst>
                <a:tab pos="517397" algn="l"/>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Equipment acquisition trends</a:t>
            </a:r>
            <a:r>
              <a:rPr kumimoji="0" lang="en-US" sz="1400" b="1" i="0" u="none" strike="noStrike" kern="1200" cap="none" spc="0" normalizeH="0" baseline="30000" noProof="0" dirty="0">
                <a:ln>
                  <a:noFill/>
                </a:ln>
                <a:solidFill>
                  <a:srgbClr val="000000"/>
                </a:solidFill>
                <a:effectLst/>
                <a:uLnTx/>
                <a:uFillTx/>
                <a:latin typeface="Calibri"/>
                <a:ea typeface="+mn-ea"/>
                <a:cs typeface="+mn-cs"/>
              </a:rPr>
              <a:t>1</a:t>
            </a:r>
          </a:p>
          <a:p>
            <a:pPr marL="171450" marR="0" lvl="0" indent="-171450" algn="l" defTabSz="457200" rtl="0" eaLnBrk="1" fontAlgn="auto" latinLnBrk="0" hangingPunct="1">
              <a:lnSpc>
                <a:spcPct val="100000"/>
              </a:lnSpc>
              <a:spcBef>
                <a:spcPts val="500"/>
              </a:spcBef>
              <a:spcAft>
                <a:spcPts val="0"/>
              </a:spcAft>
              <a:buClrTx/>
              <a:buSzTx/>
              <a:buFont typeface="Arial" panose="020B0604020202020204" pitchFamily="34" charset="0"/>
              <a:buChar char="•"/>
              <a:tabLst>
                <a:tab pos="517397" algn="l"/>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Equipment and software investment growth of 4.7% is predicted in 2025 as reduced borrowing costs boost demand.</a:t>
            </a:r>
          </a:p>
          <a:p>
            <a:pPr marL="171450" marR="0" lvl="0" indent="-171450" algn="l" defTabSz="457200" rtl="0" eaLnBrk="1" fontAlgn="auto" latinLnBrk="0" hangingPunct="1">
              <a:lnSpc>
                <a:spcPct val="100000"/>
              </a:lnSpc>
              <a:spcBef>
                <a:spcPts val="500"/>
              </a:spcBef>
              <a:spcAft>
                <a:spcPts val="0"/>
              </a:spcAft>
              <a:buClrTx/>
              <a:buSzTx/>
              <a:buFont typeface="Arial" panose="020B0604020202020204" pitchFamily="34" charset="0"/>
              <a:buChar char="•"/>
              <a:tabLst>
                <a:tab pos="517397" algn="l"/>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Equipment finance will play a key role in enabling reshoring of manufacturing and improving supply chain resilience.</a:t>
            </a:r>
          </a:p>
          <a:p>
            <a:pPr marL="171450" marR="0" lvl="0" indent="-171450" algn="l" defTabSz="457200" rtl="0" eaLnBrk="1" fontAlgn="auto" latinLnBrk="0" hangingPunct="1">
              <a:lnSpc>
                <a:spcPct val="100000"/>
              </a:lnSpc>
              <a:spcBef>
                <a:spcPts val="500"/>
              </a:spcBef>
              <a:spcAft>
                <a:spcPts val="0"/>
              </a:spcAft>
              <a:buClrTx/>
              <a:buSzTx/>
              <a:buFont typeface="Arial" panose="020B0604020202020204" pitchFamily="34" charset="0"/>
              <a:buChar char="•"/>
              <a:tabLst>
                <a:tab pos="517397" algn="l"/>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Equipment finance companies will increasingly adopt artificial intelligence to assess risks and optimize customer experiences.</a:t>
            </a:r>
          </a:p>
          <a:p>
            <a:pPr marL="171450" marR="0" lvl="0" indent="-171450" algn="l" defTabSz="457200" rtl="0" eaLnBrk="1" fontAlgn="auto" latinLnBrk="0" hangingPunct="1">
              <a:lnSpc>
                <a:spcPct val="100000"/>
              </a:lnSpc>
              <a:spcBef>
                <a:spcPts val="500"/>
              </a:spcBef>
              <a:spcAft>
                <a:spcPts val="0"/>
              </a:spcAft>
              <a:buClrTx/>
              <a:buSzTx/>
              <a:buFont typeface="Arial" panose="020B0604020202020204" pitchFamily="34" charset="0"/>
              <a:buChar char="•"/>
              <a:tabLst>
                <a:tab pos="517397" algn="l"/>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The growing focus on sustainability will drive demand for financing solutions that support energy-efficient equipment, renewable energy projects and advancements in transportation technologies.</a:t>
            </a:r>
          </a:p>
          <a:p>
            <a:pPr marL="171450" marR="0" lvl="0" indent="-171450" algn="l" defTabSz="457200" rtl="0" eaLnBrk="1" fontAlgn="auto" latinLnBrk="0" hangingPunct="1">
              <a:lnSpc>
                <a:spcPct val="100000"/>
              </a:lnSpc>
              <a:spcBef>
                <a:spcPts val="500"/>
              </a:spcBef>
              <a:spcAft>
                <a:spcPts val="0"/>
              </a:spcAft>
              <a:buClrTx/>
              <a:buSzTx/>
              <a:buFont typeface="Arial" panose="020B0604020202020204" pitchFamily="34" charset="0"/>
              <a:buChar char="•"/>
              <a:tabLst>
                <a:tab pos="517397" algn="l"/>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As internet-connected equipment becomes more prevalent, equipment finance providers will emphasize cybersecurity measures to protect customer data and assets.</a:t>
            </a:r>
          </a:p>
        </p:txBody>
      </p:sp>
      <p:sp>
        <p:nvSpPr>
          <p:cNvPr id="2" name="Rectangle 1">
            <a:extLst>
              <a:ext uri="{FF2B5EF4-FFF2-40B4-BE49-F238E27FC236}">
                <a16:creationId xmlns:a16="http://schemas.microsoft.com/office/drawing/2014/main" id="{2CD64743-71C6-8B0C-7085-657ED48602A9}"/>
              </a:ext>
            </a:extLst>
          </p:cNvPr>
          <p:cNvSpPr/>
          <p:nvPr/>
        </p:nvSpPr>
        <p:spPr>
          <a:xfrm>
            <a:off x="1115568" y="6409944"/>
            <a:ext cx="7242048" cy="246221"/>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Calibri"/>
                <a:ea typeface="+mn-ea"/>
                <a:cs typeface="+mn-cs"/>
              </a:rPr>
              <a:t>1</a:t>
            </a:r>
            <a:r>
              <a:rPr kumimoji="0" lang="en-US" sz="800" b="0" i="0" u="none" strike="noStrike" kern="1200" cap="none" spc="0" normalizeH="0" baseline="0" noProof="0" dirty="0">
                <a:ln>
                  <a:noFill/>
                </a:ln>
                <a:solidFill>
                  <a:srgbClr val="000000"/>
                </a:solidFill>
                <a:effectLst/>
                <a:uLnTx/>
                <a:uFillTx/>
                <a:latin typeface="Calibri"/>
                <a:ea typeface="+mn-ea"/>
                <a:cs typeface="+mn-cs"/>
              </a:rPr>
              <a:t>Equipment Leasing &amp; Finance Association 2025; </a:t>
            </a:r>
            <a:r>
              <a:rPr kumimoji="0" lang="en-US" sz="800" b="0" i="0" u="none" strike="noStrike" kern="1200" cap="none" spc="0" normalizeH="0" baseline="30000" noProof="0" dirty="0">
                <a:ln>
                  <a:noFill/>
                </a:ln>
                <a:solidFill>
                  <a:srgbClr val="000000"/>
                </a:solidFill>
                <a:effectLst/>
                <a:uLnTx/>
                <a:uFillTx/>
                <a:latin typeface="Calibri"/>
                <a:ea typeface="+mn-ea"/>
                <a:cs typeface="+mn-cs"/>
              </a:rPr>
              <a:t>2</a:t>
            </a:r>
            <a:r>
              <a:rPr kumimoji="0" lang="en-US" sz="800" b="0" i="0" u="none" strike="noStrike" kern="1200" cap="none" spc="0" normalizeH="0" baseline="0" noProof="0" dirty="0">
                <a:ln>
                  <a:noFill/>
                </a:ln>
                <a:solidFill>
                  <a:srgbClr val="000000"/>
                </a:solidFill>
                <a:effectLst/>
                <a:uLnTx/>
                <a:uFillTx/>
                <a:latin typeface="Calibri"/>
                <a:ea typeface="+mn-ea"/>
                <a:cs typeface="+mn-cs"/>
              </a:rPr>
              <a:t>Leaseurope 2025; </a:t>
            </a:r>
            <a:r>
              <a:rPr kumimoji="0" lang="en-US" sz="800" b="0" i="0" u="none" strike="noStrike" kern="1200" cap="none" spc="0" normalizeH="0" baseline="30000" noProof="0" dirty="0">
                <a:ln>
                  <a:noFill/>
                </a:ln>
                <a:solidFill>
                  <a:srgbClr val="000000"/>
                </a:solidFill>
                <a:effectLst/>
                <a:uLnTx/>
                <a:uFillTx/>
                <a:latin typeface="Calibri"/>
                <a:ea typeface="+mn-ea"/>
                <a:cs typeface="+mn-cs"/>
              </a:rPr>
              <a:t>3</a:t>
            </a:r>
            <a:r>
              <a:rPr kumimoji="0" lang="en-US" sz="800" b="0" i="0" u="none" strike="noStrike" kern="1200" cap="none" spc="0" normalizeH="0" baseline="0" noProof="0" dirty="0">
                <a:ln>
                  <a:noFill/>
                </a:ln>
                <a:solidFill>
                  <a:srgbClr val="000000"/>
                </a:solidFill>
                <a:effectLst/>
                <a:uLnTx/>
                <a:uFillTx/>
                <a:latin typeface="Calibri"/>
                <a:ea typeface="+mn-ea"/>
                <a:cs typeface="+mn-cs"/>
              </a:rPr>
              <a:t>Finance &amp; Leasing Association 2025; </a:t>
            </a:r>
            <a:r>
              <a:rPr kumimoji="0" lang="en-US" sz="800" b="0" i="0" u="none" strike="noStrike" kern="1200" cap="none" spc="0" normalizeH="0" baseline="30000" noProof="0" dirty="0">
                <a:ln>
                  <a:noFill/>
                </a:ln>
                <a:solidFill>
                  <a:srgbClr val="000000"/>
                </a:solidFill>
                <a:effectLst/>
                <a:uLnTx/>
                <a:uFillTx/>
                <a:latin typeface="Calibri"/>
                <a:ea typeface="+mn-ea"/>
                <a:cs typeface="+mn-cs"/>
              </a:rPr>
              <a:t>4</a:t>
            </a:r>
            <a:r>
              <a:rPr kumimoji="0" lang="en-US" sz="800" b="0" i="0" u="none" strike="noStrike" kern="1200" cap="none" spc="0" normalizeH="0" baseline="0" noProof="0" dirty="0">
                <a:ln>
                  <a:noFill/>
                </a:ln>
                <a:solidFill>
                  <a:srgbClr val="000000"/>
                </a:solidFill>
                <a:effectLst/>
                <a:uLnTx/>
                <a:uFillTx/>
                <a:latin typeface="Calibri"/>
                <a:ea typeface="+mn-ea"/>
                <a:cs typeface="+mn-cs"/>
              </a:rPr>
              <a:t>China Financial Leasing Industry Report 2020-2026</a:t>
            </a:r>
            <a:br>
              <a:rPr kumimoji="0" lang="en-US" sz="800" b="0" i="0" u="none" strike="noStrike" kern="1200" cap="none" spc="0" normalizeH="0" baseline="0" noProof="0" dirty="0">
                <a:ln>
                  <a:noFill/>
                </a:ln>
                <a:solidFill>
                  <a:srgbClr val="000000"/>
                </a:solidFill>
                <a:effectLst/>
                <a:uLnTx/>
                <a:uFillTx/>
                <a:latin typeface="Calibri"/>
                <a:ea typeface="+mn-ea"/>
                <a:cs typeface="+mn-cs"/>
              </a:rPr>
            </a:br>
            <a:r>
              <a:rPr kumimoji="0" lang="en-US" sz="800" b="0" i="0" u="none" strike="noStrike" kern="1200" cap="none" spc="0" normalizeH="0" baseline="0" noProof="0" dirty="0">
                <a:ln>
                  <a:noFill/>
                </a:ln>
                <a:solidFill>
                  <a:srgbClr val="000000"/>
                </a:solidFill>
                <a:effectLst/>
                <a:uLnTx/>
                <a:uFillTx/>
                <a:latin typeface="Calibri"/>
                <a:ea typeface="+mn-ea"/>
                <a:cs typeface="+mn-cs"/>
              </a:rPr>
              <a:t>Aircraft image trademark of Dassault Falcon Jet Corp.</a:t>
            </a:r>
          </a:p>
        </p:txBody>
      </p:sp>
      <p:sp>
        <p:nvSpPr>
          <p:cNvPr id="3" name="Slide Number Placeholder 2">
            <a:extLst>
              <a:ext uri="{FF2B5EF4-FFF2-40B4-BE49-F238E27FC236}">
                <a16:creationId xmlns:a16="http://schemas.microsoft.com/office/drawing/2014/main" id="{61D64273-F206-FC6D-9ADD-71821BEF9B3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23A240F-EAFE-E84F-B44C-6D7A08E0E409}" type="slidenum">
              <a:rPr kumimoji="0" lang="en-US" sz="1000" b="0" i="0" u="none" strike="noStrike" kern="1200" cap="none" spc="0" normalizeH="0" baseline="0" noProof="0" smtClean="0">
                <a:ln>
                  <a:noFill/>
                </a:ln>
                <a:solidFill>
                  <a:srgbClr val="000000"/>
                </a:solidFill>
                <a:effectLst/>
                <a:uLnTx/>
                <a:uFillTx/>
                <a:latin typeface="Calibri"/>
                <a:ea typeface="+mn-ea"/>
                <a:cs typeface="Calibri"/>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0000"/>
              </a:solidFill>
              <a:effectLst/>
              <a:uLnTx/>
              <a:uFillTx/>
              <a:latin typeface="Calibri"/>
              <a:ea typeface="+mn-ea"/>
              <a:cs typeface="Calibri"/>
            </a:endParaRPr>
          </a:p>
        </p:txBody>
      </p:sp>
    </p:spTree>
    <p:extLst>
      <p:ext uri="{BB962C8B-B14F-4D97-AF65-F5344CB8AC3E}">
        <p14:creationId xmlns:p14="http://schemas.microsoft.com/office/powerpoint/2010/main" val="161250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1AC41F18-2553-E0ED-7C9A-D361F8BF801E}"/>
              </a:ext>
            </a:extLst>
          </p:cNvPr>
          <p:cNvSpPr txBox="1"/>
          <p:nvPr/>
        </p:nvSpPr>
        <p:spPr>
          <a:xfrm>
            <a:off x="4400961" y="2301484"/>
            <a:ext cx="3662843" cy="3531736"/>
          </a:xfrm>
          <a:prstGeom prst="rect">
            <a:avLst/>
          </a:prstGeom>
        </p:spPr>
        <p:txBody>
          <a:bodyPr wrap="square" lIns="0" tIns="0" rIns="0" bIns="0" numCol="2" rtlCol="0">
            <a:spAutoFit/>
          </a:bodyPr>
          <a:lstStyle/>
          <a:p>
            <a:pPr marL="169863" indent="-169863">
              <a:buFont typeface="Arial" panose="020B0604020202020204" pitchFamily="34" charset="0"/>
              <a:buChar char="•"/>
            </a:pPr>
            <a:r>
              <a:rPr lang="en-US" sz="1000" dirty="0"/>
              <a:t>Beverage bottling equipment</a:t>
            </a:r>
          </a:p>
          <a:p>
            <a:pPr marL="169863" indent="-169863">
              <a:buFont typeface="Arial" panose="020B0604020202020204" pitchFamily="34" charset="0"/>
              <a:buChar char="•"/>
            </a:pPr>
            <a:r>
              <a:rPr lang="en-US" sz="1000" dirty="0"/>
              <a:t>Fabrication machinery</a:t>
            </a:r>
          </a:p>
          <a:p>
            <a:pPr marL="169863" indent="-169863">
              <a:buFont typeface="Arial" panose="020B0604020202020204" pitchFamily="34" charset="0"/>
              <a:buChar char="•"/>
            </a:pPr>
            <a:r>
              <a:rPr lang="en-US" sz="1000" dirty="0"/>
              <a:t>Food processing equipment</a:t>
            </a:r>
          </a:p>
          <a:p>
            <a:pPr marL="169863" indent="-169863">
              <a:buFont typeface="Arial" panose="020B0604020202020204" pitchFamily="34" charset="0"/>
              <a:buChar char="•"/>
            </a:pPr>
            <a:r>
              <a:rPr lang="en-US" sz="1000" dirty="0"/>
              <a:t>Grinders</a:t>
            </a:r>
          </a:p>
          <a:p>
            <a:pPr marL="169863" indent="-169863">
              <a:buFont typeface="Arial" panose="020B0604020202020204" pitchFamily="34" charset="0"/>
              <a:buChar char="•"/>
            </a:pPr>
            <a:r>
              <a:rPr lang="en-US" sz="1000" dirty="0"/>
              <a:t>Heating equipment</a:t>
            </a:r>
          </a:p>
          <a:p>
            <a:pPr marL="169863" indent="-169863">
              <a:buFont typeface="Arial" panose="020B0604020202020204" pitchFamily="34" charset="0"/>
              <a:buChar char="•"/>
            </a:pPr>
            <a:r>
              <a:rPr lang="en-US" sz="1000" dirty="0"/>
              <a:t>Machine tools</a:t>
            </a:r>
          </a:p>
          <a:p>
            <a:pPr marL="169863" indent="-169863">
              <a:buFont typeface="Arial" panose="020B0604020202020204" pitchFamily="34" charset="0"/>
              <a:buChar char="•"/>
            </a:pPr>
            <a:r>
              <a:rPr lang="en-US" sz="1000" dirty="0">
                <a:solidFill>
                  <a:srgbClr val="000000"/>
                </a:solidFill>
              </a:rPr>
              <a:t>Manufacturing equipment</a:t>
            </a:r>
          </a:p>
          <a:p>
            <a:pPr marL="169863" indent="-169863">
              <a:buFont typeface="Arial" panose="020B0604020202020204" pitchFamily="34" charset="0"/>
              <a:buChar char="•"/>
            </a:pPr>
            <a:r>
              <a:rPr lang="en-US" sz="1000" dirty="0"/>
              <a:t>Material handling equipment</a:t>
            </a:r>
          </a:p>
          <a:p>
            <a:pPr marL="169863" indent="-169863">
              <a:buFont typeface="Arial" panose="020B0604020202020204" pitchFamily="34" charset="0"/>
              <a:buChar char="•"/>
            </a:pPr>
            <a:r>
              <a:rPr lang="en-US" sz="1000" dirty="0"/>
              <a:t>Packaging equipment</a:t>
            </a:r>
          </a:p>
          <a:p>
            <a:pPr marL="169863" indent="-169863">
              <a:buFont typeface="Arial" panose="020B0604020202020204" pitchFamily="34" charset="0"/>
              <a:buChar char="•"/>
            </a:pPr>
            <a:r>
              <a:rPr lang="en-US" sz="1000" dirty="0"/>
              <a:t>Plastic molding equipment </a:t>
            </a:r>
          </a:p>
          <a:p>
            <a:pPr marL="169863" indent="-169863">
              <a:buFont typeface="Arial" panose="020B0604020202020204" pitchFamily="34" charset="0"/>
              <a:buChar char="•"/>
            </a:pPr>
            <a:r>
              <a:rPr lang="en-US" sz="1000" dirty="0"/>
              <a:t>Power generating equipment</a:t>
            </a:r>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endParaRPr lang="en-US" sz="1000" dirty="0"/>
          </a:p>
          <a:p>
            <a:pPr marL="169863" indent="-169863">
              <a:buFont typeface="Arial" panose="020B0604020202020204" pitchFamily="34" charset="0"/>
              <a:buChar char="•"/>
            </a:pPr>
            <a:r>
              <a:rPr lang="en-US" sz="1000" dirty="0">
                <a:solidFill>
                  <a:srgbClr val="000000"/>
                </a:solidFill>
              </a:rPr>
              <a:t>Printing</a:t>
            </a:r>
          </a:p>
          <a:p>
            <a:pPr marL="169863" lvl="1" indent="-169863" fontAlgn="base">
              <a:spcBef>
                <a:spcPct val="0"/>
              </a:spcBef>
              <a:spcAft>
                <a:spcPct val="0"/>
              </a:spcAft>
              <a:buFont typeface="Arial" panose="020B0604020202020204" pitchFamily="34" charset="0"/>
              <a:buChar char="•"/>
            </a:pPr>
            <a:r>
              <a:rPr lang="en-US" sz="1000" dirty="0"/>
              <a:t>Production line systems</a:t>
            </a:r>
          </a:p>
          <a:p>
            <a:pPr marL="169863" lvl="1" indent="-169863" fontAlgn="base">
              <a:spcBef>
                <a:spcPct val="0"/>
              </a:spcBef>
              <a:spcAft>
                <a:spcPct val="0"/>
              </a:spcAft>
              <a:buFont typeface="Arial" panose="020B0604020202020204" pitchFamily="34" charset="0"/>
              <a:buChar char="•"/>
            </a:pPr>
            <a:r>
              <a:rPr lang="en-US" sz="1000" dirty="0"/>
              <a:t>Recycling machinery</a:t>
            </a:r>
          </a:p>
          <a:p>
            <a:pPr marL="169863" lvl="1" indent="-169863" fontAlgn="base">
              <a:spcBef>
                <a:spcPct val="0"/>
              </a:spcBef>
              <a:spcAft>
                <a:spcPct val="0"/>
              </a:spcAft>
              <a:buFont typeface="Arial" panose="020B0604020202020204" pitchFamily="34" charset="0"/>
              <a:buChar char="•"/>
            </a:pPr>
            <a:r>
              <a:rPr lang="en-US" sz="1000" dirty="0"/>
              <a:t>Refrigeration equipment</a:t>
            </a:r>
          </a:p>
          <a:p>
            <a:pPr marL="169863" lvl="1" indent="-169863" fontAlgn="base">
              <a:spcBef>
                <a:spcPct val="0"/>
              </a:spcBef>
              <a:spcAft>
                <a:spcPct val="0"/>
              </a:spcAft>
              <a:buFont typeface="Arial" panose="020B0604020202020204" pitchFamily="34" charset="0"/>
              <a:buChar char="•"/>
            </a:pPr>
            <a:r>
              <a:rPr lang="en-US" sz="1000" dirty="0"/>
              <a:t>Restaurant equipment</a:t>
            </a:r>
          </a:p>
          <a:p>
            <a:pPr marL="169863" lvl="1" indent="-169863" fontAlgn="base">
              <a:spcBef>
                <a:spcPct val="0"/>
              </a:spcBef>
              <a:spcAft>
                <a:spcPct val="0"/>
              </a:spcAft>
              <a:buFont typeface="Arial" panose="020B0604020202020204" pitchFamily="34" charset="0"/>
              <a:buChar char="•"/>
            </a:pPr>
            <a:r>
              <a:rPr lang="en-US" sz="1000" dirty="0"/>
              <a:t>Robotics systems</a:t>
            </a:r>
          </a:p>
          <a:p>
            <a:pPr marL="169863" lvl="1" indent="-169863" fontAlgn="base">
              <a:spcBef>
                <a:spcPct val="0"/>
              </a:spcBef>
              <a:spcAft>
                <a:spcPct val="0"/>
              </a:spcAft>
              <a:buFont typeface="Arial" panose="020B0604020202020204" pitchFamily="34" charset="0"/>
              <a:buChar char="•"/>
            </a:pPr>
            <a:r>
              <a:rPr lang="en-US" sz="1000" dirty="0"/>
              <a:t>Solar projects</a:t>
            </a:r>
          </a:p>
          <a:p>
            <a:pPr marL="169863" lvl="1" indent="-169863" fontAlgn="base">
              <a:spcBef>
                <a:spcPct val="0"/>
              </a:spcBef>
              <a:spcAft>
                <a:spcPct val="0"/>
              </a:spcAft>
              <a:buFont typeface="Arial" panose="020B0604020202020204" pitchFamily="34" charset="0"/>
              <a:buChar char="•"/>
            </a:pPr>
            <a:r>
              <a:rPr lang="en-US" sz="1000" dirty="0"/>
              <a:t>Textile manufacturing equipment</a:t>
            </a:r>
          </a:p>
          <a:p>
            <a:pPr marL="169863" lvl="1" indent="-169863" fontAlgn="base">
              <a:spcBef>
                <a:spcPct val="0"/>
              </a:spcBef>
              <a:spcAft>
                <a:spcPct val="0"/>
              </a:spcAft>
              <a:buFont typeface="Arial" panose="020B0604020202020204" pitchFamily="34" charset="0"/>
              <a:buChar char="•"/>
            </a:pPr>
            <a:r>
              <a:rPr lang="en-US" sz="1000" dirty="0"/>
              <a:t>Utility meter and readers</a:t>
            </a:r>
          </a:p>
          <a:p>
            <a:pPr marL="169863" lvl="1" indent="-169863" fontAlgn="base">
              <a:spcBef>
                <a:spcPct val="0"/>
              </a:spcBef>
              <a:spcAft>
                <a:spcPct val="0"/>
              </a:spcAft>
              <a:buFont typeface="Arial" panose="020B0604020202020204" pitchFamily="34" charset="0"/>
              <a:buChar char="•"/>
            </a:pPr>
            <a:r>
              <a:rPr lang="en-US" sz="1000" dirty="0"/>
              <a:t>Water treatment</a:t>
            </a:r>
          </a:p>
          <a:p>
            <a:pPr marL="114300" indent="-114300">
              <a:buFont typeface="Arial" panose="020B0604020202020204" pitchFamily="34" charset="0"/>
              <a:buChar char="•"/>
            </a:pPr>
            <a:endParaRPr lang="en-US" sz="950" dirty="0">
              <a:solidFill>
                <a:srgbClr val="000000"/>
              </a:solidFill>
              <a:latin typeface="Calibri"/>
            </a:endParaRPr>
          </a:p>
        </p:txBody>
      </p:sp>
      <p:sp>
        <p:nvSpPr>
          <p:cNvPr id="6" name="Slide Number Placeholder 5"/>
          <p:cNvSpPr>
            <a:spLocks noGrp="1"/>
          </p:cNvSpPr>
          <p:nvPr>
            <p:ph type="sldNum" sz="quarter" idx="22"/>
          </p:nvPr>
        </p:nvSpPr>
        <p:spPr>
          <a:xfrm>
            <a:off x="11356848" y="6442358"/>
            <a:ext cx="731520" cy="228600"/>
          </a:xfrm>
        </p:spPr>
        <p:txBody>
          <a:bodyPr anchor="t" anchorCtr="0"/>
          <a:lstStyle/>
          <a:p>
            <a:fld id="{523A240F-EAFE-E84F-B44C-6D7A08E0E409}" type="slidenum">
              <a:rPr lang="en-US" smtClean="0"/>
              <a:t>4</a:t>
            </a:fld>
            <a:endParaRPr lang="en-US" dirty="0"/>
          </a:p>
        </p:txBody>
      </p:sp>
      <p:sp>
        <p:nvSpPr>
          <p:cNvPr id="7" name="Title 6"/>
          <p:cNvSpPr>
            <a:spLocks noGrp="1"/>
          </p:cNvSpPr>
          <p:nvPr>
            <p:ph type="title"/>
          </p:nvPr>
        </p:nvSpPr>
        <p:spPr/>
        <p:txBody>
          <a:bodyPr/>
          <a:lstStyle/>
          <a:p>
            <a:r>
              <a:rPr lang="en-GB" dirty="0"/>
              <a:t>Common equipment sectors</a:t>
            </a:r>
            <a:br>
              <a:rPr lang="en-GB" dirty="0"/>
            </a:br>
            <a:r>
              <a:rPr lang="en-GB" sz="1600" dirty="0"/>
              <a:t>Commercial Equipment Finance provides financing solutions for a wide range of collateralized assets and equipment</a:t>
            </a:r>
          </a:p>
        </p:txBody>
      </p:sp>
      <p:grpSp>
        <p:nvGrpSpPr>
          <p:cNvPr id="103" name="Group 102">
            <a:extLst>
              <a:ext uri="{FF2B5EF4-FFF2-40B4-BE49-F238E27FC236}">
                <a16:creationId xmlns:a16="http://schemas.microsoft.com/office/drawing/2014/main" id="{FB38A0B0-DF91-29BD-60CD-1EF463C4EA80}"/>
              </a:ext>
            </a:extLst>
          </p:cNvPr>
          <p:cNvGrpSpPr/>
          <p:nvPr/>
        </p:nvGrpSpPr>
        <p:grpSpPr>
          <a:xfrm>
            <a:off x="367045" y="4497197"/>
            <a:ext cx="3216038" cy="1584075"/>
            <a:chOff x="387224" y="2631181"/>
            <a:chExt cx="3216038" cy="1584075"/>
          </a:xfrm>
        </p:grpSpPr>
        <p:pic>
          <p:nvPicPr>
            <p:cNvPr id="8" name="Picture 7">
              <a:extLst>
                <a:ext uri="{FF2B5EF4-FFF2-40B4-BE49-F238E27FC236}">
                  <a16:creationId xmlns:a16="http://schemas.microsoft.com/office/drawing/2014/main" id="{592C8705-FD84-97C0-92D6-19628B7CC8C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174" y="2631181"/>
              <a:ext cx="1234440" cy="822961"/>
            </a:xfrm>
            <a:prstGeom prst="rect">
              <a:avLst/>
            </a:prstGeom>
          </p:spPr>
        </p:pic>
        <p:pic>
          <p:nvPicPr>
            <p:cNvPr id="9" name="Picture 8" descr="CUL-13mrk0974rf_6x4.jpg">
              <a:extLst>
                <a:ext uri="{FF2B5EF4-FFF2-40B4-BE49-F238E27FC236}">
                  <a16:creationId xmlns:a16="http://schemas.microsoft.com/office/drawing/2014/main" id="{2175C213-F1CB-DFE1-A367-5DEC28F3B079}"/>
                </a:ext>
              </a:extLst>
            </p:cNvPr>
            <p:cNvPicPr>
              <a:picLocks noChangeAspect="1"/>
            </p:cNvPicPr>
            <p:nvPr/>
          </p:nvPicPr>
          <p:blipFill>
            <a:blip r:embed="rId4" cstate="screen"/>
            <a:stretch>
              <a:fillRect/>
            </a:stretch>
          </p:blipFill>
          <p:spPr>
            <a:xfrm>
              <a:off x="2366308" y="2631181"/>
              <a:ext cx="1234440" cy="822964"/>
            </a:xfrm>
            <a:prstGeom prst="rect">
              <a:avLst/>
            </a:prstGeom>
          </p:spPr>
        </p:pic>
        <p:cxnSp>
          <p:nvCxnSpPr>
            <p:cNvPr id="11" name="Straight Connector 10">
              <a:extLst>
                <a:ext uri="{FF2B5EF4-FFF2-40B4-BE49-F238E27FC236}">
                  <a16:creationId xmlns:a16="http://schemas.microsoft.com/office/drawing/2014/main" id="{7A202770-0694-B77C-69D5-3BEFF232C7EE}"/>
                </a:ext>
              </a:extLst>
            </p:cNvPr>
            <p:cNvCxnSpPr>
              <a:cxnSpLocks/>
            </p:cNvCxnSpPr>
            <p:nvPr/>
          </p:nvCxnSpPr>
          <p:spPr>
            <a:xfrm>
              <a:off x="686326" y="3537354"/>
              <a:ext cx="2916936" cy="389"/>
            </a:xfrm>
            <a:prstGeom prst="line">
              <a:avLst/>
            </a:prstGeom>
            <a:ln w="63500">
              <a:solidFill>
                <a:srgbClr val="012169"/>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63DC328-DFFE-4079-5491-A59E0D792DF3}"/>
                </a:ext>
              </a:extLst>
            </p:cNvPr>
            <p:cNvSpPr txBox="1"/>
            <p:nvPr/>
          </p:nvSpPr>
          <p:spPr>
            <a:xfrm>
              <a:off x="683814" y="3599703"/>
              <a:ext cx="2916934" cy="615553"/>
            </a:xfrm>
            <a:prstGeom prst="rect">
              <a:avLst/>
            </a:prstGeom>
          </p:spPr>
          <p:txBody>
            <a:bodyPr wrap="square" lIns="0" tIns="0" rIns="0" bIns="0" numCol="1" rtlCol="0">
              <a:spAutoFit/>
            </a:bodyPr>
            <a:lstStyle/>
            <a:p>
              <a:pPr marL="176213" lvl="1" indent="-176213" defTabSz="429893" fontAlgn="base">
                <a:spcBef>
                  <a:spcPct val="0"/>
                </a:spcBef>
                <a:spcAft>
                  <a:spcPct val="0"/>
                </a:spcAft>
                <a:buFont typeface="Arial" pitchFamily="34" charset="0"/>
                <a:buChar char="•"/>
              </a:pPr>
              <a:r>
                <a:rPr lang="en-US" sz="1000" dirty="0">
                  <a:solidFill>
                    <a:srgbClr val="000000"/>
                  </a:solidFill>
                  <a:ea typeface="ＭＳ Ｐゴシック" pitchFamily="34" charset="-128"/>
                  <a:cs typeface="Arial" pitchFamily="34" charset="0"/>
                </a:rPr>
                <a:t>Articulated tugs and barges</a:t>
              </a:r>
            </a:p>
            <a:p>
              <a:pPr marL="176213" lvl="1" indent="-176213" defTabSz="429893" fontAlgn="base">
                <a:spcBef>
                  <a:spcPct val="0"/>
                </a:spcBef>
                <a:spcAft>
                  <a:spcPct val="0"/>
                </a:spcAft>
                <a:buFont typeface="Arial" pitchFamily="34" charset="0"/>
                <a:buChar char="•"/>
              </a:pPr>
              <a:r>
                <a:rPr lang="en-US" sz="1000" dirty="0">
                  <a:solidFill>
                    <a:srgbClr val="000000"/>
                  </a:solidFill>
                  <a:ea typeface="ＭＳ Ｐゴシック" pitchFamily="34" charset="-128"/>
                  <a:cs typeface="Arial" pitchFamily="34" charset="0"/>
                </a:rPr>
                <a:t>Container handling equipment and chassis</a:t>
              </a:r>
            </a:p>
            <a:p>
              <a:pPr marL="176213" lvl="1" indent="-176213" defTabSz="429893" fontAlgn="base">
                <a:spcBef>
                  <a:spcPct val="0"/>
                </a:spcBef>
                <a:spcAft>
                  <a:spcPct val="0"/>
                </a:spcAft>
                <a:buFont typeface="Arial" pitchFamily="34" charset="0"/>
                <a:buChar char="•"/>
              </a:pPr>
              <a:r>
                <a:rPr lang="en-US" sz="1000" dirty="0">
                  <a:solidFill>
                    <a:srgbClr val="000000"/>
                  </a:solidFill>
                  <a:ea typeface="ＭＳ Ｐゴシック" pitchFamily="34" charset="-128"/>
                  <a:cs typeface="Arial" pitchFamily="34" charset="0"/>
                </a:rPr>
                <a:t>Shipping containers/intermodal</a:t>
              </a:r>
            </a:p>
            <a:p>
              <a:pPr marL="176213" lvl="1" indent="-176213" defTabSz="429893" fontAlgn="base">
                <a:spcBef>
                  <a:spcPct val="0"/>
                </a:spcBef>
                <a:spcAft>
                  <a:spcPct val="0"/>
                </a:spcAft>
                <a:buFont typeface="Arial" pitchFamily="34" charset="0"/>
                <a:buChar char="•"/>
              </a:pPr>
              <a:r>
                <a:rPr lang="en-US" sz="1000" dirty="0">
                  <a:solidFill>
                    <a:srgbClr val="000000"/>
                  </a:solidFill>
                  <a:ea typeface="ＭＳ Ｐゴシック" pitchFamily="34" charset="-128"/>
                  <a:cs typeface="Arial" pitchFamily="34" charset="0"/>
                </a:rPr>
                <a:t>Specialty barges/heavy lift/dredging/pipe laying</a:t>
              </a:r>
            </a:p>
          </p:txBody>
        </p:sp>
        <p:sp>
          <p:nvSpPr>
            <p:cNvPr id="13" name="Text Box 18">
              <a:extLst>
                <a:ext uri="{FF2B5EF4-FFF2-40B4-BE49-F238E27FC236}">
                  <a16:creationId xmlns:a16="http://schemas.microsoft.com/office/drawing/2014/main" id="{40BCB7C2-01C8-3E79-7147-B3C174AB1D81}"/>
                </a:ext>
              </a:extLst>
            </p:cNvPr>
            <p:cNvSpPr txBox="1">
              <a:spLocks noChangeArrowheads="1"/>
            </p:cNvSpPr>
            <p:nvPr/>
          </p:nvSpPr>
          <p:spPr bwMode="auto">
            <a:xfrm rot="16200000">
              <a:off x="-226706" y="3245111"/>
              <a:ext cx="1450330" cy="222470"/>
            </a:xfrm>
            <a:prstGeom prst="rect">
              <a:avLst/>
            </a:prstGeom>
            <a:noFill/>
            <a:ln w="9525" algn="ctr">
              <a:noFill/>
              <a:miter lim="800000"/>
              <a:headEnd/>
              <a:tailEnd/>
            </a:ln>
          </p:spPr>
          <p:txBody>
            <a:bodyPr rIns="0"/>
            <a:lstStyle/>
            <a:p>
              <a:pPr marL="259661" lvl="1" indent="-259661" algn="r" defTabSz="830915" fontAlgn="auto">
                <a:spcBef>
                  <a:spcPts val="1163"/>
                </a:spcBef>
                <a:spcAft>
                  <a:spcPts val="0"/>
                </a:spcAft>
                <a:buClr>
                  <a:srgbClr val="D4001A"/>
                </a:buClr>
                <a:defRPr/>
              </a:pPr>
              <a:r>
                <a:rPr lang="en-US" sz="1200" spc="-9" dirty="0">
                  <a:solidFill>
                    <a:srgbClr val="000000"/>
                  </a:solidFill>
                  <a:latin typeface="Calibri"/>
                  <a:cs typeface="Calibri Light"/>
                </a:rPr>
                <a:t>Marine</a:t>
              </a:r>
            </a:p>
          </p:txBody>
        </p:sp>
      </p:grpSp>
      <p:grpSp>
        <p:nvGrpSpPr>
          <p:cNvPr id="104" name="Group 103">
            <a:extLst>
              <a:ext uri="{FF2B5EF4-FFF2-40B4-BE49-F238E27FC236}">
                <a16:creationId xmlns:a16="http://schemas.microsoft.com/office/drawing/2014/main" id="{C1401F9F-FB0E-01C3-A85A-D6373BB6F1D7}"/>
              </a:ext>
            </a:extLst>
          </p:cNvPr>
          <p:cNvGrpSpPr/>
          <p:nvPr/>
        </p:nvGrpSpPr>
        <p:grpSpPr>
          <a:xfrm>
            <a:off x="8547654" y="4496548"/>
            <a:ext cx="3226404" cy="2062425"/>
            <a:chOff x="376859" y="4363173"/>
            <a:chExt cx="3226404" cy="2062425"/>
          </a:xfrm>
        </p:grpSpPr>
        <p:cxnSp>
          <p:nvCxnSpPr>
            <p:cNvPr id="45" name="Straight Connector 44">
              <a:extLst>
                <a:ext uri="{FF2B5EF4-FFF2-40B4-BE49-F238E27FC236}">
                  <a16:creationId xmlns:a16="http://schemas.microsoft.com/office/drawing/2014/main" id="{E81AAFDC-8508-3B50-0E50-DE1D2053BCC6}"/>
                </a:ext>
              </a:extLst>
            </p:cNvPr>
            <p:cNvCxnSpPr>
              <a:cxnSpLocks/>
            </p:cNvCxnSpPr>
            <p:nvPr/>
          </p:nvCxnSpPr>
          <p:spPr>
            <a:xfrm>
              <a:off x="686326" y="5276552"/>
              <a:ext cx="2916936" cy="389"/>
            </a:xfrm>
            <a:prstGeom prst="line">
              <a:avLst/>
            </a:prstGeom>
            <a:ln w="63500">
              <a:solidFill>
                <a:srgbClr val="012169"/>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6CFBC3F3-F275-25DC-461F-AF05CD5C89FE}"/>
                </a:ext>
              </a:extLst>
            </p:cNvPr>
            <p:cNvSpPr txBox="1"/>
            <p:nvPr/>
          </p:nvSpPr>
          <p:spPr>
            <a:xfrm>
              <a:off x="686327" y="5348380"/>
              <a:ext cx="2916936" cy="1077218"/>
            </a:xfrm>
            <a:prstGeom prst="rect">
              <a:avLst/>
            </a:prstGeom>
          </p:spPr>
          <p:txBody>
            <a:bodyPr wrap="square" lIns="0" tIns="0" rIns="0" bIns="0" rtlCol="0">
              <a:spAutoFit/>
            </a:bodyPr>
            <a:lstStyle/>
            <a:p>
              <a:pPr marL="176213" lvl="1" indent="-176213" defTabSz="429893" fontAlgn="base">
                <a:spcBef>
                  <a:spcPct val="0"/>
                </a:spcBef>
                <a:spcAft>
                  <a:spcPct val="0"/>
                </a:spcAft>
                <a:buFont typeface="Arial" pitchFamily="34" charset="0"/>
                <a:buChar char="•"/>
              </a:pPr>
              <a:r>
                <a:rPr lang="en-US" sz="1000" dirty="0">
                  <a:solidFill>
                    <a:srgbClr val="000000"/>
                  </a:solidFill>
                  <a:ea typeface="ＭＳ Ｐゴシック" pitchFamily="34" charset="-128"/>
                  <a:cs typeface="Arial" pitchFamily="34" charset="0"/>
                </a:rPr>
                <a:t>Agriculture equipment</a:t>
              </a:r>
            </a:p>
            <a:p>
              <a:pPr marL="176213" lvl="1" indent="-176213" defTabSz="429893" fontAlgn="base">
                <a:spcBef>
                  <a:spcPct val="0"/>
                </a:spcBef>
                <a:spcAft>
                  <a:spcPct val="0"/>
                </a:spcAft>
                <a:buFont typeface="Arial" pitchFamily="34" charset="0"/>
                <a:buChar char="•"/>
              </a:pPr>
              <a:r>
                <a:rPr lang="en-US" sz="1000" dirty="0">
                  <a:solidFill>
                    <a:srgbClr val="000000"/>
                  </a:solidFill>
                  <a:ea typeface="ＭＳ Ｐゴシック" pitchFamily="34" charset="-128"/>
                  <a:cs typeface="Arial" pitchFamily="34" charset="0"/>
                </a:rPr>
                <a:t>Construction equipment (road building, commercial, cranes, etc.)</a:t>
              </a:r>
            </a:p>
            <a:p>
              <a:pPr marL="176213" lvl="1" indent="-176213" defTabSz="429893" fontAlgn="base">
                <a:spcBef>
                  <a:spcPct val="0"/>
                </a:spcBef>
                <a:spcAft>
                  <a:spcPct val="0"/>
                </a:spcAft>
                <a:buFont typeface="Arial" pitchFamily="34" charset="0"/>
                <a:buChar char="•"/>
              </a:pPr>
              <a:r>
                <a:rPr lang="en-US" sz="1000" dirty="0">
                  <a:solidFill>
                    <a:srgbClr val="000000"/>
                  </a:solidFill>
                  <a:ea typeface="ＭＳ Ｐゴシック" pitchFamily="34" charset="-128"/>
                  <a:cs typeface="Arial" pitchFamily="34" charset="0"/>
                </a:rPr>
                <a:t>Heavy equipment dealerships/rental</a:t>
              </a:r>
            </a:p>
            <a:p>
              <a:pPr marL="176213" lvl="1" indent="-176213" defTabSz="429893" fontAlgn="base">
                <a:spcBef>
                  <a:spcPct val="0"/>
                </a:spcBef>
                <a:spcAft>
                  <a:spcPct val="0"/>
                </a:spcAft>
                <a:buFont typeface="Arial" pitchFamily="34" charset="0"/>
                <a:buChar char="•"/>
              </a:pPr>
              <a:r>
                <a:rPr lang="en-US" sz="1000" dirty="0">
                  <a:solidFill>
                    <a:srgbClr val="000000"/>
                  </a:solidFill>
                  <a:ea typeface="ＭＳ Ｐゴシック" pitchFamily="34" charset="-128"/>
                  <a:cs typeface="Arial" pitchFamily="34" charset="0"/>
                </a:rPr>
                <a:t>Mining equipment</a:t>
              </a:r>
            </a:p>
            <a:p>
              <a:pPr marL="176213" lvl="1" indent="-176213" defTabSz="429893" fontAlgn="base">
                <a:spcBef>
                  <a:spcPct val="0"/>
                </a:spcBef>
                <a:spcAft>
                  <a:spcPct val="0"/>
                </a:spcAft>
                <a:buFont typeface="Arial" pitchFamily="34" charset="0"/>
                <a:buChar char="•"/>
              </a:pPr>
              <a:r>
                <a:rPr lang="en-US" sz="1000" dirty="0">
                  <a:solidFill>
                    <a:srgbClr val="000000"/>
                  </a:solidFill>
                  <a:ea typeface="ＭＳ Ｐゴシック" pitchFamily="34" charset="-128"/>
                  <a:cs typeface="Arial" pitchFamily="34" charset="0"/>
                </a:rPr>
                <a:t>Oil Field Services, drilling and E&amp;P assets</a:t>
              </a:r>
            </a:p>
            <a:p>
              <a:pPr marL="176213" lvl="1" indent="-176213" defTabSz="429893" fontAlgn="base">
                <a:spcBef>
                  <a:spcPct val="0"/>
                </a:spcBef>
                <a:spcAft>
                  <a:spcPct val="0"/>
                </a:spcAft>
                <a:buFont typeface="Arial" pitchFamily="34" charset="0"/>
                <a:buChar char="•"/>
              </a:pPr>
              <a:endParaRPr lang="en-US" sz="1000" dirty="0">
                <a:solidFill>
                  <a:srgbClr val="000000"/>
                </a:solidFill>
                <a:ea typeface="ＭＳ Ｐゴシック" pitchFamily="34" charset="-128"/>
                <a:cs typeface="Arial" pitchFamily="34" charset="0"/>
              </a:endParaRPr>
            </a:p>
          </p:txBody>
        </p:sp>
        <p:sp>
          <p:nvSpPr>
            <p:cNvPr id="47" name="Text Box 18">
              <a:extLst>
                <a:ext uri="{FF2B5EF4-FFF2-40B4-BE49-F238E27FC236}">
                  <a16:creationId xmlns:a16="http://schemas.microsoft.com/office/drawing/2014/main" id="{3ADB3675-CEE6-216D-9ADA-762200E68D5A}"/>
                </a:ext>
              </a:extLst>
            </p:cNvPr>
            <p:cNvSpPr txBox="1">
              <a:spLocks noChangeArrowheads="1"/>
            </p:cNvSpPr>
            <p:nvPr/>
          </p:nvSpPr>
          <p:spPr bwMode="auto">
            <a:xfrm rot="16200000">
              <a:off x="-237071" y="4977103"/>
              <a:ext cx="1450330" cy="222470"/>
            </a:xfrm>
            <a:prstGeom prst="rect">
              <a:avLst/>
            </a:prstGeom>
            <a:noFill/>
            <a:ln w="9525" algn="ctr">
              <a:noFill/>
              <a:miter lim="800000"/>
              <a:headEnd/>
              <a:tailEnd/>
            </a:ln>
          </p:spPr>
          <p:txBody>
            <a:bodyPr rIns="0"/>
            <a:lstStyle/>
            <a:p>
              <a:pPr marL="259661" lvl="1" indent="-259661" algn="r" defTabSz="830915" fontAlgn="auto">
                <a:spcBef>
                  <a:spcPts val="1163"/>
                </a:spcBef>
                <a:spcAft>
                  <a:spcPts val="0"/>
                </a:spcAft>
                <a:buClr>
                  <a:srgbClr val="D4001A"/>
                </a:buClr>
                <a:defRPr/>
              </a:pPr>
              <a:r>
                <a:rPr lang="en-US" sz="1200" spc="-9" dirty="0">
                  <a:solidFill>
                    <a:srgbClr val="000000"/>
                  </a:solidFill>
                  <a:latin typeface="Calibri"/>
                  <a:cs typeface="Calibri Light"/>
                </a:rPr>
                <a:t>Heavy equipment</a:t>
              </a:r>
            </a:p>
          </p:txBody>
        </p:sp>
        <p:pic>
          <p:nvPicPr>
            <p:cNvPr id="27" name="Picture 26">
              <a:extLst>
                <a:ext uri="{FF2B5EF4-FFF2-40B4-BE49-F238E27FC236}">
                  <a16:creationId xmlns:a16="http://schemas.microsoft.com/office/drawing/2014/main" id="{D8A6F617-00CF-C906-4F7C-21B19190294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2793" y="4363173"/>
              <a:ext cx="1234440" cy="822960"/>
            </a:xfrm>
            <a:prstGeom prst="rect">
              <a:avLst/>
            </a:prstGeom>
          </p:spPr>
        </p:pic>
        <p:pic>
          <p:nvPicPr>
            <p:cNvPr id="28" name="Picture 27">
              <a:extLst>
                <a:ext uri="{FF2B5EF4-FFF2-40B4-BE49-F238E27FC236}">
                  <a16:creationId xmlns:a16="http://schemas.microsoft.com/office/drawing/2014/main" id="{3E3FD043-6D93-8D31-2AFA-45520E49AB7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68823" y="4363173"/>
              <a:ext cx="1234440" cy="822964"/>
            </a:xfrm>
            <a:prstGeom prst="rect">
              <a:avLst/>
            </a:prstGeom>
          </p:spPr>
        </p:pic>
      </p:grpSp>
      <p:grpSp>
        <p:nvGrpSpPr>
          <p:cNvPr id="96" name="Group 95">
            <a:extLst>
              <a:ext uri="{FF2B5EF4-FFF2-40B4-BE49-F238E27FC236}">
                <a16:creationId xmlns:a16="http://schemas.microsoft.com/office/drawing/2014/main" id="{9ACCDEE0-9D63-012C-1859-175F86A18269}"/>
              </a:ext>
            </a:extLst>
          </p:cNvPr>
          <p:cNvGrpSpPr/>
          <p:nvPr/>
        </p:nvGrpSpPr>
        <p:grpSpPr>
          <a:xfrm>
            <a:off x="8537042" y="1335020"/>
            <a:ext cx="3236998" cy="2472642"/>
            <a:chOff x="8537042" y="976523"/>
            <a:chExt cx="3236998" cy="2472642"/>
          </a:xfrm>
        </p:grpSpPr>
        <p:cxnSp>
          <p:nvCxnSpPr>
            <p:cNvPr id="49" name="Straight Connector 48">
              <a:extLst>
                <a:ext uri="{FF2B5EF4-FFF2-40B4-BE49-F238E27FC236}">
                  <a16:creationId xmlns:a16="http://schemas.microsoft.com/office/drawing/2014/main" id="{D03CC94C-9C4A-F760-677B-EDFDDB6F2B42}"/>
                </a:ext>
              </a:extLst>
            </p:cNvPr>
            <p:cNvCxnSpPr>
              <a:cxnSpLocks/>
            </p:cNvCxnSpPr>
            <p:nvPr/>
          </p:nvCxnSpPr>
          <p:spPr>
            <a:xfrm>
              <a:off x="8857104" y="1874767"/>
              <a:ext cx="2916936" cy="389"/>
            </a:xfrm>
            <a:prstGeom prst="line">
              <a:avLst/>
            </a:prstGeom>
            <a:ln w="63500">
              <a:solidFill>
                <a:srgbClr val="012169"/>
              </a:solidFill>
            </a:ln>
            <a:effectLst/>
          </p:spPr>
          <p:style>
            <a:lnRef idx="2">
              <a:schemeClr val="accent1"/>
            </a:lnRef>
            <a:fillRef idx="0">
              <a:schemeClr val="accent1"/>
            </a:fillRef>
            <a:effectRef idx="1">
              <a:schemeClr val="accent1"/>
            </a:effectRef>
            <a:fontRef idx="minor">
              <a:schemeClr val="tx1"/>
            </a:fontRef>
          </p:style>
        </p:cxnSp>
        <p:sp>
          <p:nvSpPr>
            <p:cNvPr id="50" name="Text Box 18">
              <a:extLst>
                <a:ext uri="{FF2B5EF4-FFF2-40B4-BE49-F238E27FC236}">
                  <a16:creationId xmlns:a16="http://schemas.microsoft.com/office/drawing/2014/main" id="{1C24EB8F-FBC4-7F6F-7AEA-748212C8E0CE}"/>
                </a:ext>
              </a:extLst>
            </p:cNvPr>
            <p:cNvSpPr txBox="1">
              <a:spLocks noChangeArrowheads="1"/>
            </p:cNvSpPr>
            <p:nvPr/>
          </p:nvSpPr>
          <p:spPr bwMode="auto">
            <a:xfrm rot="16200000">
              <a:off x="7923113" y="1590452"/>
              <a:ext cx="1450328" cy="222470"/>
            </a:xfrm>
            <a:prstGeom prst="rect">
              <a:avLst/>
            </a:prstGeom>
            <a:noFill/>
            <a:ln w="9525" algn="ctr">
              <a:noFill/>
              <a:miter lim="800000"/>
              <a:headEnd/>
              <a:tailEnd/>
            </a:ln>
          </p:spPr>
          <p:txBody>
            <a:bodyPr rIns="0"/>
            <a:lstStyle/>
            <a:p>
              <a:pPr marL="259661" lvl="1" indent="-259661" algn="r" defTabSz="830915" fontAlgn="auto">
                <a:spcBef>
                  <a:spcPts val="1163"/>
                </a:spcBef>
                <a:spcAft>
                  <a:spcPts val="0"/>
                </a:spcAft>
                <a:buClr>
                  <a:srgbClr val="D4001A"/>
                </a:buClr>
                <a:defRPr/>
              </a:pPr>
              <a:r>
                <a:rPr lang="en-US" sz="1200" spc="-9" dirty="0">
                  <a:solidFill>
                    <a:srgbClr val="000000"/>
                  </a:solidFill>
                  <a:latin typeface="Calibri"/>
                  <a:cs typeface="Calibri Light"/>
                </a:rPr>
                <a:t>Office and Technology</a:t>
              </a:r>
            </a:p>
          </p:txBody>
        </p:sp>
        <p:pic>
          <p:nvPicPr>
            <p:cNvPr id="51" name="Picture 50" descr="84551423_6x4.jpg">
              <a:extLst>
                <a:ext uri="{FF2B5EF4-FFF2-40B4-BE49-F238E27FC236}">
                  <a16:creationId xmlns:a16="http://schemas.microsoft.com/office/drawing/2014/main" id="{9BB811C4-7779-7454-F345-0B42AB37A902}"/>
                </a:ext>
              </a:extLst>
            </p:cNvPr>
            <p:cNvPicPr>
              <a:picLocks noChangeAspect="1"/>
            </p:cNvPicPr>
            <p:nvPr/>
          </p:nvPicPr>
          <p:blipFill>
            <a:blip r:embed="rId7" cstate="screen"/>
            <a:stretch>
              <a:fillRect/>
            </a:stretch>
          </p:blipFill>
          <p:spPr>
            <a:xfrm>
              <a:off x="10539600" y="976523"/>
              <a:ext cx="1234440" cy="822960"/>
            </a:xfrm>
            <a:prstGeom prst="rect">
              <a:avLst/>
            </a:prstGeom>
          </p:spPr>
        </p:pic>
        <p:pic>
          <p:nvPicPr>
            <p:cNvPr id="52" name="Picture 51" descr="p6580611f_6x4.jpg">
              <a:extLst>
                <a:ext uri="{FF2B5EF4-FFF2-40B4-BE49-F238E27FC236}">
                  <a16:creationId xmlns:a16="http://schemas.microsoft.com/office/drawing/2014/main" id="{D9A69A59-CCF3-0E35-0772-ED1736AB809A}"/>
                </a:ext>
              </a:extLst>
            </p:cNvPr>
            <p:cNvPicPr>
              <a:picLocks noChangeAspect="1"/>
            </p:cNvPicPr>
            <p:nvPr/>
          </p:nvPicPr>
          <p:blipFill>
            <a:blip r:embed="rId8" cstate="screen"/>
            <a:stretch>
              <a:fillRect/>
            </a:stretch>
          </p:blipFill>
          <p:spPr>
            <a:xfrm>
              <a:off x="8852582" y="976523"/>
              <a:ext cx="1234440" cy="822960"/>
            </a:xfrm>
            <a:prstGeom prst="rect">
              <a:avLst/>
            </a:prstGeom>
          </p:spPr>
        </p:pic>
        <p:sp>
          <p:nvSpPr>
            <p:cNvPr id="60" name="TextBox 59">
              <a:extLst>
                <a:ext uri="{FF2B5EF4-FFF2-40B4-BE49-F238E27FC236}">
                  <a16:creationId xmlns:a16="http://schemas.microsoft.com/office/drawing/2014/main" id="{0A454353-D494-FF24-CED5-65940CB8E462}"/>
                </a:ext>
              </a:extLst>
            </p:cNvPr>
            <p:cNvSpPr txBox="1"/>
            <p:nvPr/>
          </p:nvSpPr>
          <p:spPr>
            <a:xfrm>
              <a:off x="8846656" y="1910282"/>
              <a:ext cx="2916936" cy="1538883"/>
            </a:xfrm>
            <a:prstGeom prst="rect">
              <a:avLst/>
            </a:prstGeom>
          </p:spPr>
          <p:txBody>
            <a:bodyPr wrap="square" lIns="0" tIns="0" rIns="0" bIns="0" numCol="1" rtlCol="0">
              <a:spAutoFit/>
            </a:bodyPr>
            <a:lstStyle/>
            <a:p>
              <a:pPr marL="114300" lvl="1" indent="-114300" fontAlgn="base">
                <a:spcBef>
                  <a:spcPct val="0"/>
                </a:spcBef>
                <a:spcAft>
                  <a:spcPct val="0"/>
                </a:spcAft>
                <a:buFont typeface="Arial" panose="020B0604020202020204" pitchFamily="34" charset="0"/>
                <a:buChar char="•"/>
              </a:pPr>
              <a:r>
                <a:rPr lang="en-US" sz="1000" dirty="0">
                  <a:ea typeface="ＭＳ Ｐゴシック" pitchFamily="34" charset="-128"/>
                  <a:cs typeface="Arial" pitchFamily="34" charset="0"/>
                </a:rPr>
                <a:t>Audio visual equipment</a:t>
              </a:r>
            </a:p>
            <a:p>
              <a:pPr marL="114300" lvl="1" indent="-114300" fontAlgn="base">
                <a:spcBef>
                  <a:spcPct val="0"/>
                </a:spcBef>
                <a:spcAft>
                  <a:spcPct val="0"/>
                </a:spcAft>
                <a:buFont typeface="Arial" panose="020B0604020202020204" pitchFamily="34" charset="0"/>
                <a:buChar char="•"/>
              </a:pPr>
              <a:r>
                <a:rPr lang="en-US" sz="1000" dirty="0">
                  <a:solidFill>
                    <a:srgbClr val="000000"/>
                  </a:solidFill>
                  <a:latin typeface="Calibri"/>
                </a:rPr>
                <a:t>Communications</a:t>
              </a:r>
            </a:p>
            <a:p>
              <a:pPr marL="114300" lvl="1" indent="-114300" fontAlgn="base">
                <a:spcBef>
                  <a:spcPct val="0"/>
                </a:spcBef>
                <a:spcAft>
                  <a:spcPct val="0"/>
                </a:spcAft>
                <a:buFont typeface="Arial" panose="020B0604020202020204" pitchFamily="34" charset="0"/>
                <a:buChar char="•"/>
              </a:pPr>
              <a:r>
                <a:rPr lang="en-US" sz="1000" dirty="0">
                  <a:solidFill>
                    <a:srgbClr val="000000"/>
                  </a:solidFill>
                  <a:latin typeface="Calibri"/>
                </a:rPr>
                <a:t>Computers and laptops</a:t>
              </a:r>
            </a:p>
            <a:p>
              <a:pPr marL="114300" indent="-114300">
                <a:buFont typeface="Arial" panose="020B0604020202020204" pitchFamily="34" charset="0"/>
                <a:buChar char="•"/>
              </a:pPr>
              <a:r>
                <a:rPr lang="en-US" sz="1000" dirty="0">
                  <a:solidFill>
                    <a:srgbClr val="000000"/>
                  </a:solidFill>
                  <a:latin typeface="Calibri"/>
                </a:rPr>
                <a:t>Data centers/server farms</a:t>
              </a:r>
            </a:p>
            <a:p>
              <a:pPr marL="114300" indent="-114300">
                <a:buFont typeface="Arial" panose="020B0604020202020204" pitchFamily="34" charset="0"/>
                <a:buChar char="•"/>
              </a:pPr>
              <a:r>
                <a:rPr lang="en-US" sz="1000" dirty="0">
                  <a:solidFill>
                    <a:srgbClr val="000000"/>
                  </a:solidFill>
                  <a:latin typeface="Calibri"/>
                </a:rPr>
                <a:t>Laboratory and test equipment</a:t>
              </a:r>
            </a:p>
            <a:p>
              <a:pPr marL="114300" indent="-114300">
                <a:buFont typeface="Arial" panose="020B0604020202020204" pitchFamily="34" charset="0"/>
                <a:buChar char="•"/>
              </a:pPr>
              <a:r>
                <a:rPr lang="en-US" sz="1000" dirty="0">
                  <a:solidFill>
                    <a:srgbClr val="000000"/>
                  </a:solidFill>
                </a:rPr>
                <a:t>Office equipment and furniture</a:t>
              </a:r>
            </a:p>
            <a:p>
              <a:pPr marL="114300" indent="-114300">
                <a:buFont typeface="Arial" panose="020B0604020202020204" pitchFamily="34" charset="0"/>
                <a:buChar char="•"/>
              </a:pPr>
              <a:r>
                <a:rPr lang="en-US" sz="1000" dirty="0">
                  <a:solidFill>
                    <a:srgbClr val="000000"/>
                  </a:solidFill>
                  <a:latin typeface="Calibri"/>
                </a:rPr>
                <a:t>Security equipment</a:t>
              </a:r>
            </a:p>
            <a:p>
              <a:pPr marL="114300" indent="-114300">
                <a:buFont typeface="Arial" panose="020B0604020202020204" pitchFamily="34" charset="0"/>
                <a:buChar char="•"/>
              </a:pPr>
              <a:r>
                <a:rPr lang="en-US" sz="1000" dirty="0">
                  <a:solidFill>
                    <a:srgbClr val="000000"/>
                  </a:solidFill>
                  <a:latin typeface="Calibri"/>
                </a:rPr>
                <a:t>Software</a:t>
              </a:r>
            </a:p>
            <a:p>
              <a:pPr marL="114300" lvl="1" indent="-114300" fontAlgn="base">
                <a:spcBef>
                  <a:spcPct val="0"/>
                </a:spcBef>
                <a:spcAft>
                  <a:spcPct val="0"/>
                </a:spcAft>
                <a:buFont typeface="Arial" panose="020B0604020202020204" pitchFamily="34" charset="0"/>
                <a:buChar char="•"/>
              </a:pPr>
              <a:r>
                <a:rPr lang="en-US" sz="1000" dirty="0">
                  <a:latin typeface="Calibri"/>
                </a:rPr>
                <a:t>Storage devices</a:t>
              </a:r>
            </a:p>
            <a:p>
              <a:pPr marL="114300" lvl="1" indent="-114300" fontAlgn="base">
                <a:spcBef>
                  <a:spcPct val="0"/>
                </a:spcBef>
                <a:spcAft>
                  <a:spcPct val="0"/>
                </a:spcAft>
                <a:buFont typeface="Arial" panose="020B0604020202020204" pitchFamily="34" charset="0"/>
                <a:buChar char="•"/>
              </a:pPr>
              <a:endParaRPr lang="en-US" sz="1000" dirty="0">
                <a:solidFill>
                  <a:srgbClr val="000000"/>
                </a:solidFill>
                <a:latin typeface="Calibri"/>
              </a:endParaRPr>
            </a:p>
          </p:txBody>
        </p:sp>
      </p:grpSp>
      <p:grpSp>
        <p:nvGrpSpPr>
          <p:cNvPr id="15" name="Group 14">
            <a:extLst>
              <a:ext uri="{FF2B5EF4-FFF2-40B4-BE49-F238E27FC236}">
                <a16:creationId xmlns:a16="http://schemas.microsoft.com/office/drawing/2014/main" id="{25BFB6AE-4984-512F-1560-7431E598E4B8}"/>
              </a:ext>
            </a:extLst>
          </p:cNvPr>
          <p:cNvGrpSpPr/>
          <p:nvPr/>
        </p:nvGrpSpPr>
        <p:grpSpPr>
          <a:xfrm>
            <a:off x="4091043" y="1330610"/>
            <a:ext cx="3608813" cy="1450328"/>
            <a:chOff x="4101870" y="2208314"/>
            <a:chExt cx="3608813" cy="1450328"/>
          </a:xfrm>
        </p:grpSpPr>
        <p:cxnSp>
          <p:nvCxnSpPr>
            <p:cNvPr id="65" name="Straight Connector 64">
              <a:extLst>
                <a:ext uri="{FF2B5EF4-FFF2-40B4-BE49-F238E27FC236}">
                  <a16:creationId xmlns:a16="http://schemas.microsoft.com/office/drawing/2014/main" id="{5C8F64DC-CCD1-6EB7-C035-860A07C18083}"/>
                </a:ext>
              </a:extLst>
            </p:cNvPr>
            <p:cNvCxnSpPr>
              <a:cxnSpLocks/>
            </p:cNvCxnSpPr>
            <p:nvPr/>
          </p:nvCxnSpPr>
          <p:spPr>
            <a:xfrm flipV="1">
              <a:off x="4400838" y="3127530"/>
              <a:ext cx="3309845" cy="0"/>
            </a:xfrm>
            <a:prstGeom prst="line">
              <a:avLst/>
            </a:prstGeom>
            <a:ln w="63500">
              <a:solidFill>
                <a:srgbClr val="012169"/>
              </a:solidFill>
            </a:ln>
            <a:effectLst/>
          </p:spPr>
          <p:style>
            <a:lnRef idx="2">
              <a:schemeClr val="accent1"/>
            </a:lnRef>
            <a:fillRef idx="0">
              <a:schemeClr val="accent1"/>
            </a:fillRef>
            <a:effectRef idx="1">
              <a:schemeClr val="accent1"/>
            </a:effectRef>
            <a:fontRef idx="minor">
              <a:schemeClr val="tx1"/>
            </a:fontRef>
          </p:style>
        </p:cxnSp>
        <p:sp>
          <p:nvSpPr>
            <p:cNvPr id="67" name="Text Box 18">
              <a:extLst>
                <a:ext uri="{FF2B5EF4-FFF2-40B4-BE49-F238E27FC236}">
                  <a16:creationId xmlns:a16="http://schemas.microsoft.com/office/drawing/2014/main" id="{A919BE06-6035-0099-4862-ADFAC5D15B62}"/>
                </a:ext>
              </a:extLst>
            </p:cNvPr>
            <p:cNvSpPr txBox="1">
              <a:spLocks noChangeArrowheads="1"/>
            </p:cNvSpPr>
            <p:nvPr/>
          </p:nvSpPr>
          <p:spPr bwMode="auto">
            <a:xfrm rot="16200000">
              <a:off x="3487941" y="2822243"/>
              <a:ext cx="1450328" cy="222470"/>
            </a:xfrm>
            <a:prstGeom prst="rect">
              <a:avLst/>
            </a:prstGeom>
            <a:noFill/>
            <a:ln w="9525" algn="ctr">
              <a:noFill/>
              <a:miter lim="800000"/>
              <a:headEnd/>
              <a:tailEnd/>
            </a:ln>
          </p:spPr>
          <p:txBody>
            <a:bodyPr rIns="0"/>
            <a:lstStyle/>
            <a:p>
              <a:pPr marL="259661" lvl="1" indent="-259661" algn="r" defTabSz="830915" fontAlgn="auto">
                <a:spcBef>
                  <a:spcPts val="1163"/>
                </a:spcBef>
                <a:spcAft>
                  <a:spcPts val="0"/>
                </a:spcAft>
                <a:buClr>
                  <a:srgbClr val="D4001A"/>
                </a:buClr>
                <a:defRPr/>
              </a:pPr>
              <a:r>
                <a:rPr lang="en-US" sz="1200" spc="-9" dirty="0">
                  <a:solidFill>
                    <a:srgbClr val="000000"/>
                  </a:solidFill>
                  <a:latin typeface="Calibri"/>
                  <a:cs typeface="Calibri Light"/>
                </a:rPr>
                <a:t>General industries</a:t>
              </a:r>
            </a:p>
          </p:txBody>
        </p:sp>
        <p:pic>
          <p:nvPicPr>
            <p:cNvPr id="63" name="Picture 62">
              <a:extLst>
                <a:ext uri="{FF2B5EF4-FFF2-40B4-BE49-F238E27FC236}">
                  <a16:creationId xmlns:a16="http://schemas.microsoft.com/office/drawing/2014/main" id="{2E5D53D7-06D1-DCD3-64E9-913100CCB20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76243" y="2208314"/>
              <a:ext cx="1234440" cy="833187"/>
            </a:xfrm>
            <a:prstGeom prst="rect">
              <a:avLst/>
            </a:prstGeom>
          </p:spPr>
        </p:pic>
        <p:pic>
          <p:nvPicPr>
            <p:cNvPr id="64" name="Picture 63">
              <a:extLst>
                <a:ext uri="{FF2B5EF4-FFF2-40B4-BE49-F238E27FC236}">
                  <a16:creationId xmlns:a16="http://schemas.microsoft.com/office/drawing/2014/main" id="{3E3F205E-9939-8AA1-6DE0-AD2731B0BF18}"/>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400838" y="2208314"/>
              <a:ext cx="1234440" cy="822960"/>
            </a:xfrm>
            <a:prstGeom prst="rect">
              <a:avLst/>
            </a:prstGeom>
          </p:spPr>
        </p:pic>
      </p:grpSp>
      <p:sp>
        <p:nvSpPr>
          <p:cNvPr id="92" name="Rectangle 91">
            <a:extLst>
              <a:ext uri="{FF2B5EF4-FFF2-40B4-BE49-F238E27FC236}">
                <a16:creationId xmlns:a16="http://schemas.microsoft.com/office/drawing/2014/main" id="{F5A90F1F-5ABF-D396-E0BD-2A26211BF830}"/>
              </a:ext>
            </a:extLst>
          </p:cNvPr>
          <p:cNvSpPr/>
          <p:nvPr/>
        </p:nvSpPr>
        <p:spPr>
          <a:xfrm>
            <a:off x="1114425" y="6412343"/>
            <a:ext cx="7239000" cy="123111"/>
          </a:xfrm>
          <a:prstGeom prst="rect">
            <a:avLst/>
          </a:prstGeom>
        </p:spPr>
        <p:txBody>
          <a:bodyPr wrap="square" lIns="0" tIns="0" rIns="0" bIns="0">
            <a:spAutoFit/>
          </a:bodyPr>
          <a:lstStyle/>
          <a:p>
            <a:r>
              <a:rPr lang="en-US" sz="800" dirty="0">
                <a:solidFill>
                  <a:srgbClr val="000000"/>
                </a:solidFill>
              </a:rPr>
              <a:t>Aircraft images trademark of Embraer S.A.</a:t>
            </a:r>
          </a:p>
        </p:txBody>
      </p:sp>
      <p:grpSp>
        <p:nvGrpSpPr>
          <p:cNvPr id="32" name="Group 31">
            <a:extLst>
              <a:ext uri="{FF2B5EF4-FFF2-40B4-BE49-F238E27FC236}">
                <a16:creationId xmlns:a16="http://schemas.microsoft.com/office/drawing/2014/main" id="{1B2985A0-BE38-512E-CB97-41932C8A9ECA}"/>
              </a:ext>
            </a:extLst>
          </p:cNvPr>
          <p:cNvGrpSpPr/>
          <p:nvPr/>
        </p:nvGrpSpPr>
        <p:grpSpPr>
          <a:xfrm>
            <a:off x="4093439" y="4506349"/>
            <a:ext cx="3605966" cy="1450327"/>
            <a:chOff x="4269818" y="4506349"/>
            <a:chExt cx="3605966" cy="1450327"/>
          </a:xfrm>
        </p:grpSpPr>
        <p:cxnSp>
          <p:nvCxnSpPr>
            <p:cNvPr id="25" name="Straight Connector 24">
              <a:extLst>
                <a:ext uri="{FF2B5EF4-FFF2-40B4-BE49-F238E27FC236}">
                  <a16:creationId xmlns:a16="http://schemas.microsoft.com/office/drawing/2014/main" id="{3801EA0E-D1F0-0FB9-5F8C-9E9D89216F51}"/>
                </a:ext>
              </a:extLst>
            </p:cNvPr>
            <p:cNvCxnSpPr>
              <a:cxnSpLocks/>
            </p:cNvCxnSpPr>
            <p:nvPr/>
          </p:nvCxnSpPr>
          <p:spPr>
            <a:xfrm>
              <a:off x="4565655" y="5404030"/>
              <a:ext cx="3310128" cy="389"/>
            </a:xfrm>
            <a:prstGeom prst="line">
              <a:avLst/>
            </a:prstGeom>
            <a:ln w="63500">
              <a:solidFill>
                <a:srgbClr val="012169"/>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FD7D39C-C597-E576-8227-AE2A3F42305C}"/>
                </a:ext>
              </a:extLst>
            </p:cNvPr>
            <p:cNvSpPr txBox="1"/>
            <p:nvPr/>
          </p:nvSpPr>
          <p:spPr>
            <a:xfrm>
              <a:off x="4565656" y="5475860"/>
              <a:ext cx="3310128" cy="307777"/>
            </a:xfrm>
            <a:prstGeom prst="rect">
              <a:avLst/>
            </a:prstGeom>
          </p:spPr>
          <p:txBody>
            <a:bodyPr wrap="square" lIns="0" tIns="0" rIns="0" bIns="0" rtlCol="0">
              <a:spAutoFit/>
            </a:bodyPr>
            <a:lstStyle/>
            <a:p>
              <a:pPr marL="114300" indent="-114300">
                <a:buFont typeface="Arial" panose="020B0604020202020204" pitchFamily="34" charset="0"/>
                <a:buChar char="•"/>
              </a:pPr>
              <a:r>
                <a:rPr lang="en-US" sz="1000" dirty="0">
                  <a:solidFill>
                    <a:srgbClr val="000000"/>
                  </a:solidFill>
                  <a:latin typeface="Calibri"/>
                </a:rPr>
                <a:t>Mid to large sized corporate jets </a:t>
              </a:r>
            </a:p>
            <a:p>
              <a:pPr marL="114300" indent="-114300">
                <a:buFont typeface="Arial" panose="020B0604020202020204" pitchFamily="34" charset="0"/>
                <a:buChar char="•"/>
              </a:pPr>
              <a:r>
                <a:rPr lang="en-US" sz="1000" dirty="0">
                  <a:solidFill>
                    <a:srgbClr val="000000"/>
                  </a:solidFill>
                  <a:latin typeface="Calibri"/>
                </a:rPr>
                <a:t>Turboprops, helicopters</a:t>
              </a:r>
            </a:p>
          </p:txBody>
        </p:sp>
        <p:sp>
          <p:nvSpPr>
            <p:cNvPr id="29" name="Text Box 18">
              <a:extLst>
                <a:ext uri="{FF2B5EF4-FFF2-40B4-BE49-F238E27FC236}">
                  <a16:creationId xmlns:a16="http://schemas.microsoft.com/office/drawing/2014/main" id="{6032CB4A-BE45-0A1A-ACEB-7AF203CBE66B}"/>
                </a:ext>
              </a:extLst>
            </p:cNvPr>
            <p:cNvSpPr txBox="1">
              <a:spLocks noChangeArrowheads="1"/>
            </p:cNvSpPr>
            <p:nvPr/>
          </p:nvSpPr>
          <p:spPr bwMode="auto">
            <a:xfrm rot="16200000">
              <a:off x="3655889" y="5120278"/>
              <a:ext cx="1450327" cy="222470"/>
            </a:xfrm>
            <a:prstGeom prst="rect">
              <a:avLst/>
            </a:prstGeom>
            <a:noFill/>
            <a:ln w="9525" algn="ctr">
              <a:noFill/>
              <a:miter lim="800000"/>
              <a:headEnd/>
              <a:tailEnd/>
            </a:ln>
          </p:spPr>
          <p:txBody>
            <a:bodyPr rIns="0"/>
            <a:lstStyle/>
            <a:p>
              <a:pPr marL="259661" lvl="1" indent="-259661" algn="r" defTabSz="830915" fontAlgn="auto">
                <a:spcBef>
                  <a:spcPts val="1163"/>
                </a:spcBef>
                <a:spcAft>
                  <a:spcPts val="0"/>
                </a:spcAft>
                <a:buClr>
                  <a:srgbClr val="D4001A"/>
                </a:buClr>
                <a:defRPr/>
              </a:pPr>
              <a:r>
                <a:rPr lang="en-US" sz="1200" spc="-9" dirty="0">
                  <a:solidFill>
                    <a:srgbClr val="000000"/>
                  </a:solidFill>
                  <a:latin typeface="Calibri"/>
                  <a:cs typeface="Calibri Light"/>
                </a:rPr>
                <a:t>Aircraft</a:t>
              </a:r>
            </a:p>
          </p:txBody>
        </p:sp>
        <p:pic>
          <p:nvPicPr>
            <p:cNvPr id="30" name="Picture 29">
              <a:extLst>
                <a:ext uri="{FF2B5EF4-FFF2-40B4-BE49-F238E27FC236}">
                  <a16:creationId xmlns:a16="http://schemas.microsoft.com/office/drawing/2014/main" id="{A2EEC8C1-CC70-893B-7B1E-C2C466E2F5CA}"/>
                </a:ext>
              </a:extLst>
            </p:cNvPr>
            <p:cNvPicPr>
              <a:picLocks noChangeAspect="1"/>
            </p:cNvPicPr>
            <p:nvPr/>
          </p:nvPicPr>
          <p:blipFill>
            <a:blip r:embed="rId11"/>
            <a:stretch>
              <a:fillRect/>
            </a:stretch>
          </p:blipFill>
          <p:spPr>
            <a:xfrm>
              <a:off x="4569722" y="4506349"/>
              <a:ext cx="1234440" cy="822960"/>
            </a:xfrm>
            <a:prstGeom prst="rect">
              <a:avLst/>
            </a:prstGeom>
          </p:spPr>
        </p:pic>
        <p:pic>
          <p:nvPicPr>
            <p:cNvPr id="31" name="Picture 30">
              <a:extLst>
                <a:ext uri="{FF2B5EF4-FFF2-40B4-BE49-F238E27FC236}">
                  <a16:creationId xmlns:a16="http://schemas.microsoft.com/office/drawing/2014/main" id="{DF2125A0-481D-7ACA-032B-8D707611A243}"/>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641343" y="4506349"/>
              <a:ext cx="1234440" cy="820860"/>
            </a:xfrm>
            <a:prstGeom prst="rect">
              <a:avLst/>
            </a:prstGeom>
          </p:spPr>
        </p:pic>
      </p:grpSp>
      <p:grpSp>
        <p:nvGrpSpPr>
          <p:cNvPr id="2" name="Group 1">
            <a:extLst>
              <a:ext uri="{FF2B5EF4-FFF2-40B4-BE49-F238E27FC236}">
                <a16:creationId xmlns:a16="http://schemas.microsoft.com/office/drawing/2014/main" id="{6FDE1A45-9828-225E-5264-9334677ECE64}"/>
              </a:ext>
            </a:extLst>
          </p:cNvPr>
          <p:cNvGrpSpPr/>
          <p:nvPr/>
        </p:nvGrpSpPr>
        <p:grpSpPr>
          <a:xfrm>
            <a:off x="367046" y="1335020"/>
            <a:ext cx="3213436" cy="1890735"/>
            <a:chOff x="389080" y="956960"/>
            <a:chExt cx="3213436" cy="1890735"/>
          </a:xfrm>
        </p:grpSpPr>
        <p:cxnSp>
          <p:nvCxnSpPr>
            <p:cNvPr id="3" name="Straight Connector 2">
              <a:extLst>
                <a:ext uri="{FF2B5EF4-FFF2-40B4-BE49-F238E27FC236}">
                  <a16:creationId xmlns:a16="http://schemas.microsoft.com/office/drawing/2014/main" id="{C6F9265B-4CFE-E78F-841F-9026BC6B52A1}"/>
                </a:ext>
              </a:extLst>
            </p:cNvPr>
            <p:cNvCxnSpPr>
              <a:cxnSpLocks/>
            </p:cNvCxnSpPr>
            <p:nvPr/>
          </p:nvCxnSpPr>
          <p:spPr>
            <a:xfrm>
              <a:off x="686360" y="1860154"/>
              <a:ext cx="2916156" cy="14759"/>
            </a:xfrm>
            <a:prstGeom prst="line">
              <a:avLst/>
            </a:prstGeom>
            <a:ln w="63500">
              <a:solidFill>
                <a:srgbClr val="012169"/>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39683F2-4407-2798-94EB-4AE450179631}"/>
                </a:ext>
              </a:extLst>
            </p:cNvPr>
            <p:cNvSpPr txBox="1"/>
            <p:nvPr/>
          </p:nvSpPr>
          <p:spPr>
            <a:xfrm>
              <a:off x="686360" y="1924365"/>
              <a:ext cx="2916156" cy="923330"/>
            </a:xfrm>
            <a:prstGeom prst="rect">
              <a:avLst/>
            </a:prstGeom>
          </p:spPr>
          <p:txBody>
            <a:bodyPr wrap="square" lIns="0" tIns="0" rIns="0" bIns="0" rtlCol="0">
              <a:spAutoFit/>
            </a:bodyPr>
            <a:lstStyle/>
            <a:p>
              <a:pPr marL="114300" indent="-114300">
                <a:buFont typeface="Arial" panose="020B0604020202020204" pitchFamily="34" charset="0"/>
                <a:buChar char="•"/>
              </a:pPr>
              <a:r>
                <a:rPr lang="en-US" sz="1000" dirty="0">
                  <a:ea typeface="ＭＳ Ｐゴシック" pitchFamily="34" charset="-128"/>
                  <a:cs typeface="Arial" pitchFamily="34" charset="0"/>
                </a:rPr>
                <a:t>Buses: school, charter and municipal</a:t>
              </a:r>
            </a:p>
            <a:p>
              <a:pPr marL="114300" indent="-114300">
                <a:buFont typeface="Arial" panose="020B0604020202020204" pitchFamily="34" charset="0"/>
                <a:buChar char="•"/>
              </a:pPr>
              <a:r>
                <a:rPr lang="en-US" sz="1000" dirty="0">
                  <a:solidFill>
                    <a:srgbClr val="000000"/>
                  </a:solidFill>
                </a:rPr>
                <a:t>Corporate and maintenance fleets</a:t>
              </a:r>
            </a:p>
            <a:p>
              <a:pPr marL="114300" indent="-114300">
                <a:buFont typeface="Arial" panose="020B0604020202020204" pitchFamily="34" charset="0"/>
                <a:buChar char="•"/>
              </a:pPr>
              <a:r>
                <a:rPr lang="en-US" sz="1000" dirty="0">
                  <a:solidFill>
                    <a:srgbClr val="000000"/>
                  </a:solidFill>
                  <a:ea typeface="ＭＳ Ｐゴシック" pitchFamily="34" charset="-128"/>
                  <a:cs typeface="Arial" pitchFamily="34" charset="0"/>
                </a:rPr>
                <a:t>Heavy truck dealerships</a:t>
              </a:r>
            </a:p>
            <a:p>
              <a:pPr marL="114300" indent="-114300">
                <a:buFont typeface="Arial" panose="020B0604020202020204" pitchFamily="34" charset="0"/>
                <a:buChar char="•"/>
              </a:pPr>
              <a:r>
                <a:rPr lang="en-US" sz="1000" dirty="0">
                  <a:solidFill>
                    <a:srgbClr val="000000"/>
                  </a:solidFill>
                </a:rPr>
                <a:t>Rail: </a:t>
              </a:r>
              <a:r>
                <a:rPr lang="en-GB" sz="1000" dirty="0"/>
                <a:t>passenger, wagons/freight, locomotives</a:t>
              </a:r>
            </a:p>
            <a:p>
              <a:pPr marL="114300" indent="-114300">
                <a:buFont typeface="Arial" panose="020B0604020202020204" pitchFamily="34" charset="0"/>
                <a:buChar char="•"/>
              </a:pPr>
              <a:r>
                <a:rPr lang="en-US" sz="1000" dirty="0">
                  <a:solidFill>
                    <a:srgbClr val="000000"/>
                  </a:solidFill>
                </a:rPr>
                <a:t>Vehicles: tractors, trailers, </a:t>
              </a:r>
              <a:r>
                <a:rPr lang="en-US" sz="1000" dirty="0">
                  <a:ea typeface="ＭＳ Ｐゴシック" pitchFamily="34" charset="-128"/>
                  <a:cs typeface="Arial" pitchFamily="34" charset="0"/>
                </a:rPr>
                <a:t>medium/light duty and specialty, electric and green</a:t>
              </a:r>
              <a:endParaRPr lang="en-US" sz="1000" dirty="0"/>
            </a:p>
          </p:txBody>
        </p:sp>
        <p:sp>
          <p:nvSpPr>
            <p:cNvPr id="5" name="Text Box 18">
              <a:extLst>
                <a:ext uri="{FF2B5EF4-FFF2-40B4-BE49-F238E27FC236}">
                  <a16:creationId xmlns:a16="http://schemas.microsoft.com/office/drawing/2014/main" id="{F56E702A-0F4C-B510-4757-848BB322A72D}"/>
                </a:ext>
              </a:extLst>
            </p:cNvPr>
            <p:cNvSpPr txBox="1">
              <a:spLocks noChangeArrowheads="1"/>
            </p:cNvSpPr>
            <p:nvPr/>
          </p:nvSpPr>
          <p:spPr bwMode="auto">
            <a:xfrm rot="16200000">
              <a:off x="-224849" y="1570889"/>
              <a:ext cx="1450328" cy="222470"/>
            </a:xfrm>
            <a:prstGeom prst="rect">
              <a:avLst/>
            </a:prstGeom>
            <a:noFill/>
            <a:ln w="9525" algn="ctr">
              <a:noFill/>
              <a:miter lim="800000"/>
              <a:headEnd/>
              <a:tailEnd/>
            </a:ln>
          </p:spPr>
          <p:txBody>
            <a:bodyPr rIns="0"/>
            <a:lstStyle/>
            <a:p>
              <a:pPr marL="259661" lvl="1" indent="-259661" algn="r" defTabSz="830915" fontAlgn="auto">
                <a:spcBef>
                  <a:spcPts val="1163"/>
                </a:spcBef>
                <a:spcAft>
                  <a:spcPts val="0"/>
                </a:spcAft>
                <a:buClr>
                  <a:srgbClr val="D4001A"/>
                </a:buClr>
                <a:defRPr/>
              </a:pPr>
              <a:r>
                <a:rPr lang="en-US" sz="1200" spc="-9" dirty="0">
                  <a:solidFill>
                    <a:srgbClr val="000000"/>
                  </a:solidFill>
                  <a:latin typeface="Calibri"/>
                  <a:cs typeface="Calibri Light"/>
                </a:rPr>
                <a:t> Transportation </a:t>
              </a:r>
            </a:p>
          </p:txBody>
        </p:sp>
        <p:pic>
          <p:nvPicPr>
            <p:cNvPr id="10" name="Picture 9" descr="90883479_6x4.jpg">
              <a:extLst>
                <a:ext uri="{FF2B5EF4-FFF2-40B4-BE49-F238E27FC236}">
                  <a16:creationId xmlns:a16="http://schemas.microsoft.com/office/drawing/2014/main" id="{CCDE005B-4451-6DC2-8C2B-1EF4B05E6A6C}"/>
                </a:ext>
              </a:extLst>
            </p:cNvPr>
            <p:cNvPicPr>
              <a:picLocks noChangeAspect="1"/>
            </p:cNvPicPr>
            <p:nvPr/>
          </p:nvPicPr>
          <p:blipFill>
            <a:blip r:embed="rId13" cstate="screen"/>
            <a:stretch>
              <a:fillRect/>
            </a:stretch>
          </p:blipFill>
          <p:spPr>
            <a:xfrm>
              <a:off x="686361" y="956960"/>
              <a:ext cx="1234440" cy="822960"/>
            </a:xfrm>
            <a:prstGeom prst="rect">
              <a:avLst/>
            </a:prstGeom>
          </p:spPr>
        </p:pic>
        <p:pic>
          <p:nvPicPr>
            <p:cNvPr id="14" name="Picture 13" descr="184119575_6x4.jpg">
              <a:extLst>
                <a:ext uri="{FF2B5EF4-FFF2-40B4-BE49-F238E27FC236}">
                  <a16:creationId xmlns:a16="http://schemas.microsoft.com/office/drawing/2014/main" id="{C9B3AB38-717D-2398-2379-5271379BFFE2}"/>
                </a:ext>
              </a:extLst>
            </p:cNvPr>
            <p:cNvPicPr>
              <a:picLocks noChangeAspect="1"/>
            </p:cNvPicPr>
            <p:nvPr/>
          </p:nvPicPr>
          <p:blipFill>
            <a:blip r:embed="rId14" cstate="screen"/>
            <a:stretch>
              <a:fillRect/>
            </a:stretch>
          </p:blipFill>
          <p:spPr>
            <a:xfrm>
              <a:off x="2368076" y="956960"/>
              <a:ext cx="1234440" cy="822960"/>
            </a:xfrm>
            <a:prstGeom prst="rect">
              <a:avLst/>
            </a:prstGeom>
          </p:spPr>
        </p:pic>
      </p:grpSp>
    </p:spTree>
    <p:extLst>
      <p:ext uri="{BB962C8B-B14F-4D97-AF65-F5344CB8AC3E}">
        <p14:creationId xmlns:p14="http://schemas.microsoft.com/office/powerpoint/2010/main" val="406472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40429439"/>
              </p:ext>
            </p:extLst>
          </p:nvPr>
        </p:nvGraphicFramePr>
        <p:xfrm>
          <a:off x="402336" y="1333500"/>
          <a:ext cx="11384280" cy="4966700"/>
        </p:xfrm>
        <a:graphic>
          <a:graphicData uri="http://schemas.openxmlformats.org/drawingml/2006/table">
            <a:tbl>
              <a:tblPr/>
              <a:tblGrid>
                <a:gridCol w="2029968">
                  <a:extLst>
                    <a:ext uri="{9D8B030D-6E8A-4147-A177-3AD203B41FA5}">
                      <a16:colId xmlns:a16="http://schemas.microsoft.com/office/drawing/2014/main" val="20000"/>
                    </a:ext>
                  </a:extLst>
                </a:gridCol>
                <a:gridCol w="3118104">
                  <a:extLst>
                    <a:ext uri="{9D8B030D-6E8A-4147-A177-3AD203B41FA5}">
                      <a16:colId xmlns:a16="http://schemas.microsoft.com/office/drawing/2014/main" val="20001"/>
                    </a:ext>
                  </a:extLst>
                </a:gridCol>
                <a:gridCol w="3118104">
                  <a:extLst>
                    <a:ext uri="{9D8B030D-6E8A-4147-A177-3AD203B41FA5}">
                      <a16:colId xmlns:a16="http://schemas.microsoft.com/office/drawing/2014/main" val="20002"/>
                    </a:ext>
                  </a:extLst>
                </a:gridCol>
                <a:gridCol w="3118104">
                  <a:extLst>
                    <a:ext uri="{9D8B030D-6E8A-4147-A177-3AD203B41FA5}">
                      <a16:colId xmlns:a16="http://schemas.microsoft.com/office/drawing/2014/main" val="20003"/>
                    </a:ext>
                  </a:extLst>
                </a:gridCol>
              </a:tblGrid>
              <a:tr h="593698">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algn="l" fontAlgn="ctr"/>
                      <a:endParaRPr lang="en-US" sz="1300" b="0" i="0" u="none" strike="noStrike" dirty="0">
                        <a:solidFill>
                          <a:schemeClr val="tx1"/>
                        </a:solidFill>
                        <a:effectLst/>
                        <a:latin typeface="+mj-lt"/>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Calibri"/>
                          <a:ea typeface="+mn-ea"/>
                          <a:cs typeface="+mn-cs"/>
                        </a:rPr>
                        <a:t>SHORT TERM CAPITAL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Calibri"/>
                          <a:ea typeface="+mn-ea"/>
                          <a:cs typeface="+mn-cs"/>
                        </a:rPr>
                        <a:t>(1-2 </a:t>
                      </a:r>
                      <a:r>
                        <a:rPr kumimoji="0" lang="en-US" sz="1400" b="0" i="0" u="none" strike="noStrike" kern="1200" cap="none" spc="0" normalizeH="0" baseline="0" noProof="0" dirty="0" err="1">
                          <a:ln>
                            <a:noFill/>
                          </a:ln>
                          <a:solidFill>
                            <a:srgbClr val="012169"/>
                          </a:solidFill>
                          <a:effectLst/>
                          <a:uLnTx/>
                          <a:uFillTx/>
                          <a:latin typeface="Calibri"/>
                          <a:ea typeface="+mn-ea"/>
                          <a:cs typeface="+mn-cs"/>
                        </a:rPr>
                        <a:t>YRS</a:t>
                      </a:r>
                      <a:r>
                        <a:rPr kumimoji="0" lang="en-US" sz="1400" b="0" i="0" u="none" strike="noStrike" kern="1200" cap="none" spc="0" normalizeH="0" baseline="0" noProof="0" dirty="0">
                          <a:ln>
                            <a:noFill/>
                          </a:ln>
                          <a:solidFill>
                            <a:srgbClr val="012169"/>
                          </a:solidFill>
                          <a:effectLst/>
                          <a:uLnTx/>
                          <a:uFillTx/>
                          <a:latin typeface="Calibri"/>
                          <a:ea typeface="+mn-ea"/>
                          <a:cs typeface="+mn-cs"/>
                        </a:rPr>
                        <a:t>) </a:t>
                      </a: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Calibri"/>
                          <a:ea typeface="+mn-ea"/>
                          <a:cs typeface="+mn-cs"/>
                        </a:rPr>
                        <a:t>MEDIUM TERM CAPITAL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Calibri"/>
                          <a:ea typeface="+mn-ea"/>
                          <a:cs typeface="+mn-cs"/>
                        </a:rPr>
                        <a:t>(3-10 </a:t>
                      </a:r>
                      <a:r>
                        <a:rPr kumimoji="0" lang="en-US" sz="1400" b="0" i="0" u="none" strike="noStrike" kern="1200" cap="none" spc="0" normalizeH="0" baseline="0" noProof="0" dirty="0" err="1">
                          <a:ln>
                            <a:noFill/>
                          </a:ln>
                          <a:solidFill>
                            <a:srgbClr val="012169"/>
                          </a:solidFill>
                          <a:effectLst/>
                          <a:uLnTx/>
                          <a:uFillTx/>
                          <a:latin typeface="Calibri"/>
                          <a:ea typeface="+mn-ea"/>
                          <a:cs typeface="+mn-cs"/>
                        </a:rPr>
                        <a:t>YRS</a:t>
                      </a:r>
                      <a:r>
                        <a:rPr kumimoji="0" lang="en-US" sz="1400" b="0" i="0" u="none" strike="noStrike" kern="1200" cap="none" spc="0" normalizeH="0" baseline="0" noProof="0" dirty="0">
                          <a:ln>
                            <a:noFill/>
                          </a:ln>
                          <a:solidFill>
                            <a:srgbClr val="012169"/>
                          </a:solidFill>
                          <a:effectLst/>
                          <a:uLnTx/>
                          <a:uFillTx/>
                          <a:latin typeface="Calibri"/>
                          <a:ea typeface="+mn-ea"/>
                          <a:cs typeface="+mn-cs"/>
                        </a:rPr>
                        <a:t>) </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Calibri"/>
                          <a:ea typeface="+mn-ea"/>
                          <a:cs typeface="+mn-cs"/>
                        </a:rPr>
                        <a:t>LONG TERM CAPITAL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Calibri"/>
                          <a:ea typeface="+mn-ea"/>
                          <a:cs typeface="+mn-cs"/>
                        </a:rPr>
                        <a:t>(+10 </a:t>
                      </a:r>
                      <a:r>
                        <a:rPr kumimoji="0" lang="en-US" sz="1400" b="0" i="0" u="none" strike="noStrike" kern="1200" cap="none" spc="0" normalizeH="0" baseline="0" noProof="0" dirty="0" err="1">
                          <a:ln>
                            <a:noFill/>
                          </a:ln>
                          <a:solidFill>
                            <a:srgbClr val="012169"/>
                          </a:solidFill>
                          <a:effectLst/>
                          <a:uLnTx/>
                          <a:uFillTx/>
                          <a:latin typeface="Calibri"/>
                          <a:ea typeface="+mn-ea"/>
                          <a:cs typeface="+mn-cs"/>
                        </a:rPr>
                        <a:t>YRS</a:t>
                      </a:r>
                      <a:r>
                        <a:rPr kumimoji="0" lang="en-US" sz="1400" b="0" i="0" u="none" strike="noStrike" kern="1200" cap="none" spc="0" normalizeH="0" baseline="0" noProof="0" dirty="0">
                          <a:ln>
                            <a:noFill/>
                          </a:ln>
                          <a:solidFill>
                            <a:srgbClr val="012169"/>
                          </a:solidFill>
                          <a:effectLst/>
                          <a:uLnTx/>
                          <a:uFillTx/>
                          <a:latin typeface="Calibri"/>
                          <a:ea typeface="+mn-ea"/>
                          <a:cs typeface="+mn-cs"/>
                        </a:rPr>
                        <a:t>) </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3922">
                <a:tc>
                  <a:txBody>
                    <a:bodyPr/>
                    <a:lstStyle/>
                    <a:p>
                      <a:pPr algn="ctr" fontAlgn="ctr"/>
                      <a:endParaRPr lang="en-US" sz="1300" b="0" i="0" u="none" strike="noStrike" dirty="0">
                        <a:solidFill>
                          <a:srgbClr val="FFFFFF"/>
                        </a:solidFill>
                        <a:effectLst/>
                        <a:latin typeface="+mj-lt"/>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1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mn-lt"/>
                          <a:ea typeface="+mn-ea"/>
                          <a:cs typeface="+mn-cs"/>
                        </a:rPr>
                        <a:t>Operational needs</a:t>
                      </a: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1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mn-lt"/>
                          <a:ea typeface="+mn-ea"/>
                          <a:cs typeface="+mn-cs"/>
                        </a:rPr>
                        <a:t>Investment opportunities</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1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mn-lt"/>
                          <a:ea typeface="+mn-ea"/>
                          <a:cs typeface="+mn-cs"/>
                        </a:rPr>
                        <a:t>Long range strategy</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1C2"/>
                    </a:solidFill>
                  </a:tcPr>
                </a:tc>
                <a:extLst>
                  <a:ext uri="{0D108BD9-81ED-4DB2-BD59-A6C34878D82A}">
                    <a16:rowId xmlns:a16="http://schemas.microsoft.com/office/drawing/2014/main" val="10001"/>
                  </a:ext>
                </a:extLst>
              </a:tr>
              <a:tr h="1356360">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algn="ctr" fontAlgn="ctr"/>
                      <a:r>
                        <a:rPr lang="en-US" sz="1400" b="0" i="0" u="none" strike="noStrike" dirty="0">
                          <a:solidFill>
                            <a:srgbClr val="012169"/>
                          </a:solidFill>
                          <a:effectLst/>
                          <a:latin typeface="+mj-lt"/>
                        </a:rPr>
                        <a:t>TYPICAL PRODUCTS</a:t>
                      </a:r>
                    </a:p>
                  </a:txBody>
                  <a:tcPr marT="0"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171450" marR="0" lvl="0" indent="-1714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Revolving lines of credit</a:t>
                      </a:r>
                    </a:p>
                    <a:p>
                      <a:pPr marL="171450" marR="0" lvl="0" indent="-1714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Working capital </a:t>
                      </a:r>
                    </a:p>
                  </a:txBody>
                  <a:tcPr marT="91440" marB="9144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Loans and notes</a:t>
                      </a:r>
                    </a:p>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Tax-exempt or taxable, fully amortizing loans</a:t>
                      </a:r>
                    </a:p>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Equipment financing - loans </a:t>
                      </a:r>
                      <a:b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b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and leases</a:t>
                      </a:r>
                    </a:p>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Sale-leasebacks</a:t>
                      </a:r>
                    </a:p>
                  </a:txBody>
                  <a:tcPr marT="91440" marB="9144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Mortgages</a:t>
                      </a:r>
                    </a:p>
                  </a:txBody>
                  <a:tcPr marT="91440" marB="9144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356360">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0" algn="ctr" defTabSz="473650" rtl="0" eaLnBrk="1" fontAlgn="ctr" latinLnBrk="0" hangingPunct="1"/>
                      <a:r>
                        <a:rPr lang="pl-PL" sz="1400" b="0" i="0" u="none" strike="noStrike" kern="1200">
                          <a:solidFill>
                            <a:srgbClr val="012169"/>
                          </a:solidFill>
                          <a:effectLst/>
                          <a:latin typeface="+mj-lt"/>
                          <a:ea typeface="+mn-ea"/>
                          <a:cs typeface="+mn-cs"/>
                        </a:rPr>
                        <a:t>STRATEGIC</a:t>
                      </a:r>
                      <a:r>
                        <a:rPr lang="en-US" sz="1400" b="0" i="0" u="none" strike="noStrike" kern="1200">
                          <a:solidFill>
                            <a:srgbClr val="012169"/>
                          </a:solidFill>
                          <a:effectLst/>
                          <a:latin typeface="+mj-lt"/>
                          <a:ea typeface="+mn-ea"/>
                          <a:cs typeface="+mn-cs"/>
                        </a:rPr>
                        <a:t> </a:t>
                      </a:r>
                      <a:r>
                        <a:rPr lang="pl-PL" sz="1400" b="0" i="0" u="none" strike="noStrike" kern="1200">
                          <a:solidFill>
                            <a:srgbClr val="012169"/>
                          </a:solidFill>
                          <a:effectLst/>
                          <a:latin typeface="+mj-lt"/>
                          <a:ea typeface="+mn-ea"/>
                          <a:cs typeface="+mn-cs"/>
                        </a:rPr>
                        <a:t>OBJECTIVE</a:t>
                      </a:r>
                      <a:endParaRPr lang="pl-PL" sz="1400" b="0" i="0" u="none" strike="noStrike" kern="1200" dirty="0">
                        <a:solidFill>
                          <a:srgbClr val="012169"/>
                        </a:solidFill>
                        <a:effectLst/>
                        <a:latin typeface="+mj-lt"/>
                        <a:ea typeface="+mn-ea"/>
                        <a:cs typeface="+mn-cs"/>
                      </a:endParaRPr>
                    </a:p>
                  </a:txBody>
                  <a:tcPr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Address cash flow and capital gaps in normal operating cycle</a:t>
                      </a:r>
                    </a:p>
                  </a:txBody>
                  <a:tcPr marT="91440" marB="9144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Providing liquidity/cash during times of uncertainty</a:t>
                      </a:r>
                    </a:p>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Monetizing assets with a 3-10 </a:t>
                      </a:r>
                      <a:b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b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year life</a:t>
                      </a:r>
                    </a:p>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Leverage current rate environment to generate revenue</a:t>
                      </a:r>
                    </a:p>
                  </a:txBody>
                  <a:tcPr marT="91440" marB="9144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Strategic capital formation to support long range plans for growth and market positioning </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txBody>
                  <a:tcPr marT="91440" marB="9144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356360">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0" algn="ctr" defTabSz="473650" rtl="0" eaLnBrk="1" fontAlgn="ctr" latinLnBrk="0" hangingPunct="1"/>
                      <a:r>
                        <a:rPr lang="pl-PL" sz="1400" b="0" i="0" u="none" strike="noStrike" kern="1200" dirty="0">
                          <a:solidFill>
                            <a:srgbClr val="012169"/>
                          </a:solidFill>
                          <a:effectLst/>
                          <a:latin typeface="+mj-lt"/>
                          <a:ea typeface="+mn-ea"/>
                          <a:cs typeface="+mn-cs"/>
                        </a:rPr>
                        <a:t>PRODUCT</a:t>
                      </a:r>
                      <a:r>
                        <a:rPr lang="en-US" sz="1400" b="0" i="0" u="none" strike="noStrike" kern="1200" dirty="0">
                          <a:solidFill>
                            <a:srgbClr val="012169"/>
                          </a:solidFill>
                          <a:effectLst/>
                          <a:latin typeface="+mj-lt"/>
                          <a:ea typeface="+mn-ea"/>
                          <a:cs typeface="+mn-cs"/>
                        </a:rPr>
                        <a:t> </a:t>
                      </a:r>
                      <a:r>
                        <a:rPr lang="pl-PL" sz="1400" b="0" i="0" u="none" strike="noStrike" kern="1200" dirty="0">
                          <a:solidFill>
                            <a:srgbClr val="012169"/>
                          </a:solidFill>
                          <a:effectLst/>
                          <a:latin typeface="+mj-lt"/>
                          <a:ea typeface="+mn-ea"/>
                          <a:cs typeface="+mn-cs"/>
                        </a:rPr>
                        <a:t>OBJECTIVE</a:t>
                      </a:r>
                    </a:p>
                  </a:txBody>
                  <a:tcPr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Match funding of short term assets (A/R, A/P, </a:t>
                      </a:r>
                      <a:r>
                        <a:rPr kumimoji="0" lang="en-US" sz="1100" b="0" i="0" u="none" strike="noStrike" kern="1200" cap="none" spc="0" normalizeH="0" baseline="0" noProof="0" dirty="0" err="1">
                          <a:ln>
                            <a:noFill/>
                          </a:ln>
                          <a:solidFill>
                            <a:srgbClr val="000000"/>
                          </a:solidFill>
                          <a:effectLst/>
                          <a:uLnTx/>
                          <a:uFillTx/>
                          <a:latin typeface="Calibri"/>
                          <a:ea typeface="+mn-ea"/>
                          <a:cs typeface="Arial" pitchFamily="34" charset="0"/>
                        </a:rPr>
                        <a:t>etc</a:t>
                      </a: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 with short term capital</a:t>
                      </a:r>
                    </a:p>
                  </a:txBody>
                  <a:tcPr marT="91440" marB="9144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Monetize recently acquired 3-10 year assets </a:t>
                      </a:r>
                    </a:p>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Match fund medium-term assets with medium-term  taxable and/or tax exempt capital</a:t>
                      </a:r>
                    </a:p>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Funding for new capital projects and ventures</a:t>
                      </a:r>
                    </a:p>
                  </a:txBody>
                  <a:tcPr marT="91440" marB="9144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473650" rtl="0" eaLnBrk="1" latinLnBrk="0" hangingPunct="1">
                        <a:defRPr sz="1800" kern="1200">
                          <a:solidFill>
                            <a:schemeClr val="tx1"/>
                          </a:solidFill>
                          <a:latin typeface="Calibri"/>
                        </a:defRPr>
                      </a:lvl1pPr>
                      <a:lvl2pPr marL="473650" algn="l" defTabSz="473650" rtl="0" eaLnBrk="1" latinLnBrk="0" hangingPunct="1">
                        <a:defRPr sz="1800" kern="1200">
                          <a:solidFill>
                            <a:schemeClr val="tx1"/>
                          </a:solidFill>
                          <a:latin typeface="Calibri"/>
                        </a:defRPr>
                      </a:lvl2pPr>
                      <a:lvl3pPr marL="947301" algn="l" defTabSz="473650" rtl="0" eaLnBrk="1" latinLnBrk="0" hangingPunct="1">
                        <a:defRPr sz="1800" kern="1200">
                          <a:solidFill>
                            <a:schemeClr val="tx1"/>
                          </a:solidFill>
                          <a:latin typeface="Calibri"/>
                        </a:defRPr>
                      </a:lvl3pPr>
                      <a:lvl4pPr marL="1420950" algn="l" defTabSz="473650" rtl="0" eaLnBrk="1" latinLnBrk="0" hangingPunct="1">
                        <a:defRPr sz="1800" kern="1200">
                          <a:solidFill>
                            <a:schemeClr val="tx1"/>
                          </a:solidFill>
                          <a:latin typeface="Calibri"/>
                        </a:defRPr>
                      </a:lvl4pPr>
                      <a:lvl5pPr marL="1894601" algn="l" defTabSz="473650" rtl="0" eaLnBrk="1" latinLnBrk="0" hangingPunct="1">
                        <a:defRPr sz="1800" kern="1200">
                          <a:solidFill>
                            <a:schemeClr val="tx1"/>
                          </a:solidFill>
                          <a:latin typeface="Calibri"/>
                        </a:defRPr>
                      </a:lvl5pPr>
                      <a:lvl6pPr marL="2368251" algn="l" defTabSz="473650" rtl="0" eaLnBrk="1" latinLnBrk="0" hangingPunct="1">
                        <a:defRPr sz="1800" kern="1200">
                          <a:solidFill>
                            <a:schemeClr val="tx1"/>
                          </a:solidFill>
                          <a:latin typeface="Calibri"/>
                        </a:defRPr>
                      </a:lvl6pPr>
                      <a:lvl7pPr marL="2841902" algn="l" defTabSz="473650" rtl="0" eaLnBrk="1" latinLnBrk="0" hangingPunct="1">
                        <a:defRPr sz="1800" kern="1200">
                          <a:solidFill>
                            <a:schemeClr val="tx1"/>
                          </a:solidFill>
                          <a:latin typeface="Calibri"/>
                        </a:defRPr>
                      </a:lvl7pPr>
                      <a:lvl8pPr marL="3315552" algn="l" defTabSz="473650" rtl="0" eaLnBrk="1" latinLnBrk="0" hangingPunct="1">
                        <a:defRPr sz="1800" kern="1200">
                          <a:solidFill>
                            <a:schemeClr val="tx1"/>
                          </a:solidFill>
                          <a:latin typeface="Calibri"/>
                        </a:defRPr>
                      </a:lvl8pPr>
                      <a:lvl9pPr marL="3789202" algn="l" defTabSz="473650" rtl="0" eaLnBrk="1" latinLnBrk="0" hangingPunct="1">
                        <a:defRPr sz="1800" kern="1200">
                          <a:solidFill>
                            <a:schemeClr val="tx1"/>
                          </a:solidFill>
                          <a:latin typeface="Calibri"/>
                        </a:defRPr>
                      </a:lvl9pPr>
                    </a:lstStyle>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Match fund long-term assets/investments (infrastructure/new markets) with </a:t>
                      </a:r>
                      <a:b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br>
                      <a:r>
                        <a:rPr kumimoji="0" lang="en-US" sz="1100" b="0" i="0" u="none" strike="noStrike" kern="1200" cap="none" spc="0" normalizeH="0" baseline="0" noProof="0" dirty="0">
                          <a:ln>
                            <a:noFill/>
                          </a:ln>
                          <a:solidFill>
                            <a:srgbClr val="000000"/>
                          </a:solidFill>
                          <a:effectLst/>
                          <a:uLnTx/>
                          <a:uFillTx/>
                          <a:latin typeface="Calibri"/>
                          <a:ea typeface="+mn-ea"/>
                          <a:cs typeface="Arial" pitchFamily="34" charset="0"/>
                        </a:rPr>
                        <a:t>long-term capital</a:t>
                      </a:r>
                    </a:p>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lumMod val="95000"/>
                              <a:lumOff val="5000"/>
                            </a:schemeClr>
                          </a:solidFill>
                          <a:effectLst/>
                          <a:uLnTx/>
                          <a:uFillTx/>
                          <a:latin typeface="Calibri"/>
                          <a:ea typeface="+mn-ea"/>
                          <a:cs typeface="Arial" pitchFamily="34" charset="0"/>
                        </a:rPr>
                        <a:t>Funding for new investments</a:t>
                      </a:r>
                    </a:p>
                    <a:p>
                      <a:pPr marL="171450" marR="0" lvl="0" indent="-171450" algn="l" defTabSz="4736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lumMod val="95000"/>
                              <a:lumOff val="5000"/>
                            </a:schemeClr>
                          </a:solidFill>
                          <a:effectLst/>
                          <a:uLnTx/>
                          <a:uFillTx/>
                          <a:latin typeface="Calibri"/>
                          <a:ea typeface="+mn-ea"/>
                          <a:cs typeface="Arial" pitchFamily="34" charset="0"/>
                        </a:rPr>
                        <a:t>Refinancing existing debt</a:t>
                      </a:r>
                      <a:endParaRPr kumimoji="0" lang="en-US" sz="1100" b="0" i="0" u="none" strike="noStrike" kern="1200" cap="none" spc="0" normalizeH="0" baseline="0" noProof="0" dirty="0">
                        <a:ln>
                          <a:noFill/>
                        </a:ln>
                        <a:solidFill>
                          <a:schemeClr val="tx1">
                            <a:lumMod val="95000"/>
                            <a:lumOff val="5000"/>
                          </a:schemeClr>
                        </a:solidFill>
                        <a:effectLst/>
                        <a:uLnTx/>
                        <a:uFillTx/>
                        <a:latin typeface="Calibri"/>
                        <a:ea typeface="+mn-ea"/>
                        <a:cs typeface="+mn-cs"/>
                      </a:endParaRPr>
                    </a:p>
                  </a:txBody>
                  <a:tcPr marT="91440" marB="9144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GB" dirty="0"/>
              <a:t>Strategic capital formation</a:t>
            </a:r>
            <a:br>
              <a:rPr lang="en-GB" dirty="0"/>
            </a:br>
            <a:endParaRPr lang="en-GB" dirty="0"/>
          </a:p>
        </p:txBody>
      </p:sp>
      <p:sp>
        <p:nvSpPr>
          <p:cNvPr id="5" name="Slide Number Placeholder 4"/>
          <p:cNvSpPr>
            <a:spLocks noGrp="1"/>
          </p:cNvSpPr>
          <p:nvPr>
            <p:ph type="sldNum" sz="quarter" idx="18"/>
          </p:nvPr>
        </p:nvSpPr>
        <p:spPr/>
        <p:txBody>
          <a:bodyPr anchor="t" anchorCtr="0"/>
          <a:lstStyle/>
          <a:p>
            <a:fld id="{523A240F-EAFE-E84F-B44C-6D7A08E0E409}" type="slidenum">
              <a:rPr lang="en-US" smtClean="0"/>
              <a:t>5</a:t>
            </a:fld>
            <a:endParaRPr lang="en-US"/>
          </a:p>
        </p:txBody>
      </p:sp>
    </p:spTree>
    <p:extLst>
      <p:ext uri="{BB962C8B-B14F-4D97-AF65-F5344CB8AC3E}">
        <p14:creationId xmlns:p14="http://schemas.microsoft.com/office/powerpoint/2010/main" val="201235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Match equipment with appropriate </a:t>
            </a:r>
            <a:r>
              <a:rPr lang="en-GB"/>
              <a:t>financing structure</a:t>
            </a:r>
            <a:endParaRPr lang="en-GB" dirty="0"/>
          </a:p>
        </p:txBody>
      </p:sp>
      <p:sp>
        <p:nvSpPr>
          <p:cNvPr id="2" name="Slide Number Placeholder 3">
            <a:extLst>
              <a:ext uri="{FF2B5EF4-FFF2-40B4-BE49-F238E27FC236}">
                <a16:creationId xmlns:a16="http://schemas.microsoft.com/office/drawing/2014/main" id="{33498260-79E6-5A67-EEDC-95928AC29EDD}"/>
              </a:ext>
            </a:extLst>
          </p:cNvPr>
          <p:cNvSpPr txBox="1">
            <a:spLocks/>
          </p:cNvSpPr>
          <p:nvPr/>
        </p:nvSpPr>
        <p:spPr>
          <a:xfrm>
            <a:off x="11360037" y="6446520"/>
            <a:ext cx="731520"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23A240F-EAFE-E84F-B44C-6D7A08E0E409}" type="slidenum">
              <a:rPr lang="en-US" sz="1000" smtClean="0">
                <a:solidFill>
                  <a:srgbClr val="000000"/>
                </a:solidFill>
              </a:rPr>
              <a:pPr algn="ctr"/>
              <a:t>6</a:t>
            </a:fld>
            <a:endParaRPr lang="en-US" sz="1000" dirty="0">
              <a:solidFill>
                <a:srgbClr val="000000"/>
              </a:solidFill>
            </a:endParaRPr>
          </a:p>
        </p:txBody>
      </p:sp>
      <p:graphicFrame>
        <p:nvGraphicFramePr>
          <p:cNvPr id="4" name="Table 16">
            <a:extLst>
              <a:ext uri="{FF2B5EF4-FFF2-40B4-BE49-F238E27FC236}">
                <a16:creationId xmlns:a16="http://schemas.microsoft.com/office/drawing/2014/main" id="{9C62B737-A846-1246-73E3-0714DAD22F41}"/>
              </a:ext>
            </a:extLst>
          </p:cNvPr>
          <p:cNvGraphicFramePr>
            <a:graphicFrameLocks noGrp="1"/>
          </p:cNvGraphicFramePr>
          <p:nvPr/>
        </p:nvGraphicFramePr>
        <p:xfrm>
          <a:off x="402336" y="1133422"/>
          <a:ext cx="11384705" cy="4962576"/>
        </p:xfrm>
        <a:graphic>
          <a:graphicData uri="http://schemas.openxmlformats.org/drawingml/2006/table">
            <a:tbl>
              <a:tblPr firstRow="1" bandRow="1">
                <a:tableStyleId>{2D5ABB26-0587-4C30-8999-92F81FD0307C}</a:tableStyleId>
              </a:tblPr>
              <a:tblGrid>
                <a:gridCol w="2323209">
                  <a:extLst>
                    <a:ext uri="{9D8B030D-6E8A-4147-A177-3AD203B41FA5}">
                      <a16:colId xmlns:a16="http://schemas.microsoft.com/office/drawing/2014/main" val="97871948"/>
                    </a:ext>
                  </a:extLst>
                </a:gridCol>
                <a:gridCol w="4530748">
                  <a:extLst>
                    <a:ext uri="{9D8B030D-6E8A-4147-A177-3AD203B41FA5}">
                      <a16:colId xmlns:a16="http://schemas.microsoft.com/office/drawing/2014/main" val="4226861229"/>
                    </a:ext>
                  </a:extLst>
                </a:gridCol>
                <a:gridCol w="4530748">
                  <a:extLst>
                    <a:ext uri="{9D8B030D-6E8A-4147-A177-3AD203B41FA5}">
                      <a16:colId xmlns:a16="http://schemas.microsoft.com/office/drawing/2014/main" val="161605940"/>
                    </a:ext>
                  </a:extLst>
                </a:gridCol>
              </a:tblGrid>
              <a:tr h="827096">
                <a:tc>
                  <a:txBody>
                    <a:bodyPr/>
                    <a:lstStyle/>
                    <a:p>
                      <a:pPr algn="ctr">
                        <a:spcAft>
                          <a:spcPts val="200"/>
                        </a:spcAft>
                      </a:pPr>
                      <a:endParaRPr lang="en-US" sz="1100" b="1" dirty="0">
                        <a:solidFill>
                          <a:srgbClr val="FFFFFF"/>
                        </a:solidFill>
                        <a:latin typeface="+mj-lt"/>
                        <a:cs typeface="Calibri" pitchFamily="34" charset="0"/>
                      </a:endParaRPr>
                    </a:p>
                  </a:txBody>
                  <a:tcPr marL="19127" marR="19127" marT="19127" marB="19127" anchor="ctr">
                    <a:lnL w="635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chemeClr val="bg1"/>
                          </a:solidFill>
                        </a:rPr>
                        <a:t>Equipment Finance</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1C2"/>
                    </a:solidFill>
                  </a:tcPr>
                </a:tc>
                <a:tc>
                  <a:txBody>
                    <a:bodyPr/>
                    <a:lstStyle/>
                    <a:p>
                      <a:r>
                        <a:rPr lang="en-US" sz="1400" b="1" dirty="0">
                          <a:solidFill>
                            <a:schemeClr val="bg1"/>
                          </a:solidFill>
                        </a:rPr>
                        <a:t>Traditional</a:t>
                      </a:r>
                      <a:r>
                        <a:rPr lang="en-US" sz="1400" b="1" baseline="0" dirty="0">
                          <a:solidFill>
                            <a:schemeClr val="bg1"/>
                          </a:solidFill>
                        </a:rPr>
                        <a:t> Bank Loan</a:t>
                      </a:r>
                      <a:endParaRPr lang="en-US" sz="1400" b="1" dirty="0">
                        <a:solidFill>
                          <a:schemeClr val="bg1"/>
                        </a:solidFill>
                      </a:endParaRPr>
                    </a:p>
                  </a:txBody>
                  <a:tcPr anchor="ctr">
                    <a:lnL w="381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3C2"/>
                    </a:solidFill>
                  </a:tcPr>
                </a:tc>
                <a:extLst>
                  <a:ext uri="{0D108BD9-81ED-4DB2-BD59-A6C34878D82A}">
                    <a16:rowId xmlns:a16="http://schemas.microsoft.com/office/drawing/2014/main" val="4076132083"/>
                  </a:ext>
                </a:extLst>
              </a:tr>
              <a:tr h="827096">
                <a:tc>
                  <a:txBody>
                    <a:bodyPr/>
                    <a:lstStyle/>
                    <a:p>
                      <a:r>
                        <a:rPr lang="en-US" sz="1200" b="1" dirty="0">
                          <a:solidFill>
                            <a:schemeClr val="bg1"/>
                          </a:solidFill>
                        </a:rPr>
                        <a:t>Advance Rate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r>
                        <a:rPr lang="en-US" sz="1200" dirty="0"/>
                        <a:t>100% for equipment</a:t>
                      </a:r>
                      <a:r>
                        <a:rPr lang="en-US" sz="1200" baseline="0" dirty="0"/>
                        <a:t> bought within the past 12 months, including up to 20% for soft costs (installation, taxes, delivery, etc..)</a:t>
                      </a:r>
                      <a:endParaRPr lang="en-US" sz="12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r>
                        <a:rPr lang="en-US" sz="1200" dirty="0"/>
                        <a:t>Typically 80%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12756579"/>
                  </a:ext>
                </a:extLst>
              </a:tr>
              <a:tr h="827096">
                <a:tc>
                  <a:txBody>
                    <a:bodyPr/>
                    <a:lstStyle/>
                    <a:p>
                      <a:r>
                        <a:rPr lang="en-US" sz="1200" b="1" dirty="0">
                          <a:solidFill>
                            <a:schemeClr val="bg1"/>
                          </a:solidFill>
                        </a:rPr>
                        <a:t>Collateral</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r>
                        <a:rPr lang="en-US" sz="1200" dirty="0"/>
                        <a:t>Specific to the financed</a:t>
                      </a:r>
                      <a:r>
                        <a:rPr lang="en-US" sz="1200" baseline="0" dirty="0"/>
                        <a:t> e</a:t>
                      </a:r>
                      <a:r>
                        <a:rPr lang="en-US" sz="1200" dirty="0"/>
                        <a:t>quipment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200" dirty="0"/>
                        <a:t>Blanket lien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2606573032"/>
                  </a:ext>
                </a:extLst>
              </a:tr>
              <a:tr h="827096">
                <a:tc>
                  <a:txBody>
                    <a:bodyPr/>
                    <a:lstStyle/>
                    <a:p>
                      <a:pPr marL="0" algn="l" defTabSz="914400" rtl="0" eaLnBrk="1" latinLnBrk="0" hangingPunct="1"/>
                      <a:r>
                        <a:rPr lang="en-US" sz="1200" b="1" kern="1200" dirty="0">
                          <a:solidFill>
                            <a:schemeClr val="bg1"/>
                          </a:solidFill>
                          <a:latin typeface="+mn-lt"/>
                          <a:ea typeface="+mn-ea"/>
                          <a:cs typeface="+mn-cs"/>
                        </a:rPr>
                        <a:t>Tenor</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algn="l" defTabSz="914400" rtl="0" eaLnBrk="1" latinLnBrk="0" hangingPunct="1"/>
                      <a:r>
                        <a:rPr lang="en-US" sz="1200" kern="1200" dirty="0">
                          <a:solidFill>
                            <a:schemeClr val="dk1"/>
                          </a:solidFill>
                          <a:latin typeface="+mn-lt"/>
                          <a:ea typeface="+mn-ea"/>
                          <a:cs typeface="+mn-cs"/>
                        </a:rPr>
                        <a:t>Up to 84 months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l" defTabSz="914400" rtl="0" eaLnBrk="1" latinLnBrk="0" hangingPunct="1"/>
                      <a:r>
                        <a:rPr lang="en-US" sz="1200" kern="1200" dirty="0">
                          <a:solidFill>
                            <a:schemeClr val="dk1"/>
                          </a:solidFill>
                          <a:latin typeface="+mn-lt"/>
                          <a:ea typeface="+mn-ea"/>
                          <a:cs typeface="+mn-cs"/>
                        </a:rPr>
                        <a:t>Typically 60 months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752251599"/>
                  </a:ext>
                </a:extLst>
              </a:tr>
              <a:tr h="827096">
                <a:tc>
                  <a:txBody>
                    <a:bodyPr/>
                    <a:lstStyle/>
                    <a:p>
                      <a:r>
                        <a:rPr lang="en-US" sz="1200" b="1" dirty="0">
                          <a:solidFill>
                            <a:schemeClr val="bg1"/>
                          </a:solidFill>
                        </a:rPr>
                        <a:t>Index</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r>
                        <a:rPr lang="en-US" sz="1200" dirty="0"/>
                        <a:t>Fixed Rate:</a:t>
                      </a:r>
                      <a:r>
                        <a:rPr lang="en-US" sz="1200" baseline="0" dirty="0"/>
                        <a:t> </a:t>
                      </a:r>
                      <a:r>
                        <a:rPr lang="en-US" sz="1200" strike="noStrike" dirty="0">
                          <a:solidFill>
                            <a:schemeClr val="tx1"/>
                          </a:solidFill>
                        </a:rPr>
                        <a:t>Swaps of SOFR</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200" dirty="0"/>
                        <a:t>Floating Rate: </a:t>
                      </a:r>
                      <a:r>
                        <a:rPr lang="en-US" sz="1200" strike="noStrike" baseline="0" dirty="0">
                          <a:solidFill>
                            <a:schemeClr val="tx1"/>
                          </a:solidFill>
                        </a:rPr>
                        <a:t>Term SOFR and Daily SOFR</a:t>
                      </a:r>
                      <a:endParaRPr lang="en-US" sz="1200" strike="noStrike" dirty="0">
                        <a:solidFill>
                          <a:schemeClr val="tx1"/>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675815340"/>
                  </a:ext>
                </a:extLst>
              </a:tr>
              <a:tr h="827096">
                <a:tc>
                  <a:txBody>
                    <a:bodyPr/>
                    <a:lstStyle/>
                    <a:p>
                      <a:r>
                        <a:rPr lang="en-US" sz="1200" b="1" dirty="0">
                          <a:solidFill>
                            <a:schemeClr val="bg1"/>
                          </a:solidFill>
                        </a:rPr>
                        <a:t>Legal Fees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r>
                        <a:rPr lang="en-US" sz="1200" dirty="0"/>
                        <a:t>None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r>
                        <a:rPr lang="en-US" sz="1200" dirty="0"/>
                        <a:t>Outside</a:t>
                      </a:r>
                      <a:r>
                        <a:rPr lang="en-US" sz="1200" baseline="0" dirty="0"/>
                        <a:t> Legal Counsel</a:t>
                      </a:r>
                      <a:endParaRPr lang="en-US" sz="12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02338974"/>
                  </a:ext>
                </a:extLst>
              </a:tr>
            </a:tbl>
          </a:graphicData>
        </a:graphic>
      </p:graphicFrame>
    </p:spTree>
    <p:extLst>
      <p:ext uri="{BB962C8B-B14F-4D97-AF65-F5344CB8AC3E}">
        <p14:creationId xmlns:p14="http://schemas.microsoft.com/office/powerpoint/2010/main" val="145788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needs with solutions</a:t>
            </a:r>
            <a:br>
              <a:rPr lang="en-US" dirty="0"/>
            </a:br>
            <a:r>
              <a:rPr lang="en-US" sz="1600" dirty="0"/>
              <a:t>Offering a broad range of options for capital raising and equipment financing</a:t>
            </a:r>
            <a:endParaRPr lang="en-US" dirty="0"/>
          </a:p>
        </p:txBody>
      </p:sp>
      <p:grpSp>
        <p:nvGrpSpPr>
          <p:cNvPr id="22" name="Group 21">
            <a:extLst>
              <a:ext uri="{FF2B5EF4-FFF2-40B4-BE49-F238E27FC236}">
                <a16:creationId xmlns:a16="http://schemas.microsoft.com/office/drawing/2014/main" id="{76D78B38-8B60-4016-8B6B-4ABA9BD06F79}"/>
              </a:ext>
            </a:extLst>
          </p:cNvPr>
          <p:cNvGrpSpPr/>
          <p:nvPr/>
        </p:nvGrpSpPr>
        <p:grpSpPr>
          <a:xfrm>
            <a:off x="402335" y="1378813"/>
            <a:ext cx="4207765" cy="3978171"/>
            <a:chOff x="417323" y="1378813"/>
            <a:chExt cx="4207765" cy="3978171"/>
          </a:xfrm>
        </p:grpSpPr>
        <p:grpSp>
          <p:nvGrpSpPr>
            <p:cNvPr id="9" name="Group 8">
              <a:extLst>
                <a:ext uri="{FF2B5EF4-FFF2-40B4-BE49-F238E27FC236}">
                  <a16:creationId xmlns:a16="http://schemas.microsoft.com/office/drawing/2014/main" id="{5CC5E143-1F95-4FA6-B1C0-5DFDCF098789}"/>
                </a:ext>
              </a:extLst>
            </p:cNvPr>
            <p:cNvGrpSpPr/>
            <p:nvPr/>
          </p:nvGrpSpPr>
          <p:grpSpPr>
            <a:xfrm>
              <a:off x="417323" y="1378813"/>
              <a:ext cx="4207765" cy="2050187"/>
              <a:chOff x="417323" y="1378813"/>
              <a:chExt cx="4207765" cy="2050187"/>
            </a:xfrm>
          </p:grpSpPr>
          <p:sp>
            <p:nvSpPr>
              <p:cNvPr id="8" name="Text Placeholder 11"/>
              <p:cNvSpPr txBox="1"/>
              <p:nvPr/>
            </p:nvSpPr>
            <p:spPr>
              <a:xfrm>
                <a:off x="425873" y="1709885"/>
                <a:ext cx="4128812" cy="1719115"/>
              </a:xfrm>
              <a:prstGeom prst="rect">
                <a:avLst/>
              </a:prstGeom>
              <a:noFill/>
              <a:ln w="15875">
                <a:noFill/>
              </a:ln>
            </p:spPr>
            <p:txBody>
              <a:bodyPr vert="horz" lIns="91440" tIns="46634" rIns="91440" bIns="46634" rtlCol="0">
                <a:noAutofit/>
              </a:bodyPr>
              <a:lstStyle/>
              <a:p>
                <a:pPr marL="230188" lvl="1" indent="-230188" defTabSz="473173" fontAlgn="base">
                  <a:spcBef>
                    <a:spcPts val="200"/>
                  </a:spcBef>
                  <a:spcAft>
                    <a:spcPts val="200"/>
                  </a:spcAft>
                  <a:buFont typeface="Arial" panose="020B0604020202020204" pitchFamily="34" charset="0"/>
                  <a:buChar char="•"/>
                  <a:defRPr/>
                </a:pPr>
                <a:r>
                  <a:rPr lang="en-US" sz="1200" kern="0" dirty="0">
                    <a:solidFill>
                      <a:srgbClr val="000000"/>
                    </a:solidFill>
                    <a:ea typeface="ＭＳ Ｐゴシック" pitchFamily="34" charset="-128"/>
                  </a:rPr>
                  <a:t>100% financing</a:t>
                </a:r>
              </a:p>
              <a:p>
                <a:pPr marL="230188" lvl="1" indent="-230188" defTabSz="473173" fontAlgn="base">
                  <a:spcBef>
                    <a:spcPts val="200"/>
                  </a:spcBef>
                  <a:spcAft>
                    <a:spcPts val="200"/>
                  </a:spcAft>
                  <a:buFont typeface="Arial" panose="020B0604020202020204" pitchFamily="34" charset="0"/>
                  <a:buChar char="•"/>
                  <a:defRPr/>
                </a:pPr>
                <a:r>
                  <a:rPr lang="en-US" sz="1200" kern="0" dirty="0">
                    <a:solidFill>
                      <a:srgbClr val="000000"/>
                    </a:solidFill>
                    <a:ea typeface="ＭＳ Ｐゴシック" pitchFamily="34" charset="-128"/>
                  </a:rPr>
                  <a:t>Access additional sources of funding (ability to tap into a different pool of investors, for example, non-bank investors)</a:t>
                </a:r>
              </a:p>
              <a:p>
                <a:pPr marL="230188" lvl="1" indent="-230188" defTabSz="473173" fontAlgn="base">
                  <a:spcBef>
                    <a:spcPts val="200"/>
                  </a:spcBef>
                  <a:spcAft>
                    <a:spcPts val="200"/>
                  </a:spcAft>
                  <a:buFont typeface="Arial" panose="020B0604020202020204" pitchFamily="34" charset="0"/>
                  <a:buChar char="•"/>
                  <a:defRPr/>
                </a:pPr>
                <a:r>
                  <a:rPr lang="en-US" sz="1200" kern="0" dirty="0">
                    <a:solidFill>
                      <a:srgbClr val="000000"/>
                    </a:solidFill>
                    <a:ea typeface="ＭＳ Ｐゴシック" pitchFamily="34" charset="-128"/>
                  </a:rPr>
                  <a:t>Possible Net Present Value (NPV) benefit by leasing</a:t>
                </a:r>
              </a:p>
            </p:txBody>
          </p:sp>
          <p:sp>
            <p:nvSpPr>
              <p:cNvPr id="11" name="Rectangle 10"/>
              <p:cNvSpPr/>
              <p:nvPr/>
            </p:nvSpPr>
            <p:spPr bwMode="auto">
              <a:xfrm>
                <a:off x="417323" y="1378813"/>
                <a:ext cx="4207765" cy="296522"/>
              </a:xfrm>
              <a:prstGeom prst="rect">
                <a:avLst/>
              </a:prstGeom>
              <a:solidFill>
                <a:srgbClr val="012169"/>
              </a:solidFill>
              <a:ln w="9525" cap="flat" cmpd="sng" algn="ctr">
                <a:noFill/>
                <a:prstDash val="solid"/>
              </a:ln>
              <a:effectLst/>
            </p:spPr>
            <p:txBody>
              <a:bodyPr lIns="108000" tIns="108000" rIns="108000" bIns="108000" rtlCol="0" anchor="ctr"/>
              <a:lstStyle/>
              <a:p>
                <a:pPr marR="5078" indent="12700" algn="ctr" defTabSz="914034">
                  <a:defRPr/>
                </a:pPr>
                <a:r>
                  <a:rPr lang="en-GB" sz="1200" kern="0" spc="-5" dirty="0">
                    <a:solidFill>
                      <a:srgbClr val="FFFFFF"/>
                    </a:solidFill>
                    <a:ea typeface="ＭＳ Ｐゴシック" pitchFamily="34" charset="-128"/>
                    <a:cs typeface="Calibri"/>
                  </a:rPr>
                  <a:t>CAPITAL RAISING</a:t>
                </a:r>
              </a:p>
            </p:txBody>
          </p:sp>
        </p:grpSp>
        <p:grpSp>
          <p:nvGrpSpPr>
            <p:cNvPr id="10" name="Group 9">
              <a:extLst>
                <a:ext uri="{FF2B5EF4-FFF2-40B4-BE49-F238E27FC236}">
                  <a16:creationId xmlns:a16="http://schemas.microsoft.com/office/drawing/2014/main" id="{49A3D902-9D6B-4FC2-AC10-B42FC2632F6F}"/>
                </a:ext>
              </a:extLst>
            </p:cNvPr>
            <p:cNvGrpSpPr/>
            <p:nvPr/>
          </p:nvGrpSpPr>
          <p:grpSpPr>
            <a:xfrm>
              <a:off x="417324" y="4050045"/>
              <a:ext cx="4206240" cy="1306939"/>
              <a:chOff x="417324" y="4050045"/>
              <a:chExt cx="4206240" cy="1306939"/>
            </a:xfrm>
          </p:grpSpPr>
          <p:sp>
            <p:nvSpPr>
              <p:cNvPr id="12" name="Text Placeholder 11"/>
              <p:cNvSpPr txBox="1"/>
              <p:nvPr/>
            </p:nvSpPr>
            <p:spPr>
              <a:xfrm>
                <a:off x="417324" y="4381117"/>
                <a:ext cx="4128812" cy="975867"/>
              </a:xfrm>
              <a:prstGeom prst="rect">
                <a:avLst/>
              </a:prstGeom>
              <a:noFill/>
              <a:ln w="15875">
                <a:noFill/>
              </a:ln>
            </p:spPr>
            <p:txBody>
              <a:bodyPr vert="horz" lIns="91440" tIns="46634" rIns="91440" bIns="46634" rtlCol="0">
                <a:noAutofit/>
              </a:bodyPr>
              <a:lstStyle/>
              <a:p>
                <a:pPr marL="230188" lvl="1" indent="-230188" defTabSz="473173" fontAlgn="base">
                  <a:spcBef>
                    <a:spcPts val="200"/>
                  </a:spcBef>
                  <a:spcAft>
                    <a:spcPts val="200"/>
                  </a:spcAft>
                  <a:buFont typeface="Arial" panose="020B0604020202020204" pitchFamily="34" charset="0"/>
                  <a:buChar char="•"/>
                  <a:defRPr/>
                </a:pPr>
                <a:r>
                  <a:rPr lang="en-US" sz="1200" kern="0" dirty="0">
                    <a:solidFill>
                      <a:srgbClr val="000000"/>
                    </a:solidFill>
                    <a:ea typeface="ＭＳ Ｐゴシック" pitchFamily="34" charset="-128"/>
                  </a:rPr>
                  <a:t>Mitigate technological obsolescence and other equipment risk exposure</a:t>
                </a:r>
              </a:p>
              <a:p>
                <a:pPr marL="230188" lvl="1" indent="-230188" defTabSz="473173" fontAlgn="base">
                  <a:spcBef>
                    <a:spcPts val="200"/>
                  </a:spcBef>
                  <a:spcAft>
                    <a:spcPts val="200"/>
                  </a:spcAft>
                  <a:buFont typeface="Arial" panose="020B0604020202020204" pitchFamily="34" charset="0"/>
                  <a:buChar char="•"/>
                  <a:defRPr/>
                </a:pPr>
                <a:r>
                  <a:rPr lang="en-US" sz="1200" kern="0" dirty="0">
                    <a:solidFill>
                      <a:srgbClr val="000000"/>
                    </a:solidFill>
                    <a:ea typeface="ＭＳ Ｐゴシック" pitchFamily="34" charset="-128"/>
                  </a:rPr>
                  <a:t>Upgrade options</a:t>
                </a:r>
              </a:p>
              <a:p>
                <a:pPr marL="230188" lvl="1" indent="-230188" defTabSz="473173" fontAlgn="base">
                  <a:spcBef>
                    <a:spcPts val="200"/>
                  </a:spcBef>
                  <a:spcAft>
                    <a:spcPts val="200"/>
                  </a:spcAft>
                  <a:buFont typeface="Arial" panose="020B0604020202020204" pitchFamily="34" charset="0"/>
                  <a:buChar char="•"/>
                  <a:defRPr/>
                </a:pPr>
                <a:r>
                  <a:rPr lang="en-US" sz="1200" kern="0" dirty="0">
                    <a:solidFill>
                      <a:srgbClr val="000000"/>
                    </a:solidFill>
                    <a:ea typeface="ＭＳ Ｐゴシック" pitchFamily="34" charset="-128"/>
                  </a:rPr>
                  <a:t>Early buyout and other purchase options ensure lessee can regain ownership of the asset if desired and if economic</a:t>
                </a:r>
              </a:p>
            </p:txBody>
          </p:sp>
          <p:sp>
            <p:nvSpPr>
              <p:cNvPr id="13" name="Rectangle 12"/>
              <p:cNvSpPr/>
              <p:nvPr/>
            </p:nvSpPr>
            <p:spPr bwMode="auto">
              <a:xfrm>
                <a:off x="417324" y="4050045"/>
                <a:ext cx="4206240" cy="296522"/>
              </a:xfrm>
              <a:prstGeom prst="rect">
                <a:avLst/>
              </a:prstGeom>
              <a:solidFill>
                <a:srgbClr val="0052C2"/>
              </a:solidFill>
              <a:ln w="9525" cap="flat" cmpd="sng" algn="ctr">
                <a:noFill/>
                <a:prstDash val="solid"/>
              </a:ln>
              <a:effectLst/>
            </p:spPr>
            <p:txBody>
              <a:bodyPr lIns="108000" tIns="108000" rIns="108000" bIns="108000" rtlCol="0" anchor="ctr"/>
              <a:lstStyle/>
              <a:p>
                <a:pPr marR="5078" indent="12700" algn="ctr" defTabSz="914034">
                  <a:defRPr/>
                </a:pPr>
                <a:r>
                  <a:rPr lang="en-GB" sz="1200" kern="0" spc="-5" dirty="0">
                    <a:solidFill>
                      <a:srgbClr val="FFFFFF"/>
                    </a:solidFill>
                    <a:ea typeface="ＭＳ Ｐゴシック" pitchFamily="34" charset="-128"/>
                    <a:cs typeface="Calibri"/>
                  </a:rPr>
                  <a:t>EQUIPMENT RISK MANAGEMENT</a:t>
                </a:r>
              </a:p>
            </p:txBody>
          </p:sp>
        </p:grpSp>
      </p:grpSp>
      <p:grpSp>
        <p:nvGrpSpPr>
          <p:cNvPr id="6" name="Group 5">
            <a:extLst>
              <a:ext uri="{FF2B5EF4-FFF2-40B4-BE49-F238E27FC236}">
                <a16:creationId xmlns:a16="http://schemas.microsoft.com/office/drawing/2014/main" id="{75D5682F-4BF5-41A3-9626-74AD7C6F0FB6}"/>
              </a:ext>
            </a:extLst>
          </p:cNvPr>
          <p:cNvGrpSpPr/>
          <p:nvPr/>
        </p:nvGrpSpPr>
        <p:grpSpPr>
          <a:xfrm>
            <a:off x="7583366" y="1380744"/>
            <a:ext cx="4215958" cy="4222614"/>
            <a:chOff x="7797016" y="1380744"/>
            <a:chExt cx="4215958" cy="4222614"/>
          </a:xfrm>
        </p:grpSpPr>
        <p:grpSp>
          <p:nvGrpSpPr>
            <p:cNvPr id="3" name="Group 2">
              <a:extLst>
                <a:ext uri="{FF2B5EF4-FFF2-40B4-BE49-F238E27FC236}">
                  <a16:creationId xmlns:a16="http://schemas.microsoft.com/office/drawing/2014/main" id="{DF8AB314-B3F4-4CCF-928A-9FF6917E0323}"/>
                </a:ext>
              </a:extLst>
            </p:cNvPr>
            <p:cNvGrpSpPr/>
            <p:nvPr/>
          </p:nvGrpSpPr>
          <p:grpSpPr>
            <a:xfrm>
              <a:off x="7797016" y="1380744"/>
              <a:ext cx="4209015" cy="2048256"/>
              <a:chOff x="7509931" y="1380744"/>
              <a:chExt cx="4209015" cy="2048256"/>
            </a:xfrm>
          </p:grpSpPr>
          <p:sp>
            <p:nvSpPr>
              <p:cNvPr id="15" name="Text Placeholder 11"/>
              <p:cNvSpPr txBox="1"/>
              <p:nvPr/>
            </p:nvSpPr>
            <p:spPr>
              <a:xfrm>
                <a:off x="7509931" y="1709928"/>
                <a:ext cx="4133088" cy="1719072"/>
              </a:xfrm>
              <a:prstGeom prst="rect">
                <a:avLst/>
              </a:prstGeom>
              <a:noFill/>
              <a:ln w="15875">
                <a:noFill/>
              </a:ln>
            </p:spPr>
            <p:txBody>
              <a:bodyPr vert="horz" lIns="91440" tIns="46634" rIns="91440" bIns="46634" rtlCol="0">
                <a:noAutofit/>
              </a:bodyPr>
              <a:lstStyle/>
              <a:p>
                <a:pPr marL="230188" lvl="1" indent="-230188" defTabSz="473173" fontAlgn="base">
                  <a:spcBef>
                    <a:spcPts val="200"/>
                  </a:spcBef>
                  <a:spcAft>
                    <a:spcPts val="200"/>
                  </a:spcAft>
                  <a:buFont typeface="Arial" panose="020B0604020202020204" pitchFamily="34" charset="0"/>
                  <a:buChar char="•"/>
                  <a:defRPr/>
                </a:pPr>
                <a:r>
                  <a:rPr lang="en-US" sz="1200" kern="0" dirty="0">
                    <a:solidFill>
                      <a:srgbClr val="000000"/>
                    </a:solidFill>
                    <a:ea typeface="ＭＳ Ｐゴシック" pitchFamily="34" charset="-128"/>
                  </a:rPr>
                  <a:t>Allocate tax benefits to the most tax-efficient party, minimizing the lessee’s after-tax cost of financing</a:t>
                </a:r>
              </a:p>
              <a:p>
                <a:pPr marL="230188" lvl="1" indent="-230188" defTabSz="473173" fontAlgn="base">
                  <a:spcBef>
                    <a:spcPts val="200"/>
                  </a:spcBef>
                  <a:spcAft>
                    <a:spcPts val="200"/>
                  </a:spcAft>
                  <a:buFont typeface="Arial" panose="020B0604020202020204" pitchFamily="34" charset="0"/>
                  <a:buChar char="•"/>
                  <a:defRPr/>
                </a:pPr>
                <a:r>
                  <a:rPr lang="en-US" sz="1200" kern="0" dirty="0">
                    <a:solidFill>
                      <a:srgbClr val="000000"/>
                    </a:solidFill>
                    <a:ea typeface="ＭＳ Ｐゴシック" pitchFamily="34" charset="-128"/>
                  </a:rPr>
                  <a:t>Manage an “inefficient” tax position, i.e. Net Operating Loss (NOL) or tax loss carry forward position</a:t>
                </a:r>
              </a:p>
              <a:p>
                <a:pPr marL="230188" lvl="1" indent="-230188" defTabSz="473173" fontAlgn="base">
                  <a:spcBef>
                    <a:spcPts val="200"/>
                  </a:spcBef>
                  <a:spcAft>
                    <a:spcPts val="200"/>
                  </a:spcAft>
                  <a:buFont typeface="Arial" panose="020B0604020202020204" pitchFamily="34" charset="0"/>
                  <a:buChar char="•"/>
                  <a:defRPr/>
                </a:pPr>
                <a:r>
                  <a:rPr lang="en-US" sz="1200" kern="0" dirty="0">
                    <a:solidFill>
                      <a:srgbClr val="000000"/>
                    </a:solidFill>
                    <a:ea typeface="ＭＳ Ｐゴシック" pitchFamily="34" charset="-128"/>
                  </a:rPr>
                  <a:t>Expedite emergence from Alternative Minimum Tax (AMT) position</a:t>
                </a:r>
              </a:p>
            </p:txBody>
          </p:sp>
          <p:sp>
            <p:nvSpPr>
              <p:cNvPr id="16" name="Rectangle 15"/>
              <p:cNvSpPr/>
              <p:nvPr/>
            </p:nvSpPr>
            <p:spPr bwMode="auto">
              <a:xfrm>
                <a:off x="7512706" y="1380744"/>
                <a:ext cx="4206240" cy="296522"/>
              </a:xfrm>
              <a:prstGeom prst="rect">
                <a:avLst/>
              </a:prstGeom>
              <a:solidFill>
                <a:srgbClr val="0073CF"/>
              </a:solidFill>
              <a:ln w="9525" cap="flat" cmpd="sng" algn="ctr">
                <a:noFill/>
                <a:prstDash val="solid"/>
              </a:ln>
              <a:effectLst/>
            </p:spPr>
            <p:txBody>
              <a:bodyPr lIns="108000" tIns="108000" rIns="108000" bIns="108000" rtlCol="0" anchor="ctr"/>
              <a:lstStyle/>
              <a:p>
                <a:pPr marR="5078" indent="12700" algn="ctr" defTabSz="914034">
                  <a:defRPr/>
                </a:pPr>
                <a:r>
                  <a:rPr lang="en-GB" sz="1200" kern="0" spc="-5" dirty="0">
                    <a:solidFill>
                      <a:srgbClr val="FFFFFF"/>
                    </a:solidFill>
                    <a:ea typeface="ＭＳ Ｐゴシック" pitchFamily="34" charset="-128"/>
                    <a:cs typeface="Calibri"/>
                  </a:rPr>
                  <a:t>TAX MANAGEMENT</a:t>
                </a:r>
              </a:p>
            </p:txBody>
          </p:sp>
        </p:grpSp>
        <p:grpSp>
          <p:nvGrpSpPr>
            <p:cNvPr id="4" name="Group 3">
              <a:extLst>
                <a:ext uri="{FF2B5EF4-FFF2-40B4-BE49-F238E27FC236}">
                  <a16:creationId xmlns:a16="http://schemas.microsoft.com/office/drawing/2014/main" id="{33687A37-AA89-453C-A31C-B34634639F1C}"/>
                </a:ext>
              </a:extLst>
            </p:cNvPr>
            <p:cNvGrpSpPr/>
            <p:nvPr/>
          </p:nvGrpSpPr>
          <p:grpSpPr>
            <a:xfrm>
              <a:off x="7797016" y="4050045"/>
              <a:ext cx="4215958" cy="1553313"/>
              <a:chOff x="7509931" y="4050045"/>
              <a:chExt cx="4215958" cy="1553313"/>
            </a:xfrm>
          </p:grpSpPr>
          <p:sp>
            <p:nvSpPr>
              <p:cNvPr id="17" name="Text Placeholder 11"/>
              <p:cNvSpPr txBox="1"/>
              <p:nvPr/>
            </p:nvSpPr>
            <p:spPr>
              <a:xfrm>
                <a:off x="7509931" y="4381117"/>
                <a:ext cx="3830672" cy="1222241"/>
              </a:xfrm>
              <a:prstGeom prst="rect">
                <a:avLst/>
              </a:prstGeom>
              <a:noFill/>
              <a:ln w="15875">
                <a:noFill/>
              </a:ln>
            </p:spPr>
            <p:txBody>
              <a:bodyPr vert="horz" lIns="91440" tIns="46634" rIns="91440" bIns="46634" rtlCol="0">
                <a:noAutofit/>
              </a:bodyPr>
              <a:lstStyle/>
              <a:p>
                <a:pPr marL="230188" marR="0" lvl="1" indent="-230188" defTabSz="473173" eaLnBrk="1" fontAlgn="base"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ea typeface="ＭＳ Ｐゴシック" pitchFamily="34" charset="-128"/>
                  </a:rPr>
                  <a:t>Improve multiples and financial ratios, including leverage and Return on Assets (ROA)</a:t>
                </a:r>
              </a:p>
              <a:p>
                <a:pPr marL="230188" marR="0" lvl="1" indent="-230188" defTabSz="473173" eaLnBrk="1" fontAlgn="base" latinLnBrk="0" hangingPunct="1">
                  <a:lnSpc>
                    <a:spcPct val="100000"/>
                  </a:lnSpc>
                  <a:spcBef>
                    <a:spcPts val="200"/>
                  </a:spcBef>
                  <a:spcAft>
                    <a:spcPts val="200"/>
                  </a:spcAft>
                  <a:buClrTx/>
                  <a:buSzTx/>
                  <a:buFont typeface="Arial" panose="020B0604020202020204" pitchFamily="34" charset="0"/>
                  <a:buChar char="•"/>
                  <a:tabLst/>
                  <a:defRPr/>
                </a:pPr>
                <a:r>
                  <a:rPr lang="en-US" sz="1200" kern="0" dirty="0">
                    <a:solidFill>
                      <a:srgbClr val="000000"/>
                    </a:solidFill>
                    <a:ea typeface="ＭＳ Ｐゴシック" pitchFamily="34" charset="-128"/>
                  </a:rPr>
                  <a:t>Enhance cash flow</a:t>
                </a:r>
                <a:endParaRPr kumimoji="0" lang="en-US" sz="1200" b="0" i="0" u="none" strike="noStrike" kern="0" cap="none" spc="0" normalizeH="0" baseline="0" noProof="0" dirty="0">
                  <a:ln>
                    <a:noFill/>
                  </a:ln>
                  <a:solidFill>
                    <a:srgbClr val="000000"/>
                  </a:solidFill>
                  <a:effectLst/>
                  <a:uLnTx/>
                  <a:uFillTx/>
                  <a:ea typeface="ＭＳ Ｐゴシック" pitchFamily="34" charset="-128"/>
                </a:endParaRPr>
              </a:p>
              <a:p>
                <a:pPr marL="230188" marR="0" lvl="1" indent="-230188" defTabSz="473173" eaLnBrk="1" fontAlgn="base"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ea typeface="ＭＳ Ｐゴシック" pitchFamily="34" charset="-128"/>
                  </a:rPr>
                  <a:t>Obtain relief from financial covenant constraints</a:t>
                </a:r>
              </a:p>
              <a:p>
                <a:pPr marL="230188" marR="0" lvl="1" indent="-230188" defTabSz="473173" eaLnBrk="1" fontAlgn="base" latinLnBrk="0" hangingPunct="1">
                  <a:lnSpc>
                    <a:spcPct val="100000"/>
                  </a:lnSpc>
                  <a:spcBef>
                    <a:spcPts val="200"/>
                  </a:spcBef>
                  <a:spcAft>
                    <a:spcPts val="200"/>
                  </a:spcAft>
                  <a:buClrTx/>
                  <a:buSzTx/>
                  <a:buFont typeface="Arial" panose="020B0604020202020204" pitchFamily="34" charset="0"/>
                  <a:buChar char="•"/>
                  <a:tabLst/>
                  <a:defRPr/>
                </a:pPr>
                <a:r>
                  <a:rPr lang="en-US" sz="1200" kern="0" dirty="0">
                    <a:solidFill>
                      <a:srgbClr val="000000"/>
                    </a:solidFill>
                    <a:ea typeface="ＭＳ Ｐゴシック" pitchFamily="34" charset="-128"/>
                  </a:rPr>
                  <a:t>Minimize balance sheet liability</a:t>
                </a:r>
                <a:endParaRPr kumimoji="0" lang="en-US" sz="1200" b="0" i="0" u="none" strike="noStrike" kern="0" cap="none" spc="0" normalizeH="0" baseline="0" noProof="0" dirty="0">
                  <a:ln>
                    <a:noFill/>
                  </a:ln>
                  <a:solidFill>
                    <a:srgbClr val="000000"/>
                  </a:solidFill>
                  <a:effectLst/>
                  <a:uLnTx/>
                  <a:uFillTx/>
                  <a:ea typeface="ＭＳ Ｐゴシック" pitchFamily="34" charset="-128"/>
                </a:endParaRPr>
              </a:p>
            </p:txBody>
          </p:sp>
          <p:sp>
            <p:nvSpPr>
              <p:cNvPr id="18" name="Rectangle 17"/>
              <p:cNvSpPr/>
              <p:nvPr/>
            </p:nvSpPr>
            <p:spPr bwMode="auto">
              <a:xfrm>
                <a:off x="7519649" y="4050045"/>
                <a:ext cx="4206240" cy="296522"/>
              </a:xfrm>
              <a:prstGeom prst="rect">
                <a:avLst/>
              </a:prstGeom>
              <a:solidFill>
                <a:srgbClr val="009CDE"/>
              </a:solidFill>
              <a:ln w="9525" cap="flat" cmpd="sng" algn="ctr">
                <a:noFill/>
                <a:prstDash val="solid"/>
              </a:ln>
              <a:effectLst/>
            </p:spPr>
            <p:txBody>
              <a:bodyPr lIns="108000" tIns="108000" rIns="108000" bIns="108000" rtlCol="0" anchor="ctr"/>
              <a:lstStyle/>
              <a:p>
                <a:pPr marR="5078" indent="12700" algn="ctr" defTabSz="914034">
                  <a:defRPr/>
                </a:pPr>
                <a:r>
                  <a:rPr lang="en-GB" sz="1200" kern="0" spc="-5" dirty="0">
                    <a:solidFill>
                      <a:srgbClr val="FFFFFF"/>
                    </a:solidFill>
                    <a:ea typeface="ＭＳ Ｐゴシック" pitchFamily="34" charset="-128"/>
                    <a:cs typeface="Calibri"/>
                  </a:rPr>
                  <a:t>BALANCE SHEET PRESENTATION</a:t>
                </a:r>
                <a:endParaRPr lang="en-GB" sz="1200" kern="0" spc="-5" baseline="30000" dirty="0">
                  <a:solidFill>
                    <a:srgbClr val="FFFFFF"/>
                  </a:solidFill>
                  <a:ea typeface="ＭＳ Ｐゴシック" pitchFamily="34" charset="-128"/>
                  <a:cs typeface="Calibri"/>
                </a:endParaRPr>
              </a:p>
            </p:txBody>
          </p:sp>
        </p:grpSp>
      </p:grpSp>
      <p:graphicFrame>
        <p:nvGraphicFramePr>
          <p:cNvPr id="19" name="Table 18"/>
          <p:cNvGraphicFramePr>
            <a:graphicFrameLocks noGrp="1"/>
          </p:cNvGraphicFramePr>
          <p:nvPr>
            <p:custDataLst>
              <p:tags r:id="rId1"/>
            </p:custDataLst>
          </p:nvPr>
        </p:nvGraphicFramePr>
        <p:xfrm>
          <a:off x="5093498" y="2738523"/>
          <a:ext cx="2000324" cy="1374258"/>
        </p:xfrm>
        <a:graphic>
          <a:graphicData uri="http://schemas.openxmlformats.org/drawingml/2006/table">
            <a:tbl>
              <a:tblPr firstRow="1" bandRow="1"/>
              <a:tblGrid>
                <a:gridCol w="2000324">
                  <a:extLst>
                    <a:ext uri="{9D8B030D-6E8A-4147-A177-3AD203B41FA5}">
                      <a16:colId xmlns:a16="http://schemas.microsoft.com/office/drawing/2014/main" val="20000"/>
                    </a:ext>
                  </a:extLst>
                </a:gridCol>
              </a:tblGrid>
              <a:tr h="94895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dist" defTabSz="490538" rtl="0" eaLnBrk="1" fontAlgn="base"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A23"/>
                          </a:solidFill>
                          <a:effectLst/>
                          <a:uLnTx/>
                          <a:uFillTx/>
                          <a:latin typeface="+mj-lt"/>
                          <a:ea typeface="ＭＳ Ｐゴシック" charset="0"/>
                          <a:cs typeface="ＭＳ Ｐゴシック" charset="0"/>
                        </a:rPr>
                        <a:t>Matching</a:t>
                      </a:r>
                      <a:br>
                        <a:rPr kumimoji="0" lang="en-US" sz="3200" b="0" i="0" u="none" strike="noStrike" kern="1200" cap="none" spc="0" normalizeH="0" baseline="0" noProof="0" dirty="0">
                          <a:ln>
                            <a:noFill/>
                          </a:ln>
                          <a:solidFill>
                            <a:srgbClr val="000A23"/>
                          </a:solidFill>
                          <a:effectLst/>
                          <a:uLnTx/>
                          <a:uFillTx/>
                          <a:latin typeface="+mj-lt"/>
                          <a:ea typeface="ＭＳ Ｐゴシック" charset="0"/>
                          <a:cs typeface="ＭＳ Ｐゴシック" charset="0"/>
                        </a:rPr>
                      </a:br>
                      <a:r>
                        <a:rPr kumimoji="0" lang="en-US" sz="1200" b="0" i="0" u="none" strike="noStrike" kern="1200" cap="none" spc="0" normalizeH="0" baseline="0" noProof="0" dirty="0">
                          <a:ln>
                            <a:noFill/>
                          </a:ln>
                          <a:solidFill>
                            <a:srgbClr val="000A23"/>
                          </a:solidFill>
                          <a:effectLst/>
                          <a:uLnTx/>
                          <a:uFillTx/>
                          <a:latin typeface="+mj-lt"/>
                          <a:ea typeface="ＭＳ Ｐゴシック" charset="0"/>
                          <a:cs typeface="ＭＳ Ｐゴシック" charset="0"/>
                        </a:rPr>
                        <a:t>NEEDS WITH</a:t>
                      </a:r>
                    </a:p>
                    <a:p>
                      <a:pPr marL="0" marR="0" lvl="0" indent="0" algn="dist" defTabSz="490538" rtl="0" eaLnBrk="1" fontAlgn="base"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A23"/>
                          </a:solidFill>
                          <a:effectLst/>
                          <a:uLnTx/>
                          <a:uFillTx/>
                          <a:latin typeface="+mj-lt"/>
                          <a:ea typeface="ＭＳ Ｐゴシック" charset="0"/>
                          <a:cs typeface="ＭＳ Ｐゴシック" charset="0"/>
                        </a:rPr>
                        <a:t>Solutions</a:t>
                      </a:r>
                    </a:p>
                  </a:txBody>
                  <a:tcPr marL="0" marR="0" marT="108009" marB="108009" anchor="ctr">
                    <a:lnL w="12700" cmpd="sng">
                      <a:noFill/>
                    </a:lnL>
                    <a:lnR w="12700" cmpd="sng">
                      <a:noFill/>
                    </a:lnR>
                    <a:lnT w="12700" cap="flat" cmpd="sng" algn="ctr">
                      <a:solidFill>
                        <a:srgbClr val="454F61"/>
                      </a:solidFill>
                      <a:prstDash val="solid"/>
                      <a:round/>
                      <a:headEnd type="none" w="med" len="med"/>
                      <a:tailEnd type="none" w="med" len="med"/>
                    </a:lnT>
                    <a:lnB w="12700" cap="flat" cmpd="sng" algn="ctr">
                      <a:solidFill>
                        <a:srgbClr val="454F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Slide Number Placeholder 10">
            <a:extLst>
              <a:ext uri="{FF2B5EF4-FFF2-40B4-BE49-F238E27FC236}">
                <a16:creationId xmlns:a16="http://schemas.microsoft.com/office/drawing/2014/main" id="{7F3F75C4-C1B5-C28B-E5EC-6544BE3D590C}"/>
              </a:ext>
            </a:extLst>
          </p:cNvPr>
          <p:cNvSpPr txBox="1">
            <a:spLocks/>
          </p:cNvSpPr>
          <p:nvPr/>
        </p:nvSpPr>
        <p:spPr>
          <a:xfrm>
            <a:off x="11356848" y="6442358"/>
            <a:ext cx="731520"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3F9CDB7-52C7-407A-9D61-3D60DE0C9C88}" type="slidenum">
              <a:rPr lang="en-US" sz="1000" smtClean="0">
                <a:solidFill>
                  <a:srgbClr val="000000"/>
                </a:solidFill>
              </a:rPr>
              <a:pPr algn="ctr"/>
              <a:t>7</a:t>
            </a:fld>
            <a:endParaRPr lang="en-US" sz="1000" dirty="0">
              <a:solidFill>
                <a:srgbClr val="000000"/>
              </a:solidFill>
            </a:endParaRPr>
          </a:p>
        </p:txBody>
      </p:sp>
    </p:spTree>
    <p:extLst>
      <p:ext uri="{BB962C8B-B14F-4D97-AF65-F5344CB8AC3E}">
        <p14:creationId xmlns:p14="http://schemas.microsoft.com/office/powerpoint/2010/main" val="388048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D15AB214-15A8-6626-83DE-4BC2B38FC4FA}"/>
              </a:ext>
            </a:extLst>
          </p:cNvPr>
          <p:cNvSpPr txBox="1"/>
          <p:nvPr/>
        </p:nvSpPr>
        <p:spPr>
          <a:xfrm>
            <a:off x="3153745" y="774435"/>
            <a:ext cx="8631936" cy="768096"/>
          </a:xfrm>
          <a:prstGeom prst="rect">
            <a:avLst/>
          </a:prstGeom>
          <a:solidFill>
            <a:schemeClr val="bg2"/>
          </a:solidFill>
        </p:spPr>
        <p:txBody>
          <a:bodyPr wrap="square" rtlCol="0">
            <a:spAutoFit/>
          </a:bodyPr>
          <a:lstStyle/>
          <a:p>
            <a:endParaRPr lang="en-US" dirty="0"/>
          </a:p>
        </p:txBody>
      </p:sp>
      <p:sp>
        <p:nvSpPr>
          <p:cNvPr id="3" name="Title 2"/>
          <p:cNvSpPr>
            <a:spLocks noGrp="1"/>
          </p:cNvSpPr>
          <p:nvPr>
            <p:ph type="title"/>
          </p:nvPr>
        </p:nvSpPr>
        <p:spPr/>
        <p:txBody>
          <a:bodyPr/>
          <a:lstStyle/>
          <a:p>
            <a:r>
              <a:rPr lang="en-GB" dirty="0"/>
              <a:t>Commercial Equipment Finance products</a:t>
            </a:r>
            <a:br>
              <a:rPr lang="en-GB" dirty="0"/>
            </a:br>
            <a:endParaRPr lang="en-GB" dirty="0"/>
          </a:p>
        </p:txBody>
      </p:sp>
      <p:sp>
        <p:nvSpPr>
          <p:cNvPr id="4" name="Slide Number Placeholder 3"/>
          <p:cNvSpPr>
            <a:spLocks noGrp="1"/>
          </p:cNvSpPr>
          <p:nvPr>
            <p:ph type="sldNum" sz="quarter" idx="12"/>
          </p:nvPr>
        </p:nvSpPr>
        <p:spPr/>
        <p:txBody>
          <a:bodyPr anchor="t" anchorCtr="0"/>
          <a:lstStyle/>
          <a:p>
            <a:fld id="{523A240F-EAFE-E84F-B44C-6D7A08E0E409}" type="slidenum">
              <a:rPr lang="en-US" smtClean="0"/>
              <a:t>8</a:t>
            </a:fld>
            <a:endParaRPr lang="en-US"/>
          </a:p>
        </p:txBody>
      </p:sp>
      <p:graphicFrame>
        <p:nvGraphicFramePr>
          <p:cNvPr id="25" name="Table 24">
            <a:extLst>
              <a:ext uri="{FF2B5EF4-FFF2-40B4-BE49-F238E27FC236}">
                <a16:creationId xmlns:a16="http://schemas.microsoft.com/office/drawing/2014/main" id="{B620352E-C96F-A860-E7E2-1898D18CDAF7}"/>
              </a:ext>
            </a:extLst>
          </p:cNvPr>
          <p:cNvGraphicFramePr>
            <a:graphicFrameLocks noGrp="1"/>
          </p:cNvGraphicFramePr>
          <p:nvPr>
            <p:extLst>
              <p:ext uri="{D42A27DB-BD31-4B8C-83A1-F6EECF244321}">
                <p14:modId xmlns:p14="http://schemas.microsoft.com/office/powerpoint/2010/main" val="3958512166"/>
              </p:ext>
            </p:extLst>
          </p:nvPr>
        </p:nvGraphicFramePr>
        <p:xfrm>
          <a:off x="402336" y="765845"/>
          <a:ext cx="11388169" cy="5484204"/>
        </p:xfrm>
        <a:graphic>
          <a:graphicData uri="http://schemas.openxmlformats.org/drawingml/2006/table">
            <a:tbl>
              <a:tblPr firstRow="1" bandRow="1">
                <a:tableStyleId>{2D5ABB26-0587-4C30-8999-92F81FD0307C}</a:tableStyleId>
              </a:tblPr>
              <a:tblGrid>
                <a:gridCol w="2701369">
                  <a:extLst>
                    <a:ext uri="{9D8B030D-6E8A-4147-A177-3AD203B41FA5}">
                      <a16:colId xmlns:a16="http://schemas.microsoft.com/office/drawing/2014/main" val="2012874960"/>
                    </a:ext>
                  </a:extLst>
                </a:gridCol>
                <a:gridCol w="8686800">
                  <a:extLst>
                    <a:ext uri="{9D8B030D-6E8A-4147-A177-3AD203B41FA5}">
                      <a16:colId xmlns:a16="http://schemas.microsoft.com/office/drawing/2014/main" val="3226471221"/>
                    </a:ext>
                  </a:extLst>
                </a:gridCol>
              </a:tblGrid>
              <a:tr h="794430">
                <a:tc>
                  <a:txBody>
                    <a:bodyPr/>
                    <a:lstStyle>
                      <a:lvl1pPr marL="0" algn="l" defTabSz="914400" rtl="0" eaLnBrk="1" latinLnBrk="0" hangingPunct="1">
                        <a:defRPr sz="1800" kern="1200">
                          <a:solidFill>
                            <a:schemeClr val="tx1"/>
                          </a:solidFill>
                          <a:latin typeface="Calibri"/>
                          <a:ea typeface="Calibri"/>
                          <a:cs typeface="Arial"/>
                        </a:defRPr>
                      </a:lvl1pPr>
                      <a:lvl2pPr marL="457200" algn="l" defTabSz="914400" rtl="0" eaLnBrk="1" latinLnBrk="0" hangingPunct="1">
                        <a:defRPr sz="1800" kern="1200">
                          <a:solidFill>
                            <a:schemeClr val="tx1"/>
                          </a:solidFill>
                          <a:latin typeface="Calibri"/>
                          <a:ea typeface="Calibri"/>
                          <a:cs typeface="Arial"/>
                        </a:defRPr>
                      </a:lvl2pPr>
                      <a:lvl3pPr marL="914400" algn="l" defTabSz="914400" rtl="0" eaLnBrk="1" latinLnBrk="0" hangingPunct="1">
                        <a:defRPr sz="1800" kern="1200">
                          <a:solidFill>
                            <a:schemeClr val="tx1"/>
                          </a:solidFill>
                          <a:latin typeface="Calibri"/>
                          <a:ea typeface="Calibri"/>
                          <a:cs typeface="Arial"/>
                        </a:defRPr>
                      </a:lvl3pPr>
                      <a:lvl4pPr marL="1371600" algn="l" defTabSz="914400" rtl="0" eaLnBrk="1" latinLnBrk="0" hangingPunct="1">
                        <a:defRPr sz="1800" kern="1200">
                          <a:solidFill>
                            <a:schemeClr val="tx1"/>
                          </a:solidFill>
                          <a:latin typeface="Calibri"/>
                          <a:ea typeface="Calibri"/>
                          <a:cs typeface="Arial"/>
                        </a:defRPr>
                      </a:lvl4pPr>
                      <a:lvl5pPr marL="1828800" algn="l" defTabSz="914400" rtl="0" eaLnBrk="1" latinLnBrk="0" hangingPunct="1">
                        <a:defRPr sz="1800" kern="1200">
                          <a:solidFill>
                            <a:schemeClr val="tx1"/>
                          </a:solidFill>
                          <a:latin typeface="Calibri"/>
                          <a:ea typeface="Calibri"/>
                          <a:cs typeface="Arial"/>
                        </a:defRPr>
                      </a:lvl5pPr>
                      <a:lvl6pPr marL="2286000" algn="l" defTabSz="914400" rtl="0" eaLnBrk="1" latinLnBrk="0" hangingPunct="1">
                        <a:defRPr sz="1800" kern="1200">
                          <a:solidFill>
                            <a:schemeClr val="tx1"/>
                          </a:solidFill>
                          <a:latin typeface="Calibri"/>
                          <a:ea typeface="Calibri"/>
                          <a:cs typeface="Arial"/>
                        </a:defRPr>
                      </a:lvl6pPr>
                      <a:lvl7pPr marL="2743200" algn="l" defTabSz="914400" rtl="0" eaLnBrk="1" latinLnBrk="0" hangingPunct="1">
                        <a:defRPr sz="1800" kern="1200">
                          <a:solidFill>
                            <a:schemeClr val="tx1"/>
                          </a:solidFill>
                          <a:latin typeface="Calibri"/>
                          <a:ea typeface="Calibri"/>
                          <a:cs typeface="Arial"/>
                        </a:defRPr>
                      </a:lvl7pPr>
                      <a:lvl8pPr marL="3200400" algn="l" defTabSz="914400" rtl="0" eaLnBrk="1" latinLnBrk="0" hangingPunct="1">
                        <a:defRPr sz="1800" kern="1200">
                          <a:solidFill>
                            <a:schemeClr val="tx1"/>
                          </a:solidFill>
                          <a:latin typeface="Calibri"/>
                          <a:ea typeface="Calibri"/>
                          <a:cs typeface="Arial"/>
                        </a:defRPr>
                      </a:lvl8pPr>
                      <a:lvl9pPr marL="3657600" algn="l" defTabSz="914400" rtl="0" eaLnBrk="1" latinLnBrk="0" hangingPunct="1">
                        <a:defRPr sz="1800" kern="1200">
                          <a:solidFill>
                            <a:schemeClr val="tx1"/>
                          </a:solidFill>
                          <a:latin typeface="Calibri"/>
                          <a:ea typeface="Calibri"/>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12169"/>
                          </a:solidFill>
                          <a:latin typeface="Calibri"/>
                          <a:ea typeface="Calibri"/>
                          <a:cs typeface="Calibri" pitchFamily="34" charset="0"/>
                        </a:rPr>
                        <a:t>Lease Line of Credit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a:ea typeface="Calibri"/>
                          <a:cs typeface="Arial"/>
                        </a:defRPr>
                      </a:lvl1pPr>
                      <a:lvl2pPr marL="457200" algn="l" defTabSz="914400" rtl="0" eaLnBrk="1" latinLnBrk="0" hangingPunct="1">
                        <a:defRPr sz="1800" kern="1200">
                          <a:solidFill>
                            <a:schemeClr val="tx1"/>
                          </a:solidFill>
                          <a:latin typeface="Calibri"/>
                          <a:ea typeface="Calibri"/>
                          <a:cs typeface="Arial"/>
                        </a:defRPr>
                      </a:lvl2pPr>
                      <a:lvl3pPr marL="914400" algn="l" defTabSz="914400" rtl="0" eaLnBrk="1" latinLnBrk="0" hangingPunct="1">
                        <a:defRPr sz="1800" kern="1200">
                          <a:solidFill>
                            <a:schemeClr val="tx1"/>
                          </a:solidFill>
                          <a:latin typeface="Calibri"/>
                          <a:ea typeface="Calibri"/>
                          <a:cs typeface="Arial"/>
                        </a:defRPr>
                      </a:lvl3pPr>
                      <a:lvl4pPr marL="1371600" algn="l" defTabSz="914400" rtl="0" eaLnBrk="1" latinLnBrk="0" hangingPunct="1">
                        <a:defRPr sz="1800" kern="1200">
                          <a:solidFill>
                            <a:schemeClr val="tx1"/>
                          </a:solidFill>
                          <a:latin typeface="Calibri"/>
                          <a:ea typeface="Calibri"/>
                          <a:cs typeface="Arial"/>
                        </a:defRPr>
                      </a:lvl4pPr>
                      <a:lvl5pPr marL="1828800" algn="l" defTabSz="914400" rtl="0" eaLnBrk="1" latinLnBrk="0" hangingPunct="1">
                        <a:defRPr sz="1800" kern="1200">
                          <a:solidFill>
                            <a:schemeClr val="tx1"/>
                          </a:solidFill>
                          <a:latin typeface="Calibri"/>
                          <a:ea typeface="Calibri"/>
                          <a:cs typeface="Arial"/>
                        </a:defRPr>
                      </a:lvl5pPr>
                      <a:lvl6pPr marL="2286000" algn="l" defTabSz="914400" rtl="0" eaLnBrk="1" latinLnBrk="0" hangingPunct="1">
                        <a:defRPr sz="1800" kern="1200">
                          <a:solidFill>
                            <a:schemeClr val="tx1"/>
                          </a:solidFill>
                          <a:latin typeface="Calibri"/>
                          <a:ea typeface="Calibri"/>
                          <a:cs typeface="Arial"/>
                        </a:defRPr>
                      </a:lvl6pPr>
                      <a:lvl7pPr marL="2743200" algn="l" defTabSz="914400" rtl="0" eaLnBrk="1" latinLnBrk="0" hangingPunct="1">
                        <a:defRPr sz="1800" kern="1200">
                          <a:solidFill>
                            <a:schemeClr val="tx1"/>
                          </a:solidFill>
                          <a:latin typeface="Calibri"/>
                          <a:ea typeface="Calibri"/>
                          <a:cs typeface="Arial"/>
                        </a:defRPr>
                      </a:lvl7pPr>
                      <a:lvl8pPr marL="3200400" algn="l" defTabSz="914400" rtl="0" eaLnBrk="1" latinLnBrk="0" hangingPunct="1">
                        <a:defRPr sz="1800" kern="1200">
                          <a:solidFill>
                            <a:schemeClr val="tx1"/>
                          </a:solidFill>
                          <a:latin typeface="Calibri"/>
                          <a:ea typeface="Calibri"/>
                          <a:cs typeface="Arial"/>
                        </a:defRPr>
                      </a:lvl8pPr>
                      <a:lvl9pPr marL="3657600" algn="l" defTabSz="914400" rtl="0" eaLnBrk="1" latinLnBrk="0" hangingPunct="1">
                        <a:defRPr sz="1800" kern="1200">
                          <a:solidFill>
                            <a:schemeClr val="tx1"/>
                          </a:solidFill>
                          <a:latin typeface="Calibri"/>
                          <a:ea typeface="Calibri"/>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Body)"/>
                          <a:ea typeface="ＭＳ Ｐゴシック" pitchFamily="34" charset="-128"/>
                          <a:cs typeface="Arial"/>
                        </a:rPr>
                        <a:t>A lease line of credit similar to a bank line of credit which allows a Lessee to add equipment to a lease, as needed, under the same basic terms and conditions, without negotiating a new lease.</a:t>
                      </a:r>
                    </a:p>
                  </a:txBody>
                  <a:tcPr marL="126297"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601777"/>
                  </a:ext>
                </a:extLst>
              </a:tr>
              <a:tr h="795528">
                <a:tc>
                  <a:txBody>
                    <a:bodyPr/>
                    <a:lstStyle/>
                    <a:p>
                      <a:pPr algn="ctr"/>
                      <a:r>
                        <a:rPr lang="en-US" sz="1200" b="1" dirty="0">
                          <a:solidFill>
                            <a:srgbClr val="012169"/>
                          </a:solidFill>
                          <a:latin typeface="+mn-lt"/>
                          <a:cs typeface="Calibri" pitchFamily="34" charset="0"/>
                        </a:rPr>
                        <a:t>Finance Lease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tx1"/>
                          </a:solidFill>
                          <a:latin typeface="Calibri"/>
                          <a:ea typeface="Calibri"/>
                          <a:cs typeface="Arial"/>
                        </a:defRPr>
                      </a:lvl1pPr>
                      <a:lvl2pPr marL="457200" algn="l" defTabSz="914400" rtl="0" eaLnBrk="1" latinLnBrk="0" hangingPunct="1">
                        <a:defRPr sz="1800" kern="1200">
                          <a:solidFill>
                            <a:schemeClr val="tx1"/>
                          </a:solidFill>
                          <a:latin typeface="Calibri"/>
                          <a:ea typeface="Calibri"/>
                          <a:cs typeface="Arial"/>
                        </a:defRPr>
                      </a:lvl2pPr>
                      <a:lvl3pPr marL="914400" algn="l" defTabSz="914400" rtl="0" eaLnBrk="1" latinLnBrk="0" hangingPunct="1">
                        <a:defRPr sz="1800" kern="1200">
                          <a:solidFill>
                            <a:schemeClr val="tx1"/>
                          </a:solidFill>
                          <a:latin typeface="Calibri"/>
                          <a:ea typeface="Calibri"/>
                          <a:cs typeface="Arial"/>
                        </a:defRPr>
                      </a:lvl3pPr>
                      <a:lvl4pPr marL="1371600" algn="l" defTabSz="914400" rtl="0" eaLnBrk="1" latinLnBrk="0" hangingPunct="1">
                        <a:defRPr sz="1800" kern="1200">
                          <a:solidFill>
                            <a:schemeClr val="tx1"/>
                          </a:solidFill>
                          <a:latin typeface="Calibri"/>
                          <a:ea typeface="Calibri"/>
                          <a:cs typeface="Arial"/>
                        </a:defRPr>
                      </a:lvl4pPr>
                      <a:lvl5pPr marL="1828800" algn="l" defTabSz="914400" rtl="0" eaLnBrk="1" latinLnBrk="0" hangingPunct="1">
                        <a:defRPr sz="1800" kern="1200">
                          <a:solidFill>
                            <a:schemeClr val="tx1"/>
                          </a:solidFill>
                          <a:latin typeface="Calibri"/>
                          <a:ea typeface="Calibri"/>
                          <a:cs typeface="Arial"/>
                        </a:defRPr>
                      </a:lvl5pPr>
                      <a:lvl6pPr marL="2286000" algn="l" defTabSz="914400" rtl="0" eaLnBrk="1" latinLnBrk="0" hangingPunct="1">
                        <a:defRPr sz="1800" kern="1200">
                          <a:solidFill>
                            <a:schemeClr val="tx1"/>
                          </a:solidFill>
                          <a:latin typeface="Calibri"/>
                          <a:ea typeface="Calibri"/>
                          <a:cs typeface="Arial"/>
                        </a:defRPr>
                      </a:lvl6pPr>
                      <a:lvl7pPr marL="2743200" algn="l" defTabSz="914400" rtl="0" eaLnBrk="1" latinLnBrk="0" hangingPunct="1">
                        <a:defRPr sz="1800" kern="1200">
                          <a:solidFill>
                            <a:schemeClr val="tx1"/>
                          </a:solidFill>
                          <a:latin typeface="Calibri"/>
                          <a:ea typeface="Calibri"/>
                          <a:cs typeface="Arial"/>
                        </a:defRPr>
                      </a:lvl7pPr>
                      <a:lvl8pPr marL="3200400" algn="l" defTabSz="914400" rtl="0" eaLnBrk="1" latinLnBrk="0" hangingPunct="1">
                        <a:defRPr sz="1800" kern="1200">
                          <a:solidFill>
                            <a:schemeClr val="tx1"/>
                          </a:solidFill>
                          <a:latin typeface="Calibri"/>
                          <a:ea typeface="Calibri"/>
                          <a:cs typeface="Arial"/>
                        </a:defRPr>
                      </a:lvl8pPr>
                      <a:lvl9pPr marL="3657600" algn="l" defTabSz="914400" rtl="0" eaLnBrk="1" latinLnBrk="0" hangingPunct="1">
                        <a:defRPr sz="1800" kern="1200">
                          <a:solidFill>
                            <a:schemeClr val="tx1"/>
                          </a:solidFill>
                          <a:latin typeface="Calibri"/>
                          <a:ea typeface="Calibri"/>
                          <a:cs typeface="Arial"/>
                        </a:defRPr>
                      </a:lvl9pPr>
                    </a:lstStyle>
                    <a:p>
                      <a:r>
                        <a:rPr lang="en-US" sz="1000" dirty="0"/>
                        <a:t>A finance lease is a non-tax-oriented lease wherein the lease qualifies as a finance lease for the lessee for financial accounting purposes and is treated as a loan for tax purposes. Similar to a secured loan, this product provides the lessee with 100% financing in the form of a lease, while the lessee retains the risks and benefits of ownership. The lessee grants to the lessor a security interest in the equipment similar to a secured loan. </a:t>
                      </a:r>
                      <a:endParaRPr lang="en-US" sz="1000" b="1" dirty="0">
                        <a:solidFill>
                          <a:srgbClr val="FF0000"/>
                        </a:solidFill>
                      </a:endParaRPr>
                    </a:p>
                  </a:txBody>
                  <a:tcPr marL="126297"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1930689"/>
                  </a:ext>
                </a:extLst>
              </a:tr>
              <a:tr h="795528">
                <a:tc>
                  <a:txBody>
                    <a:bodyPr/>
                    <a:lstStyle>
                      <a:lvl1pPr marL="0" algn="l" defTabSz="914400" rtl="0" eaLnBrk="1" latinLnBrk="0" hangingPunct="1">
                        <a:defRPr sz="1800" kern="1200">
                          <a:solidFill>
                            <a:schemeClr val="tx1"/>
                          </a:solidFill>
                          <a:latin typeface="Calibri"/>
                          <a:ea typeface="Calibri"/>
                          <a:cs typeface="Arial"/>
                        </a:defRPr>
                      </a:lvl1pPr>
                      <a:lvl2pPr marL="457200" algn="l" defTabSz="914400" rtl="0" eaLnBrk="1" latinLnBrk="0" hangingPunct="1">
                        <a:defRPr sz="1800" kern="1200">
                          <a:solidFill>
                            <a:schemeClr val="tx1"/>
                          </a:solidFill>
                          <a:latin typeface="Calibri"/>
                          <a:ea typeface="Calibri"/>
                          <a:cs typeface="Arial"/>
                        </a:defRPr>
                      </a:lvl2pPr>
                      <a:lvl3pPr marL="914400" algn="l" defTabSz="914400" rtl="0" eaLnBrk="1" latinLnBrk="0" hangingPunct="1">
                        <a:defRPr sz="1800" kern="1200">
                          <a:solidFill>
                            <a:schemeClr val="tx1"/>
                          </a:solidFill>
                          <a:latin typeface="Calibri"/>
                          <a:ea typeface="Calibri"/>
                          <a:cs typeface="Arial"/>
                        </a:defRPr>
                      </a:lvl3pPr>
                      <a:lvl4pPr marL="1371600" algn="l" defTabSz="914400" rtl="0" eaLnBrk="1" latinLnBrk="0" hangingPunct="1">
                        <a:defRPr sz="1800" kern="1200">
                          <a:solidFill>
                            <a:schemeClr val="tx1"/>
                          </a:solidFill>
                          <a:latin typeface="Calibri"/>
                          <a:ea typeface="Calibri"/>
                          <a:cs typeface="Arial"/>
                        </a:defRPr>
                      </a:lvl4pPr>
                      <a:lvl5pPr marL="1828800" algn="l" defTabSz="914400" rtl="0" eaLnBrk="1" latinLnBrk="0" hangingPunct="1">
                        <a:defRPr sz="1800" kern="1200">
                          <a:solidFill>
                            <a:schemeClr val="tx1"/>
                          </a:solidFill>
                          <a:latin typeface="Calibri"/>
                          <a:ea typeface="Calibri"/>
                          <a:cs typeface="Arial"/>
                        </a:defRPr>
                      </a:lvl5pPr>
                      <a:lvl6pPr marL="2286000" algn="l" defTabSz="914400" rtl="0" eaLnBrk="1" latinLnBrk="0" hangingPunct="1">
                        <a:defRPr sz="1800" kern="1200">
                          <a:solidFill>
                            <a:schemeClr val="tx1"/>
                          </a:solidFill>
                          <a:latin typeface="Calibri"/>
                          <a:ea typeface="Calibri"/>
                          <a:cs typeface="Arial"/>
                        </a:defRPr>
                      </a:lvl6pPr>
                      <a:lvl7pPr marL="2743200" algn="l" defTabSz="914400" rtl="0" eaLnBrk="1" latinLnBrk="0" hangingPunct="1">
                        <a:defRPr sz="1800" kern="1200">
                          <a:solidFill>
                            <a:schemeClr val="tx1"/>
                          </a:solidFill>
                          <a:latin typeface="Calibri"/>
                          <a:ea typeface="Calibri"/>
                          <a:cs typeface="Arial"/>
                        </a:defRPr>
                      </a:lvl7pPr>
                      <a:lvl8pPr marL="3200400" algn="l" defTabSz="914400" rtl="0" eaLnBrk="1" latinLnBrk="0" hangingPunct="1">
                        <a:defRPr sz="1800" kern="1200">
                          <a:solidFill>
                            <a:schemeClr val="tx1"/>
                          </a:solidFill>
                          <a:latin typeface="Calibri"/>
                          <a:ea typeface="Calibri"/>
                          <a:cs typeface="Arial"/>
                        </a:defRPr>
                      </a:lvl8pPr>
                      <a:lvl9pPr marL="3657600" algn="l" defTabSz="914400" rtl="0" eaLnBrk="1" latinLnBrk="0" hangingPunct="1">
                        <a:defRPr sz="1800" kern="1200">
                          <a:solidFill>
                            <a:schemeClr val="tx1"/>
                          </a:solidFill>
                          <a:latin typeface="Calibri"/>
                          <a:ea typeface="Calibri"/>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12169"/>
                          </a:solidFill>
                          <a:latin typeface="Calibri"/>
                          <a:ea typeface="Calibri"/>
                          <a:cs typeface="Calibri" pitchFamily="34" charset="0"/>
                        </a:rPr>
                        <a:t>Tax Lease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tx1"/>
                          </a:solidFill>
                          <a:latin typeface="Calibri"/>
                          <a:ea typeface="Calibri"/>
                          <a:cs typeface="Arial"/>
                        </a:defRPr>
                      </a:lvl1pPr>
                      <a:lvl2pPr marL="457200" algn="l" defTabSz="914400" rtl="0" eaLnBrk="1" latinLnBrk="0" hangingPunct="1">
                        <a:defRPr sz="1800" kern="1200">
                          <a:solidFill>
                            <a:schemeClr val="tx1"/>
                          </a:solidFill>
                          <a:latin typeface="Calibri"/>
                          <a:ea typeface="Calibri"/>
                          <a:cs typeface="Arial"/>
                        </a:defRPr>
                      </a:lvl2pPr>
                      <a:lvl3pPr marL="914400" algn="l" defTabSz="914400" rtl="0" eaLnBrk="1" latinLnBrk="0" hangingPunct="1">
                        <a:defRPr sz="1800" kern="1200">
                          <a:solidFill>
                            <a:schemeClr val="tx1"/>
                          </a:solidFill>
                          <a:latin typeface="Calibri"/>
                          <a:ea typeface="Calibri"/>
                          <a:cs typeface="Arial"/>
                        </a:defRPr>
                      </a:lvl3pPr>
                      <a:lvl4pPr marL="1371600" algn="l" defTabSz="914400" rtl="0" eaLnBrk="1" latinLnBrk="0" hangingPunct="1">
                        <a:defRPr sz="1800" kern="1200">
                          <a:solidFill>
                            <a:schemeClr val="tx1"/>
                          </a:solidFill>
                          <a:latin typeface="Calibri"/>
                          <a:ea typeface="Calibri"/>
                          <a:cs typeface="Arial"/>
                        </a:defRPr>
                      </a:lvl4pPr>
                      <a:lvl5pPr marL="1828800" algn="l" defTabSz="914400" rtl="0" eaLnBrk="1" latinLnBrk="0" hangingPunct="1">
                        <a:defRPr sz="1800" kern="1200">
                          <a:solidFill>
                            <a:schemeClr val="tx1"/>
                          </a:solidFill>
                          <a:latin typeface="Calibri"/>
                          <a:ea typeface="Calibri"/>
                          <a:cs typeface="Arial"/>
                        </a:defRPr>
                      </a:lvl5pPr>
                      <a:lvl6pPr marL="2286000" algn="l" defTabSz="914400" rtl="0" eaLnBrk="1" latinLnBrk="0" hangingPunct="1">
                        <a:defRPr sz="1800" kern="1200">
                          <a:solidFill>
                            <a:schemeClr val="tx1"/>
                          </a:solidFill>
                          <a:latin typeface="Calibri"/>
                          <a:ea typeface="Calibri"/>
                          <a:cs typeface="Arial"/>
                        </a:defRPr>
                      </a:lvl6pPr>
                      <a:lvl7pPr marL="2743200" algn="l" defTabSz="914400" rtl="0" eaLnBrk="1" latinLnBrk="0" hangingPunct="1">
                        <a:defRPr sz="1800" kern="1200">
                          <a:solidFill>
                            <a:schemeClr val="tx1"/>
                          </a:solidFill>
                          <a:latin typeface="Calibri"/>
                          <a:ea typeface="Calibri"/>
                          <a:cs typeface="Arial"/>
                        </a:defRPr>
                      </a:lvl7pPr>
                      <a:lvl8pPr marL="3200400" algn="l" defTabSz="914400" rtl="0" eaLnBrk="1" latinLnBrk="0" hangingPunct="1">
                        <a:defRPr sz="1800" kern="1200">
                          <a:solidFill>
                            <a:schemeClr val="tx1"/>
                          </a:solidFill>
                          <a:latin typeface="Calibri"/>
                          <a:ea typeface="Calibri"/>
                          <a:cs typeface="Arial"/>
                        </a:defRPr>
                      </a:lvl8pPr>
                      <a:lvl9pPr marL="3657600" algn="l" defTabSz="914400" rtl="0" eaLnBrk="1" latinLnBrk="0" hangingPunct="1">
                        <a:defRPr sz="1800" kern="1200">
                          <a:solidFill>
                            <a:schemeClr val="tx1"/>
                          </a:solidFill>
                          <a:latin typeface="Calibri"/>
                          <a:ea typeface="Calibri"/>
                          <a:cs typeface="Arial"/>
                        </a:defRPr>
                      </a:lvl9pPr>
                    </a:lstStyle>
                    <a:p>
                      <a:r>
                        <a:rPr lang="en-US" sz="1000" dirty="0">
                          <a:solidFill>
                            <a:srgbClr val="000000"/>
                          </a:solidFill>
                          <a:latin typeface="Calibri"/>
                        </a:rPr>
                        <a:t>A tax lease is a tax-oriented lease wherein the lessor retains the risk and rewards of ownership (depreciation allowances and residual upside and downside) and passes the benefits on to the lessee in the form of lower rental payments. A typical lease allows the lessee to purchase the equipment for FMV, renew the lease, or return the equipment to the lessor at the end of the lease term.  Tax leases are typically structured as operating leases for the lessee from a financial accounting perspective.</a:t>
                      </a:r>
                    </a:p>
                  </a:txBody>
                  <a:tcPr marL="126297"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830017"/>
                  </a:ext>
                </a:extLst>
              </a:tr>
              <a:tr h="1280160">
                <a:tc>
                  <a:txBody>
                    <a:bodyPr/>
                    <a:lstStyle/>
                    <a:p>
                      <a:pPr algn="ctr"/>
                      <a:r>
                        <a:rPr lang="en-US" sz="1200" b="1">
                          <a:solidFill>
                            <a:srgbClr val="012169"/>
                          </a:solidFill>
                          <a:latin typeface="+mn-lt"/>
                          <a:cs typeface="Calibri" pitchFamily="34" charset="0"/>
                        </a:rPr>
                        <a:t>TRAC Lease</a:t>
                      </a:r>
                      <a:endParaRPr lang="en-US" sz="1200" b="1" dirty="0">
                        <a:solidFill>
                          <a:srgbClr val="012169"/>
                        </a:solidFill>
                        <a:latin typeface="+mn-lt"/>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tx1"/>
                          </a:solidFill>
                          <a:latin typeface="Calibri"/>
                          <a:ea typeface="Calibri"/>
                          <a:cs typeface="Arial"/>
                        </a:defRPr>
                      </a:lvl1pPr>
                      <a:lvl2pPr marL="457200" algn="l" defTabSz="914400" rtl="0" eaLnBrk="1" latinLnBrk="0" hangingPunct="1">
                        <a:defRPr sz="1800" kern="1200">
                          <a:solidFill>
                            <a:schemeClr val="tx1"/>
                          </a:solidFill>
                          <a:latin typeface="Calibri"/>
                          <a:ea typeface="Calibri"/>
                          <a:cs typeface="Arial"/>
                        </a:defRPr>
                      </a:lvl2pPr>
                      <a:lvl3pPr marL="914400" algn="l" defTabSz="914400" rtl="0" eaLnBrk="1" latinLnBrk="0" hangingPunct="1">
                        <a:defRPr sz="1800" kern="1200">
                          <a:solidFill>
                            <a:schemeClr val="tx1"/>
                          </a:solidFill>
                          <a:latin typeface="Calibri"/>
                          <a:ea typeface="Calibri"/>
                          <a:cs typeface="Arial"/>
                        </a:defRPr>
                      </a:lvl3pPr>
                      <a:lvl4pPr marL="1371600" algn="l" defTabSz="914400" rtl="0" eaLnBrk="1" latinLnBrk="0" hangingPunct="1">
                        <a:defRPr sz="1800" kern="1200">
                          <a:solidFill>
                            <a:schemeClr val="tx1"/>
                          </a:solidFill>
                          <a:latin typeface="Calibri"/>
                          <a:ea typeface="Calibri"/>
                          <a:cs typeface="Arial"/>
                        </a:defRPr>
                      </a:lvl4pPr>
                      <a:lvl5pPr marL="1828800" algn="l" defTabSz="914400" rtl="0" eaLnBrk="1" latinLnBrk="0" hangingPunct="1">
                        <a:defRPr sz="1800" kern="1200">
                          <a:solidFill>
                            <a:schemeClr val="tx1"/>
                          </a:solidFill>
                          <a:latin typeface="Calibri"/>
                          <a:ea typeface="Calibri"/>
                          <a:cs typeface="Arial"/>
                        </a:defRPr>
                      </a:lvl5pPr>
                      <a:lvl6pPr marL="2286000" algn="l" defTabSz="914400" rtl="0" eaLnBrk="1" latinLnBrk="0" hangingPunct="1">
                        <a:defRPr sz="1800" kern="1200">
                          <a:solidFill>
                            <a:schemeClr val="tx1"/>
                          </a:solidFill>
                          <a:latin typeface="Calibri"/>
                          <a:ea typeface="Calibri"/>
                          <a:cs typeface="Arial"/>
                        </a:defRPr>
                      </a:lvl6pPr>
                      <a:lvl7pPr marL="2743200" algn="l" defTabSz="914400" rtl="0" eaLnBrk="1" latinLnBrk="0" hangingPunct="1">
                        <a:defRPr sz="1800" kern="1200">
                          <a:solidFill>
                            <a:schemeClr val="tx1"/>
                          </a:solidFill>
                          <a:latin typeface="Calibri"/>
                          <a:ea typeface="Calibri"/>
                          <a:cs typeface="Arial"/>
                        </a:defRPr>
                      </a:lvl7pPr>
                      <a:lvl8pPr marL="3200400" algn="l" defTabSz="914400" rtl="0" eaLnBrk="1" latinLnBrk="0" hangingPunct="1">
                        <a:defRPr sz="1800" kern="1200">
                          <a:solidFill>
                            <a:schemeClr val="tx1"/>
                          </a:solidFill>
                          <a:latin typeface="Calibri"/>
                          <a:ea typeface="Calibri"/>
                          <a:cs typeface="Arial"/>
                        </a:defRPr>
                      </a:lvl8pPr>
                      <a:lvl9pPr marL="3657600" algn="l" defTabSz="914400" rtl="0" eaLnBrk="1" latinLnBrk="0" hangingPunct="1">
                        <a:defRPr sz="1800" kern="1200">
                          <a:solidFill>
                            <a:schemeClr val="tx1"/>
                          </a:solidFill>
                          <a:latin typeface="Calibri"/>
                          <a:ea typeface="Calibri"/>
                          <a:cs typeface="Arial"/>
                        </a:defRPr>
                      </a:lvl9pPr>
                    </a:lstStyle>
                    <a:p>
                      <a:r>
                        <a:rPr lang="en-US" sz="1000">
                          <a:solidFill>
                            <a:srgbClr val="000000"/>
                          </a:solidFill>
                          <a:latin typeface="Calibri"/>
                        </a:rPr>
                        <a:t>A Terminal Rental Adjustment </a:t>
                      </a:r>
                      <a:r>
                        <a:rPr lang="en-US" sz="1000" dirty="0">
                          <a:solidFill>
                            <a:srgbClr val="000000"/>
                          </a:solidFill>
                          <a:latin typeface="Calibri"/>
                        </a:rPr>
                        <a:t>C</a:t>
                      </a:r>
                      <a:r>
                        <a:rPr lang="en-US" sz="1000">
                          <a:solidFill>
                            <a:srgbClr val="000000"/>
                          </a:solidFill>
                          <a:latin typeface="Calibri"/>
                        </a:rPr>
                        <a:t>lause </a:t>
                      </a:r>
                      <a:r>
                        <a:rPr lang="en-US" sz="1000" dirty="0">
                          <a:solidFill>
                            <a:srgbClr val="000000"/>
                          </a:solidFill>
                          <a:latin typeface="Calibri"/>
                        </a:rPr>
                        <a:t>(TRAC) lease is a tax-oriented lease specifically available to “over-the-road” vehicles wherein there is a rental adjustment at the end of the lease term.  The amount of this adjustment depends on the actual value of the vehicle as compared with the originally estimated value of the vehicle upon which the lease payments were originally based. If the actual liquidated value of the vehicle at the end of the lease is less than the estimated value, the lessee is required to pay the deficiency to the lessor as the final rental. If the actual liquidated value is greater than the estimated value, the lessor will pay to the lessee the surplus, reducing the amount of the final lease payment. The lessor in a TRAC lease is the tax owner and is entitled to the depreciation allowances. The TRAC lease is typically a finance lease for the lessee for financial accounting purposes but may be structured as an operating lease.</a:t>
                      </a:r>
                    </a:p>
                  </a:txBody>
                  <a:tcPr marL="126297"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088839"/>
                  </a:ext>
                </a:extLst>
              </a:tr>
              <a:tr h="1024128">
                <a:tc>
                  <a:txBody>
                    <a:bodyPr/>
                    <a:lstStyle/>
                    <a:p>
                      <a:pPr algn="ctr"/>
                      <a:r>
                        <a:rPr lang="en-US" sz="1200" b="1" dirty="0">
                          <a:solidFill>
                            <a:srgbClr val="012169"/>
                          </a:solidFill>
                          <a:latin typeface="+mn-lt"/>
                          <a:cs typeface="Calibri" pitchFamily="34" charset="0"/>
                        </a:rPr>
                        <a:t>Synthetic Lease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tx1"/>
                          </a:solidFill>
                          <a:latin typeface="Calibri"/>
                          <a:ea typeface="Calibri"/>
                          <a:cs typeface="Arial"/>
                        </a:defRPr>
                      </a:lvl1pPr>
                      <a:lvl2pPr marL="457200" algn="l" defTabSz="914400" rtl="0" eaLnBrk="1" latinLnBrk="0" hangingPunct="1">
                        <a:defRPr sz="1800" kern="1200">
                          <a:solidFill>
                            <a:schemeClr val="tx1"/>
                          </a:solidFill>
                          <a:latin typeface="Calibri"/>
                          <a:ea typeface="Calibri"/>
                          <a:cs typeface="Arial"/>
                        </a:defRPr>
                      </a:lvl2pPr>
                      <a:lvl3pPr marL="914400" algn="l" defTabSz="914400" rtl="0" eaLnBrk="1" latinLnBrk="0" hangingPunct="1">
                        <a:defRPr sz="1800" kern="1200">
                          <a:solidFill>
                            <a:schemeClr val="tx1"/>
                          </a:solidFill>
                          <a:latin typeface="Calibri"/>
                          <a:ea typeface="Calibri"/>
                          <a:cs typeface="Arial"/>
                        </a:defRPr>
                      </a:lvl3pPr>
                      <a:lvl4pPr marL="1371600" algn="l" defTabSz="914400" rtl="0" eaLnBrk="1" latinLnBrk="0" hangingPunct="1">
                        <a:defRPr sz="1800" kern="1200">
                          <a:solidFill>
                            <a:schemeClr val="tx1"/>
                          </a:solidFill>
                          <a:latin typeface="Calibri"/>
                          <a:ea typeface="Calibri"/>
                          <a:cs typeface="Arial"/>
                        </a:defRPr>
                      </a:lvl4pPr>
                      <a:lvl5pPr marL="1828800" algn="l" defTabSz="914400" rtl="0" eaLnBrk="1" latinLnBrk="0" hangingPunct="1">
                        <a:defRPr sz="1800" kern="1200">
                          <a:solidFill>
                            <a:schemeClr val="tx1"/>
                          </a:solidFill>
                          <a:latin typeface="Calibri"/>
                          <a:ea typeface="Calibri"/>
                          <a:cs typeface="Arial"/>
                        </a:defRPr>
                      </a:lvl5pPr>
                      <a:lvl6pPr marL="2286000" algn="l" defTabSz="914400" rtl="0" eaLnBrk="1" latinLnBrk="0" hangingPunct="1">
                        <a:defRPr sz="1800" kern="1200">
                          <a:solidFill>
                            <a:schemeClr val="tx1"/>
                          </a:solidFill>
                          <a:latin typeface="Calibri"/>
                          <a:ea typeface="Calibri"/>
                          <a:cs typeface="Arial"/>
                        </a:defRPr>
                      </a:lvl6pPr>
                      <a:lvl7pPr marL="2743200" algn="l" defTabSz="914400" rtl="0" eaLnBrk="1" latinLnBrk="0" hangingPunct="1">
                        <a:defRPr sz="1800" kern="1200">
                          <a:solidFill>
                            <a:schemeClr val="tx1"/>
                          </a:solidFill>
                          <a:latin typeface="Calibri"/>
                          <a:ea typeface="Calibri"/>
                          <a:cs typeface="Arial"/>
                        </a:defRPr>
                      </a:lvl7pPr>
                      <a:lvl8pPr marL="3200400" algn="l" defTabSz="914400" rtl="0" eaLnBrk="1" latinLnBrk="0" hangingPunct="1">
                        <a:defRPr sz="1800" kern="1200">
                          <a:solidFill>
                            <a:schemeClr val="tx1"/>
                          </a:solidFill>
                          <a:latin typeface="Calibri"/>
                          <a:ea typeface="Calibri"/>
                          <a:cs typeface="Arial"/>
                        </a:defRPr>
                      </a:lvl8pPr>
                      <a:lvl9pPr marL="3657600" algn="l" defTabSz="914400" rtl="0" eaLnBrk="1" latinLnBrk="0" hangingPunct="1">
                        <a:defRPr sz="1800" kern="1200">
                          <a:solidFill>
                            <a:schemeClr val="tx1"/>
                          </a:solidFill>
                          <a:latin typeface="Calibri"/>
                          <a:ea typeface="Calibri"/>
                          <a:cs typeface="Arial"/>
                        </a:defRPr>
                      </a:lvl9pPr>
                    </a:lstStyle>
                    <a:p>
                      <a:pPr marL="0" algn="l" defTabSz="914400" rtl="0" eaLnBrk="1" fontAlgn="ctr" latinLnBrk="0" hangingPunct="1">
                        <a:defRPr/>
                      </a:pPr>
                      <a:r>
                        <a:rPr lang="en-US" sz="1000" kern="1200" dirty="0">
                          <a:solidFill>
                            <a:srgbClr val="000000"/>
                          </a:solidFill>
                          <a:latin typeface="Calibri"/>
                          <a:ea typeface="Calibri"/>
                          <a:cs typeface="Arial"/>
                        </a:rPr>
                        <a:t>A synthetic lease is a non-tax-oriented lease that can be structured as either an operating or finance lease for the lessee for financial accounting purposes but is treated as a loan for tax purposes. Consequently, the lessee is the tax owner and retains the tax depreciation allowances along with the residual upside. The synthetic lease is typically structured with a purchase option in an amount equal to the projected fair market value of the equipment at the end of the lease term. If the purchase option is not exercised or the lease term renewed, the equipment is sold to a third party and the lessee provides a first loss residual value guarantee to the lessor. The synthetic lease can minimize the balance sheet impact for long economic life assets.</a:t>
                      </a:r>
                    </a:p>
                  </a:txBody>
                  <a:tcPr marL="126297"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7112735"/>
                  </a:ext>
                </a:extLst>
              </a:tr>
              <a:tr h="794430">
                <a:tc>
                  <a:txBody>
                    <a:bodyPr/>
                    <a:lstStyle>
                      <a:lvl1pPr marL="0" algn="l" defTabSz="914400" rtl="0" eaLnBrk="1" latinLnBrk="0" hangingPunct="1">
                        <a:defRPr sz="1800" kern="1200">
                          <a:solidFill>
                            <a:schemeClr val="tx1"/>
                          </a:solidFill>
                          <a:latin typeface="Calibri"/>
                          <a:ea typeface="Calibri"/>
                          <a:cs typeface="Arial"/>
                        </a:defRPr>
                      </a:lvl1pPr>
                      <a:lvl2pPr marL="457200" algn="l" defTabSz="914400" rtl="0" eaLnBrk="1" latinLnBrk="0" hangingPunct="1">
                        <a:defRPr sz="1800" kern="1200">
                          <a:solidFill>
                            <a:schemeClr val="tx1"/>
                          </a:solidFill>
                          <a:latin typeface="Calibri"/>
                          <a:ea typeface="Calibri"/>
                          <a:cs typeface="Arial"/>
                        </a:defRPr>
                      </a:lvl2pPr>
                      <a:lvl3pPr marL="914400" algn="l" defTabSz="914400" rtl="0" eaLnBrk="1" latinLnBrk="0" hangingPunct="1">
                        <a:defRPr sz="1800" kern="1200">
                          <a:solidFill>
                            <a:schemeClr val="tx1"/>
                          </a:solidFill>
                          <a:latin typeface="Calibri"/>
                          <a:ea typeface="Calibri"/>
                          <a:cs typeface="Arial"/>
                        </a:defRPr>
                      </a:lvl3pPr>
                      <a:lvl4pPr marL="1371600" algn="l" defTabSz="914400" rtl="0" eaLnBrk="1" latinLnBrk="0" hangingPunct="1">
                        <a:defRPr sz="1800" kern="1200">
                          <a:solidFill>
                            <a:schemeClr val="tx1"/>
                          </a:solidFill>
                          <a:latin typeface="Calibri"/>
                          <a:ea typeface="Calibri"/>
                          <a:cs typeface="Arial"/>
                        </a:defRPr>
                      </a:lvl4pPr>
                      <a:lvl5pPr marL="1828800" algn="l" defTabSz="914400" rtl="0" eaLnBrk="1" latinLnBrk="0" hangingPunct="1">
                        <a:defRPr sz="1800" kern="1200">
                          <a:solidFill>
                            <a:schemeClr val="tx1"/>
                          </a:solidFill>
                          <a:latin typeface="Calibri"/>
                          <a:ea typeface="Calibri"/>
                          <a:cs typeface="Arial"/>
                        </a:defRPr>
                      </a:lvl5pPr>
                      <a:lvl6pPr marL="2286000" algn="l" defTabSz="914400" rtl="0" eaLnBrk="1" latinLnBrk="0" hangingPunct="1">
                        <a:defRPr sz="1800" kern="1200">
                          <a:solidFill>
                            <a:schemeClr val="tx1"/>
                          </a:solidFill>
                          <a:latin typeface="Calibri"/>
                          <a:ea typeface="Calibri"/>
                          <a:cs typeface="Arial"/>
                        </a:defRPr>
                      </a:lvl6pPr>
                      <a:lvl7pPr marL="2743200" algn="l" defTabSz="914400" rtl="0" eaLnBrk="1" latinLnBrk="0" hangingPunct="1">
                        <a:defRPr sz="1800" kern="1200">
                          <a:solidFill>
                            <a:schemeClr val="tx1"/>
                          </a:solidFill>
                          <a:latin typeface="Calibri"/>
                          <a:ea typeface="Calibri"/>
                          <a:cs typeface="Arial"/>
                        </a:defRPr>
                      </a:lvl7pPr>
                      <a:lvl8pPr marL="3200400" algn="l" defTabSz="914400" rtl="0" eaLnBrk="1" latinLnBrk="0" hangingPunct="1">
                        <a:defRPr sz="1800" kern="1200">
                          <a:solidFill>
                            <a:schemeClr val="tx1"/>
                          </a:solidFill>
                          <a:latin typeface="Calibri"/>
                          <a:ea typeface="Calibri"/>
                          <a:cs typeface="Arial"/>
                        </a:defRPr>
                      </a:lvl8pPr>
                      <a:lvl9pPr marL="3657600" algn="l" defTabSz="914400" rtl="0" eaLnBrk="1" latinLnBrk="0" hangingPunct="1">
                        <a:defRPr sz="1800" kern="1200">
                          <a:solidFill>
                            <a:schemeClr val="tx1"/>
                          </a:solidFill>
                          <a:latin typeface="Calibri"/>
                          <a:ea typeface="Calibri"/>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12169"/>
                          </a:solidFill>
                          <a:latin typeface="Calibri"/>
                          <a:ea typeface="Calibri"/>
                          <a:cs typeface="Calibri" pitchFamily="34" charset="0"/>
                        </a:rPr>
                        <a:t>Secured Loan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r>
                        <a:rPr lang="en-US" sz="1000" dirty="0">
                          <a:solidFill>
                            <a:srgbClr val="000000"/>
                          </a:solidFill>
                          <a:latin typeface="+mn-lt"/>
                        </a:rPr>
                        <a:t>A secured loan is a term debt instrument that is collateralized by a specific portfolio of equipment.  The lender makes a loan to the borrower who agrees to re-pay the loan through making installment payments over an agreed upon term comprising of both interest and principal payments.  The secured loan may be subject to financial covenants made by the borrower under the terms of the loan.  The borrower remains the tax owner of the equipment and is also the owner for financial accounting purposes.  The borrower grants to the lender a security interest in the portfolio of equipment.</a:t>
                      </a:r>
                    </a:p>
                  </a:txBody>
                  <a:tcPr marL="126297"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3247027"/>
                  </a:ext>
                </a:extLst>
              </a:tr>
            </a:tbl>
          </a:graphicData>
        </a:graphic>
      </p:graphicFrame>
      <p:sp>
        <p:nvSpPr>
          <p:cNvPr id="5" name="Rectangle 4">
            <a:extLst>
              <a:ext uri="{FF2B5EF4-FFF2-40B4-BE49-F238E27FC236}">
                <a16:creationId xmlns:a16="http://schemas.microsoft.com/office/drawing/2014/main" id="{54AE564F-3373-EEE2-731A-97D053A4A67F}"/>
              </a:ext>
            </a:extLst>
          </p:cNvPr>
          <p:cNvSpPr>
            <a:spLocks/>
          </p:cNvSpPr>
          <p:nvPr/>
        </p:nvSpPr>
        <p:spPr bwMode="auto">
          <a:xfrm>
            <a:off x="402336" y="1589166"/>
            <a:ext cx="2679192" cy="725148"/>
          </a:xfrm>
          <a:prstGeom prst="rect">
            <a:avLst/>
          </a:prstGeom>
          <a:noFill/>
          <a:ln w="28575">
            <a:solidFill>
              <a:srgbClr val="012169"/>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6" name="Rectangle 5">
            <a:extLst>
              <a:ext uri="{FF2B5EF4-FFF2-40B4-BE49-F238E27FC236}">
                <a16:creationId xmlns:a16="http://schemas.microsoft.com/office/drawing/2014/main" id="{E5B1265C-7202-C773-4900-13BA64D21CDF}"/>
              </a:ext>
            </a:extLst>
          </p:cNvPr>
          <p:cNvSpPr>
            <a:spLocks/>
          </p:cNvSpPr>
          <p:nvPr/>
        </p:nvSpPr>
        <p:spPr bwMode="auto">
          <a:xfrm>
            <a:off x="402336" y="780187"/>
            <a:ext cx="2679192" cy="725148"/>
          </a:xfrm>
          <a:prstGeom prst="rect">
            <a:avLst/>
          </a:prstGeom>
          <a:noFill/>
          <a:ln w="28575">
            <a:solidFill>
              <a:srgbClr val="012169"/>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7" name="Rectangle 6">
            <a:extLst>
              <a:ext uri="{FF2B5EF4-FFF2-40B4-BE49-F238E27FC236}">
                <a16:creationId xmlns:a16="http://schemas.microsoft.com/office/drawing/2014/main" id="{EA573441-8F7F-2F18-823D-5C7BCF5F5C1A}"/>
              </a:ext>
            </a:extLst>
          </p:cNvPr>
          <p:cNvSpPr>
            <a:spLocks/>
          </p:cNvSpPr>
          <p:nvPr/>
        </p:nvSpPr>
        <p:spPr bwMode="auto">
          <a:xfrm>
            <a:off x="402336" y="3207124"/>
            <a:ext cx="2679192" cy="1207008"/>
          </a:xfrm>
          <a:prstGeom prst="rect">
            <a:avLst/>
          </a:prstGeom>
          <a:noFill/>
          <a:ln w="28575">
            <a:solidFill>
              <a:srgbClr val="012169"/>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8" name="Rectangle 7">
            <a:extLst>
              <a:ext uri="{FF2B5EF4-FFF2-40B4-BE49-F238E27FC236}">
                <a16:creationId xmlns:a16="http://schemas.microsoft.com/office/drawing/2014/main" id="{CD8F145F-92A2-E97E-0C2D-E8ECACBA1849}"/>
              </a:ext>
            </a:extLst>
          </p:cNvPr>
          <p:cNvSpPr>
            <a:spLocks/>
          </p:cNvSpPr>
          <p:nvPr/>
        </p:nvSpPr>
        <p:spPr bwMode="auto">
          <a:xfrm>
            <a:off x="402336" y="4497963"/>
            <a:ext cx="2679192" cy="912833"/>
          </a:xfrm>
          <a:prstGeom prst="rect">
            <a:avLst/>
          </a:prstGeom>
          <a:noFill/>
          <a:ln w="28575">
            <a:solidFill>
              <a:srgbClr val="012169"/>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9" name="Rectangle 8">
            <a:extLst>
              <a:ext uri="{FF2B5EF4-FFF2-40B4-BE49-F238E27FC236}">
                <a16:creationId xmlns:a16="http://schemas.microsoft.com/office/drawing/2014/main" id="{04C87B8C-23F4-155C-4FC8-E0545B8EFAA0}"/>
              </a:ext>
            </a:extLst>
          </p:cNvPr>
          <p:cNvSpPr>
            <a:spLocks/>
          </p:cNvSpPr>
          <p:nvPr/>
        </p:nvSpPr>
        <p:spPr bwMode="auto">
          <a:xfrm>
            <a:off x="402336" y="2398145"/>
            <a:ext cx="2679192" cy="725148"/>
          </a:xfrm>
          <a:prstGeom prst="rect">
            <a:avLst/>
          </a:prstGeom>
          <a:noFill/>
          <a:ln w="28575">
            <a:solidFill>
              <a:srgbClr val="012169"/>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10" name="Rectangle 9">
            <a:extLst>
              <a:ext uri="{FF2B5EF4-FFF2-40B4-BE49-F238E27FC236}">
                <a16:creationId xmlns:a16="http://schemas.microsoft.com/office/drawing/2014/main" id="{B4081D40-3423-AD39-67B6-644351920537}"/>
              </a:ext>
            </a:extLst>
          </p:cNvPr>
          <p:cNvSpPr>
            <a:spLocks/>
          </p:cNvSpPr>
          <p:nvPr/>
        </p:nvSpPr>
        <p:spPr bwMode="auto">
          <a:xfrm>
            <a:off x="402771" y="5494627"/>
            <a:ext cx="2679192" cy="725148"/>
          </a:xfrm>
          <a:prstGeom prst="rect">
            <a:avLst/>
          </a:prstGeom>
          <a:noFill/>
          <a:ln w="28575">
            <a:solidFill>
              <a:srgbClr val="012169"/>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Tree>
    <p:extLst>
      <p:ext uri="{BB962C8B-B14F-4D97-AF65-F5344CB8AC3E}">
        <p14:creationId xmlns:p14="http://schemas.microsoft.com/office/powerpoint/2010/main" val="95279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EF9C37-9DE6-7E9A-D950-C69D82691B6E}"/>
              </a:ext>
            </a:extLst>
          </p:cNvPr>
          <p:cNvSpPr>
            <a:spLocks noGrp="1"/>
          </p:cNvSpPr>
          <p:nvPr>
            <p:ph type="ctrTitle"/>
            <p:custDataLst>
              <p:tags r:id="rId2"/>
            </p:custDataLst>
          </p:nvPr>
        </p:nvSpPr>
        <p:spPr>
          <a:xfrm>
            <a:off x="451821" y="2977179"/>
            <a:ext cx="11295529" cy="524435"/>
          </a:xfrm>
        </p:spPr>
        <p:txBody>
          <a:bodyPr/>
          <a:lstStyle/>
          <a:p>
            <a:r>
              <a:rPr lang="en-US" sz="4000" dirty="0">
                <a:latin typeface="Calibri" panose="020F0502020204030204" pitchFamily="34" charset="0"/>
                <a:cs typeface="Calibri" panose="020F0502020204030204" pitchFamily="34" charset="0"/>
              </a:rPr>
              <a:t>Benefits of leasing</a:t>
            </a:r>
            <a:endParaRPr lang="en-US" sz="4000" dirty="0"/>
          </a:p>
        </p:txBody>
      </p:sp>
    </p:spTree>
    <p:custDataLst>
      <p:tags r:id="rId1"/>
    </p:custDataLst>
    <p:extLst>
      <p:ext uri="{BB962C8B-B14F-4D97-AF65-F5344CB8AC3E}">
        <p14:creationId xmlns:p14="http://schemas.microsoft.com/office/powerpoint/2010/main" val="427644057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TUSGUID" val="cefb79ec-8e87-4b95-8f0d-c9e32de47f04"/>
  <p:tag name="BAC" val="B!bac@C"/>
  <p:tag name="CLASSIFICATION" val="Unclassified"/>
</p:tagLst>
</file>

<file path=ppt/tags/tag10.xml><?xml version="1.0" encoding="utf-8"?>
<p:tagLst xmlns:a="http://schemas.openxmlformats.org/drawingml/2006/main" xmlns:r="http://schemas.openxmlformats.org/officeDocument/2006/relationships" xmlns:p="http://schemas.openxmlformats.org/presentationml/2006/main">
  <p:tag name="PB:LM_AREA_COMPONENT_TYPE" val="AREA"/>
</p:tagLst>
</file>

<file path=ppt/tags/tag11.xml><?xml version="1.0" encoding="utf-8"?>
<p:tagLst xmlns:a="http://schemas.openxmlformats.org/drawingml/2006/main" xmlns:r="http://schemas.openxmlformats.org/officeDocument/2006/relationships" xmlns:p="http://schemas.openxmlformats.org/presentationml/2006/main">
  <p:tag name="PB:ITEM_METADATA" val="{&quot;TYPE&quot;:&quot;BLOGO&quot;,&quot;COLOR&quot;:&quot;C&quot;}"/>
  <p:tag name="PB:LM_AREA_COMPONENT_TYPE" val="ITEM"/>
</p:tagLst>
</file>

<file path=ppt/tags/tag12.xml><?xml version="1.0" encoding="utf-8"?>
<p:tagLst xmlns:a="http://schemas.openxmlformats.org/drawingml/2006/main" xmlns:r="http://schemas.openxmlformats.org/officeDocument/2006/relationships" xmlns:p="http://schemas.openxmlformats.org/presentationml/2006/main">
  <p:tag name="BULLETSTYLE" val="BulletStyle"/>
  <p:tag name="ISLOCKED" val="False"/>
  <p:tag name="JAZZCOMPLIANT" val="True"/>
  <p:tag name="PRESERVEASPECTRATIO" val="False"/>
  <p:tag name="SLIDEELEMTYPE" val="41"/>
</p:tagLst>
</file>

<file path=ppt/tags/tag13.xml><?xml version="1.0" encoding="utf-8"?>
<p:tagLst xmlns:a="http://schemas.openxmlformats.org/drawingml/2006/main" xmlns:r="http://schemas.openxmlformats.org/officeDocument/2006/relationships" xmlns:p="http://schemas.openxmlformats.org/presentationml/2006/main">
  <p:tag name="PB:LM_AREA_COMPONENT_TYPE" val="AREA"/>
</p:tagLst>
</file>

<file path=ppt/tags/tag14.xml><?xml version="1.0" encoding="utf-8"?>
<p:tagLst xmlns:a="http://schemas.openxmlformats.org/drawingml/2006/main" xmlns:r="http://schemas.openxmlformats.org/officeDocument/2006/relationships" xmlns:p="http://schemas.openxmlformats.org/presentationml/2006/main">
  <p:tag name="PB:LM_AREA_COMPONENT_TYPE" val="ITEM"/>
</p:tagLst>
</file>

<file path=ppt/tags/tag15.xml><?xml version="1.0" encoding="utf-8"?>
<p:tagLst xmlns:a="http://schemas.openxmlformats.org/drawingml/2006/main" xmlns:r="http://schemas.openxmlformats.org/officeDocument/2006/relationships" xmlns:p="http://schemas.openxmlformats.org/presentationml/2006/main">
  <p:tag name="PB:LM_AREA_COMPONENT_TYPE" val="SEPARATOR"/>
</p:tagLst>
</file>

<file path=ppt/tags/tag16.xml><?xml version="1.0" encoding="utf-8"?>
<p:tagLst xmlns:a="http://schemas.openxmlformats.org/drawingml/2006/main" xmlns:r="http://schemas.openxmlformats.org/officeDocument/2006/relationships" xmlns:p="http://schemas.openxmlformats.org/presentationml/2006/main">
  <p:tag name="PB:LM_AREA_COMPONENT_TYPE" val="ALT_SEPARATOR"/>
</p:tagLst>
</file>

<file path=ppt/tags/tag17.xml><?xml version="1.0" encoding="utf-8"?>
<p:tagLst xmlns:a="http://schemas.openxmlformats.org/drawingml/2006/main" xmlns:r="http://schemas.openxmlformats.org/officeDocument/2006/relationships" xmlns:p="http://schemas.openxmlformats.org/presentationml/2006/main">
  <p:tag name="PB:LM_AREA_COMPONENT_TYPE" val="AREA"/>
</p:tagLst>
</file>

<file path=ppt/tags/tag18.xml><?xml version="1.0" encoding="utf-8"?>
<p:tagLst xmlns:a="http://schemas.openxmlformats.org/drawingml/2006/main" xmlns:r="http://schemas.openxmlformats.org/officeDocument/2006/relationships" xmlns:p="http://schemas.openxmlformats.org/presentationml/2006/main">
  <p:tag name="PB:LM_AREA_COMPONENT_TYPE" val="ITEM"/>
</p:tagLst>
</file>

<file path=ppt/tags/tag19.xml><?xml version="1.0" encoding="utf-8"?>
<p:tagLst xmlns:a="http://schemas.openxmlformats.org/drawingml/2006/main" xmlns:r="http://schemas.openxmlformats.org/officeDocument/2006/relationships" xmlns:p="http://schemas.openxmlformats.org/presentationml/2006/main">
  <p:tag name="PB:LM_AREA_COMPONENT_TYPE" val="SEPARATOR"/>
</p:tagLst>
</file>

<file path=ppt/tags/tag2.xml><?xml version="1.0" encoding="utf-8"?>
<p:tagLst xmlns:a="http://schemas.openxmlformats.org/drawingml/2006/main" xmlns:r="http://schemas.openxmlformats.org/officeDocument/2006/relationships" xmlns:p="http://schemas.openxmlformats.org/presentationml/2006/main">
  <p:tag name="BULLETSTYLE" val="BulletStyle"/>
  <p:tag name="ISLOCKED" val="False"/>
  <p:tag name="JAZZCOMPLIANT" val="True"/>
  <p:tag name="PRESERVEASPECTRATIO" val="False"/>
  <p:tag name="SLIDEELEMTYPE" val="41"/>
</p:tagLst>
</file>

<file path=ppt/tags/tag20.xml><?xml version="1.0" encoding="utf-8"?>
<p:tagLst xmlns:a="http://schemas.openxmlformats.org/drawingml/2006/main" xmlns:r="http://schemas.openxmlformats.org/officeDocument/2006/relationships" xmlns:p="http://schemas.openxmlformats.org/presentationml/2006/main">
  <p:tag name="PB:LM_AREA_COMPONENT_TYPE" val="AREA"/>
</p:tagLst>
</file>

<file path=ppt/tags/tag21.xml><?xml version="1.0" encoding="utf-8"?>
<p:tagLst xmlns:a="http://schemas.openxmlformats.org/drawingml/2006/main" xmlns:r="http://schemas.openxmlformats.org/officeDocument/2006/relationships" xmlns:p="http://schemas.openxmlformats.org/presentationml/2006/main">
  <p:tag name="PB:ITEM_METADATA" val="{&quot;TYPE&quot;:&quot;BLOGO&quot;,&quot;COLOR&quot;:&quot;C&quot;}"/>
  <p:tag name="PB:LM_AREA_COMPONENT_TYPE" val="ITEM"/>
</p:tagLst>
</file>

<file path=ppt/tags/tag2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3.xml><?xml version="1.0" encoding="utf-8"?>
<p:tagLst xmlns:a="http://schemas.openxmlformats.org/drawingml/2006/main" xmlns:r="http://schemas.openxmlformats.org/officeDocument/2006/relationships" xmlns:p="http://schemas.openxmlformats.org/presentationml/2006/main">
  <p:tag name="SLIDEPAGENUMBER" val="1"/>
  <p:tag name="SLIDETYPE" val="13"/>
</p:tagLst>
</file>

<file path=ppt/tags/tag24.xml><?xml version="1.0" encoding="utf-8"?>
<p:tagLst xmlns:a="http://schemas.openxmlformats.org/drawingml/2006/main" xmlns:r="http://schemas.openxmlformats.org/officeDocument/2006/relationships" xmlns:p="http://schemas.openxmlformats.org/presentationml/2006/main">
  <p:tag name="BULLETSTYLE" val="BulletStyle"/>
  <p:tag name="ISLOCKED" val="False"/>
  <p:tag name="JAZZCOMPLIANT" val="True"/>
  <p:tag name="PB:PHR_LEFT" val="36"/>
  <p:tag name="PB:PHR_NAME" val="Title 1"/>
  <p:tag name="PB:PHR_SLD_ID" val="296"/>
  <p:tag name="PB:PHR_SLD_IDX" val="16"/>
  <p:tag name="PB:PHR_TOP" val="257.76"/>
  <p:tag name="PBORILEFT" val="36"/>
  <p:tag name="PBORIWIDTH" val="720"/>
  <p:tag name="PRESERVEASPECTRATIO" val="False"/>
  <p:tag name="SLIDEELEMTYPE" val="41"/>
  <p:tag name="TOC_GUID" val="A10E7261-0B78-4406-85C6-274B9D0FE4C6"/>
</p:tagLst>
</file>

<file path=ppt/tags/tag3.xml><?xml version="1.0" encoding="utf-8"?>
<p:tagLst xmlns:a="http://schemas.openxmlformats.org/drawingml/2006/main" xmlns:r="http://schemas.openxmlformats.org/officeDocument/2006/relationships" xmlns:p="http://schemas.openxmlformats.org/presentationml/2006/main">
  <p:tag name="PB:LM_AREA_COMPONENT_TYPE" val="AREA"/>
</p:tagLst>
</file>

<file path=ppt/tags/tag4.xml><?xml version="1.0" encoding="utf-8"?>
<p:tagLst xmlns:a="http://schemas.openxmlformats.org/drawingml/2006/main" xmlns:r="http://schemas.openxmlformats.org/officeDocument/2006/relationships" xmlns:p="http://schemas.openxmlformats.org/presentationml/2006/main">
  <p:tag name="PB:LM_AREA_COMPONENT_TYPE" val="ITEM"/>
</p:tagLst>
</file>

<file path=ppt/tags/tag5.xml><?xml version="1.0" encoding="utf-8"?>
<p:tagLst xmlns:a="http://schemas.openxmlformats.org/drawingml/2006/main" xmlns:r="http://schemas.openxmlformats.org/officeDocument/2006/relationships" xmlns:p="http://schemas.openxmlformats.org/presentationml/2006/main">
  <p:tag name="PB:LM_AREA_COMPONENT_TYPE" val="SEPARATOR"/>
</p:tagLst>
</file>

<file path=ppt/tags/tag6.xml><?xml version="1.0" encoding="utf-8"?>
<p:tagLst xmlns:a="http://schemas.openxmlformats.org/drawingml/2006/main" xmlns:r="http://schemas.openxmlformats.org/officeDocument/2006/relationships" xmlns:p="http://schemas.openxmlformats.org/presentationml/2006/main">
  <p:tag name="PB:LM_AREA_COMPONENT_TYPE" val="ALT_SEPARATOR"/>
</p:tagLst>
</file>

<file path=ppt/tags/tag7.xml><?xml version="1.0" encoding="utf-8"?>
<p:tagLst xmlns:a="http://schemas.openxmlformats.org/drawingml/2006/main" xmlns:r="http://schemas.openxmlformats.org/officeDocument/2006/relationships" xmlns:p="http://schemas.openxmlformats.org/presentationml/2006/main">
  <p:tag name="PB:LM_AREA_COMPONENT_TYPE" val="AREA"/>
</p:tagLst>
</file>

<file path=ppt/tags/tag8.xml><?xml version="1.0" encoding="utf-8"?>
<p:tagLst xmlns:a="http://schemas.openxmlformats.org/drawingml/2006/main" xmlns:r="http://schemas.openxmlformats.org/officeDocument/2006/relationships" xmlns:p="http://schemas.openxmlformats.org/presentationml/2006/main">
  <p:tag name="PB:LM_AREA_COMPONENT_TYPE" val="ITEM"/>
</p:tagLst>
</file>

<file path=ppt/tags/tag9.xml><?xml version="1.0" encoding="utf-8"?>
<p:tagLst xmlns:a="http://schemas.openxmlformats.org/drawingml/2006/main" xmlns:r="http://schemas.openxmlformats.org/officeDocument/2006/relationships" xmlns:p="http://schemas.openxmlformats.org/presentationml/2006/main">
  <p:tag name="PB:LM_AREA_COMPONENT_TYPE" val="SEPARATOR"/>
</p:tagLst>
</file>

<file path=ppt/theme/theme1.xml><?xml version="1.0" encoding="utf-8"?>
<a:theme xmlns:a="http://schemas.openxmlformats.org/drawingml/2006/main" name="Enterprise_Printer_Friendly_Confidential">
  <a:themeElements>
    <a:clrScheme name="BoA">
      <a:dk1>
        <a:srgbClr val="000000"/>
      </a:dk1>
      <a:lt1>
        <a:srgbClr val="FFFFFF"/>
      </a:lt1>
      <a:dk2>
        <a:srgbClr val="D5D5D5"/>
      </a:dk2>
      <a:lt2>
        <a:srgbClr val="EDEDED"/>
      </a:lt2>
      <a:accent1>
        <a:srgbClr val="E31837"/>
      </a:accent1>
      <a:accent2>
        <a:srgbClr val="780032"/>
      </a:accent2>
      <a:accent3>
        <a:srgbClr val="012069"/>
      </a:accent3>
      <a:accent4>
        <a:srgbClr val="0051C2"/>
      </a:accent4>
      <a:accent5>
        <a:srgbClr val="009CDE"/>
      </a:accent5>
      <a:accent6>
        <a:srgbClr val="D3EFFC"/>
      </a:accent6>
      <a:hlink>
        <a:srgbClr val="0052C2"/>
      </a:hlink>
      <a:folHlink>
        <a:srgbClr val="0121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defRPr>
        </a:defPPr>
      </a:lstStyle>
    </a:spDef>
  </a:objectDefaults>
  <a:extraClrSchemeLst/>
  <a:extLst>
    <a:ext uri="{05A4C25C-085E-4340-85A3-A5531E510DB2}">
      <thm15:themeFamily xmlns:thm15="http://schemas.microsoft.com/office/thememl/2012/main" name="PRES-08-19-0766_B" id="{2515FEA1-EA29-EF4D-8063-E85D098039DC}" vid="{3C4DD7B4-20CB-4F41-8B66-5E19508B638E}"/>
    </a:ext>
  </a:extLst>
</a:theme>
</file>

<file path=ppt/theme/theme2.xml><?xml version="1.0" encoding="utf-8"?>
<a:theme xmlns:a="http://schemas.openxmlformats.org/drawingml/2006/main" name="1_Enterprise_Printer_Friendly_Confidential">
  <a:themeElements>
    <a:clrScheme name="BoA">
      <a:dk1>
        <a:srgbClr val="000000"/>
      </a:dk1>
      <a:lt1>
        <a:srgbClr val="FFFFFF"/>
      </a:lt1>
      <a:dk2>
        <a:srgbClr val="D5D5D5"/>
      </a:dk2>
      <a:lt2>
        <a:srgbClr val="EDEDED"/>
      </a:lt2>
      <a:accent1>
        <a:srgbClr val="E31837"/>
      </a:accent1>
      <a:accent2>
        <a:srgbClr val="780032"/>
      </a:accent2>
      <a:accent3>
        <a:srgbClr val="012069"/>
      </a:accent3>
      <a:accent4>
        <a:srgbClr val="0051C2"/>
      </a:accent4>
      <a:accent5>
        <a:srgbClr val="009CDE"/>
      </a:accent5>
      <a:accent6>
        <a:srgbClr val="D3EFFC"/>
      </a:accent6>
      <a:hlink>
        <a:srgbClr val="0052C2"/>
      </a:hlink>
      <a:folHlink>
        <a:srgbClr val="0121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defRPr>
        </a:defPPr>
      </a:lstStyle>
    </a:spDef>
  </a:objectDefaults>
  <a:extraClrSchemeLst/>
  <a:extLst>
    <a:ext uri="{05A4C25C-085E-4340-85A3-A5531E510DB2}">
      <thm15:themeFamily xmlns:thm15="http://schemas.microsoft.com/office/thememl/2012/main" name="PRES-08-19-0766_B" id="{2515FEA1-EA29-EF4D-8063-E85D098039DC}" vid="{3C4DD7B4-20CB-4F41-8B66-5E19508B63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cefb79ec-8e87-4b95-8f0d-c9e32de47f04</TitusGUID>
  <TitusMetadata xmlns="">eyJucyI6Imh0dHA6XC9cL3d3dy50aXR1cy5jb21cL25zXC9CYW5rIG9mIEFtZXJpY2EiLCJwcm9wcyI6W3sibiI6IkNsYXNzaWZpY2F0aW9uIiwidmFscyI6W3sidmFsdWUiOiJVbmNsYXNzaWZpZWQifV19LHsibiI6IkF1ZGllbmNlIiwidmFscyI6W119LHsibiI6IkNvbmZpZGVudGlhbFR5cGUiLCJ2YWxzIjpbXX1dfQ==</TitusMetadata>
</titus>
</file>

<file path=customXml/itemProps1.xml><?xml version="1.0" encoding="utf-8"?>
<ds:datastoreItem xmlns:ds="http://schemas.openxmlformats.org/officeDocument/2006/customXml" ds:itemID="{D00DF3BF-024C-4757-999E-C9505725D632}">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emplate/>
  <TotalTime>10384</TotalTime>
  <Words>2997</Words>
  <Application>Microsoft Office PowerPoint</Application>
  <PresentationFormat>Widescreen</PresentationFormat>
  <Paragraphs>300</Paragraphs>
  <Slides>13</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ＭＳ Ｐゴシック</vt:lpstr>
      <vt:lpstr>.AppleSystemUIFont</vt:lpstr>
      <vt:lpstr>Arial</vt:lpstr>
      <vt:lpstr>Calibri</vt:lpstr>
      <vt:lpstr>Calibri (Body)</vt:lpstr>
      <vt:lpstr>Calibri Light</vt:lpstr>
      <vt:lpstr>Cambria Math</vt:lpstr>
      <vt:lpstr>Times New Roman</vt:lpstr>
      <vt:lpstr>Wingdings</vt:lpstr>
      <vt:lpstr>Enterprise_Printer_Friendly_Confidential</vt:lpstr>
      <vt:lpstr>1_Enterprise_Printer_Friendly_Confidential</vt:lpstr>
      <vt:lpstr>The Equipment Finance Industry   What you need to know: A high-level review of how and why companies finance their capital equipment needs  </vt:lpstr>
      <vt:lpstr>Notice to recipient</vt:lpstr>
      <vt:lpstr>Overview of the equipment financing market Equipment financing market expects continued growth</vt:lpstr>
      <vt:lpstr>Common equipment sectors Commercial Equipment Finance provides financing solutions for a wide range of collateralized assets and equipment</vt:lpstr>
      <vt:lpstr>Strategic capital formation </vt:lpstr>
      <vt:lpstr>Match equipment with appropriate financing structure</vt:lpstr>
      <vt:lpstr>Matching needs with solutions Offering a broad range of options for capital raising and equipment financing</vt:lpstr>
      <vt:lpstr>Commercial Equipment Finance products </vt:lpstr>
      <vt:lpstr>Benefits of leasing</vt:lpstr>
      <vt:lpstr>Cash flow accounting</vt:lpstr>
      <vt:lpstr>Improve reporting metrics with a lease  Remove impact to reported CAPEX</vt:lpstr>
      <vt:lpstr>Accounting treatment of leases ASC 842 accounting overview</vt:lpstr>
      <vt:lpstr>PowerPoint Presentation</vt:lpstr>
    </vt:vector>
  </TitlesOfParts>
  <Company>Bank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Equipment Finance</dc:title>
  <dc:creator>Early, Kelly M</dc:creator>
  <cp:lastModifiedBy>Cochrane, James G</cp:lastModifiedBy>
  <cp:revision>350</cp:revision>
  <cp:lastPrinted>2025-09-18T22:03:19Z</cp:lastPrinted>
  <dcterms:created xsi:type="dcterms:W3CDTF">2021-06-25T14:41:47Z</dcterms:created>
  <dcterms:modified xsi:type="dcterms:W3CDTF">2025-09-18T22:03:26Z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cefb79ec-8e87-4b95-8f0d-c9e32de47f04</vt:lpwstr>
  </property>
  <property fmtid="{D5CDD505-2E9C-101B-9397-08002B2CF9AE}" pid="3" name="Classification">
    <vt:lpwstr>Unclassified</vt:lpwstr>
  </property>
  <property fmtid="{D5CDD505-2E9C-101B-9397-08002B2CF9AE}" pid="4" name="BAC">
    <vt:lpwstr>B!bac@C</vt:lpwstr>
  </property>
  <property fmtid="{D5CDD505-2E9C-101B-9397-08002B2CF9AE}" pid="5" name="_NewReviewCycle">
    <vt:lpwstr/>
  </property>
</Properties>
</file>