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12"/>
  </p:notesMasterIdLst>
  <p:sldIdLst>
    <p:sldId id="256" r:id="rId2"/>
    <p:sldId id="597" r:id="rId3"/>
    <p:sldId id="593" r:id="rId4"/>
    <p:sldId id="438" r:id="rId5"/>
    <p:sldId id="596" r:id="rId6"/>
    <p:sldId id="595" r:id="rId7"/>
    <p:sldId id="588" r:id="rId8"/>
    <p:sldId id="633" r:id="rId9"/>
    <p:sldId id="448" r:id="rId10"/>
    <p:sldId id="37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2195"/>
    <p:restoredTop sz="94712"/>
  </p:normalViewPr>
  <p:slideViewPr>
    <p:cSldViewPr snapToGrid="0" snapToObjects="1">
      <p:cViewPr varScale="1">
        <p:scale>
          <a:sx n="102" d="100"/>
          <a:sy n="102" d="100"/>
        </p:scale>
        <p:origin x="57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2387B8-1F5D-914F-AD70-F16FF07B6543}" type="datetimeFigureOut">
              <a:rPr lang="en-US" smtClean="0"/>
              <a:t>6/21/25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40ABF0-33A9-AF46-A611-803F796CC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719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>
            <a:extLst>
              <a:ext uri="{FF2B5EF4-FFF2-40B4-BE49-F238E27FC236}">
                <a16:creationId xmlns:a16="http://schemas.microsoft.com/office/drawing/2014/main" id="{F2CA0E87-5CBA-444D-A2F5-CBA29EEF86C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4995" name="Notes Placeholder 2">
            <a:extLst>
              <a:ext uri="{FF2B5EF4-FFF2-40B4-BE49-F238E27FC236}">
                <a16:creationId xmlns:a16="http://schemas.microsoft.com/office/drawing/2014/main" id="{EE337BF2-2FBC-3D4E-B07A-5B8298CFD3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i="1">
                <a:ea typeface="ＭＳ Ｐ明朝" panose="02020600040205080304" pitchFamily="18" charset="-128"/>
              </a:rPr>
              <a:t>rah-mat</a:t>
            </a:r>
          </a:p>
          <a:p>
            <a:r>
              <a:rPr lang="en-US" altLang="en-US" i="1">
                <a:ea typeface="ＭＳ Ｐ明朝" panose="02020600040205080304" pitchFamily="18" charset="-128"/>
              </a:rPr>
              <a:t>tasha-koor</a:t>
            </a:r>
            <a:endParaRPr lang="en-US" altLang="en-US">
              <a:ea typeface="ＭＳ Ｐ明朝" panose="02020600040205080304" pitchFamily="18" charset="-128"/>
            </a:endParaRPr>
          </a:p>
          <a:p>
            <a:endParaRPr lang="en-US" altLang="en-US">
              <a:ea typeface="ＭＳ Ｐ明朝" panose="02020600040205080304" pitchFamily="18" charset="-128"/>
            </a:endParaRPr>
          </a:p>
        </p:txBody>
      </p:sp>
      <p:sp>
        <p:nvSpPr>
          <p:cNvPr id="84996" name="Slide Number Placeholder 3">
            <a:extLst>
              <a:ext uri="{FF2B5EF4-FFF2-40B4-BE49-F238E27FC236}">
                <a16:creationId xmlns:a16="http://schemas.microsoft.com/office/drawing/2014/main" id="{6273E193-AB70-1641-A780-9C9C4FCED3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F579A1E3-7513-0042-B74F-87E7C53B95CB}" type="slidenum">
              <a:rPr lang="en-US" altLang="en-US">
                <a:ea typeface="ＭＳ Ｐゴシック" panose="020B0600070205080204" pitchFamily="34" charset="-128"/>
              </a:rPr>
              <a:pPr>
                <a:spcBef>
                  <a:spcPct val="0"/>
                </a:spcBef>
              </a:pPr>
              <a:t>10</a:t>
            </a:fld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87434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F359E-FEA6-344D-AE7F-24276FF357E0}" type="datetimeFigureOut">
              <a:rPr lang="en-US" smtClean="0"/>
              <a:t>6/21/25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F6657-C24D-A045-B5B9-A6F9E3ADF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7953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F359E-FEA6-344D-AE7F-24276FF357E0}" type="datetimeFigureOut">
              <a:rPr lang="en-US" smtClean="0"/>
              <a:t>6/21/25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F6657-C24D-A045-B5B9-A6F9E3ADF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030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F359E-FEA6-344D-AE7F-24276FF357E0}" type="datetimeFigureOut">
              <a:rPr lang="en-US" smtClean="0"/>
              <a:t>6/21/25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F6657-C24D-A045-B5B9-A6F9E3ADF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568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F359E-FEA6-344D-AE7F-24276FF357E0}" type="datetimeFigureOut">
              <a:rPr lang="en-US" smtClean="0"/>
              <a:t>6/21/25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F6657-C24D-A045-B5B9-A6F9E3ADF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972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F359E-FEA6-344D-AE7F-24276FF357E0}" type="datetimeFigureOut">
              <a:rPr lang="en-US" smtClean="0"/>
              <a:t>6/21/25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F6657-C24D-A045-B5B9-A6F9E3ADF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0495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F359E-FEA6-344D-AE7F-24276FF357E0}" type="datetimeFigureOut">
              <a:rPr lang="en-US" smtClean="0"/>
              <a:t>6/21/25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F6657-C24D-A045-B5B9-A6F9E3ADF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596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F359E-FEA6-344D-AE7F-24276FF357E0}" type="datetimeFigureOut">
              <a:rPr lang="en-US" smtClean="0"/>
              <a:t>6/21/25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F6657-C24D-A045-B5B9-A6F9E3ADF69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175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F359E-FEA6-344D-AE7F-24276FF357E0}" type="datetimeFigureOut">
              <a:rPr lang="en-US" smtClean="0"/>
              <a:t>6/21/25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F6657-C24D-A045-B5B9-A6F9E3ADF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324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F359E-FEA6-344D-AE7F-24276FF357E0}" type="datetimeFigureOut">
              <a:rPr lang="en-US" smtClean="0"/>
              <a:t>6/21/25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F6657-C24D-A045-B5B9-A6F9E3ADF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53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F359E-FEA6-344D-AE7F-24276FF357E0}" type="datetimeFigureOut">
              <a:rPr lang="en-US" smtClean="0"/>
              <a:t>6/21/25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F6657-C24D-A045-B5B9-A6F9E3ADF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011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92AF359E-FEA6-344D-AE7F-24276FF357E0}" type="datetimeFigureOut">
              <a:rPr lang="en-US" smtClean="0"/>
              <a:t>6/21/25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F6657-C24D-A045-B5B9-A6F9E3ADF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463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92AF359E-FEA6-344D-AE7F-24276FF357E0}" type="datetimeFigureOut">
              <a:rPr lang="en-US" smtClean="0"/>
              <a:t>6/21/25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EB1F6657-C24D-A045-B5B9-A6F9E3ADF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543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3FA02-7235-3E47-8AC0-9B765F561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5324" y="271026"/>
            <a:ext cx="9144000" cy="1329174"/>
          </a:xfrm>
        </p:spPr>
        <p:txBody>
          <a:bodyPr>
            <a:normAutofit fontScale="90000"/>
          </a:bodyPr>
          <a:lstStyle/>
          <a:p>
            <a:b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b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4000" b="1" dirty="0"/>
              <a:t>Clear Out the Noise – Achieve Your Goals</a:t>
            </a:r>
            <a:b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b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endParaRPr lang="en-US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8207CE-8D90-3A4D-B83B-068C687312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5058" y="4984955"/>
            <a:ext cx="8912942" cy="272845"/>
          </a:xfrm>
        </p:spPr>
        <p:txBody>
          <a:bodyPr>
            <a:normAutofit fontScale="25000" lnSpcReduction="20000"/>
          </a:bodyPr>
          <a:lstStyle/>
          <a:p>
            <a:r>
              <a:rPr lang="en-US" sz="1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80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E3DB6E-AA6B-32F3-D902-00D470A6DB88}"/>
              </a:ext>
            </a:extLst>
          </p:cNvPr>
          <p:cNvSpPr txBox="1"/>
          <p:nvPr/>
        </p:nvSpPr>
        <p:spPr>
          <a:xfrm>
            <a:off x="924233" y="2168014"/>
            <a:ext cx="1006331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Financial Executives International</a:t>
            </a:r>
          </a:p>
          <a:p>
            <a:pPr algn="ctr"/>
            <a:r>
              <a:rPr lang="en-US" sz="3600" dirty="0"/>
              <a:t>Denver, Colorado</a:t>
            </a:r>
          </a:p>
          <a:p>
            <a:pPr algn="ctr"/>
            <a:r>
              <a:rPr lang="en-US" sz="3600" dirty="0"/>
              <a:t>June 19, 2025</a:t>
            </a:r>
          </a:p>
          <a:p>
            <a:pPr algn="ctr"/>
            <a:endParaRPr lang="en-US" sz="3600" dirty="0"/>
          </a:p>
          <a:p>
            <a:pPr algn="ctr"/>
            <a:r>
              <a:rPr lang="en-US" sz="3600" dirty="0"/>
              <a:t>Ken Rutherford</a:t>
            </a:r>
          </a:p>
        </p:txBody>
      </p:sp>
    </p:spTree>
    <p:extLst>
      <p:ext uri="{BB962C8B-B14F-4D97-AF65-F5344CB8AC3E}">
        <p14:creationId xmlns:p14="http://schemas.microsoft.com/office/powerpoint/2010/main" val="42026972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>
            <a:extLst>
              <a:ext uri="{FF2B5EF4-FFF2-40B4-BE49-F238E27FC236}">
                <a16:creationId xmlns:a16="http://schemas.microsoft.com/office/drawing/2014/main" id="{5AE68E70-3FEC-CC41-BFC0-15AC6BA1F41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2"/>
          <a:stretch>
            <a:fillRect/>
          </a:stretch>
        </p:blipFill>
        <p:spPr>
          <a:xfrm>
            <a:off x="1524000" y="0"/>
            <a:ext cx="4495800" cy="6858000"/>
          </a:xfrm>
          <a:noFill/>
        </p:spPr>
      </p:pic>
      <p:sp>
        <p:nvSpPr>
          <p:cNvPr id="83971" name="Text Box 3">
            <a:extLst>
              <a:ext uri="{FF2B5EF4-FFF2-40B4-BE49-F238E27FC236}">
                <a16:creationId xmlns:a16="http://schemas.microsoft.com/office/drawing/2014/main" id="{5D4B8EBA-6CA6-B440-B6DC-174643F5C0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4495800"/>
            <a:ext cx="46482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2" charset="2"/>
              <a:buChar char=""/>
              <a:defRPr sz="2800">
                <a:solidFill>
                  <a:schemeClr val="tx1"/>
                </a:solidFill>
                <a:latin typeface="Book Antiqua" panose="02040602050305030304" pitchFamily="18" charset="0"/>
                <a:ea typeface="HG明朝B"/>
                <a:cs typeface="HG明朝B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2" charset="2"/>
              <a:buChar char=""/>
              <a:defRPr sz="2400">
                <a:solidFill>
                  <a:schemeClr val="tx1"/>
                </a:solidFill>
                <a:latin typeface="Book Antiqua" panose="02040602050305030304" pitchFamily="18" charset="0"/>
                <a:ea typeface="HG明朝B"/>
                <a:cs typeface="HG明朝B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anose="02040602050305030304" pitchFamily="18" charset="0"/>
                <a:ea typeface="HG明朝B"/>
                <a:cs typeface="HG明朝B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2" charset="2"/>
              <a:buChar char=""/>
              <a:defRPr sz="2000">
                <a:solidFill>
                  <a:schemeClr val="tx1"/>
                </a:solidFill>
                <a:latin typeface="Book Antiqua" panose="02040602050305030304" pitchFamily="18" charset="0"/>
                <a:ea typeface="HG明朝B"/>
                <a:cs typeface="HG明朝B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Font typeface="Wingdings 2" pitchFamily="2" charset="2"/>
              <a:buChar char=""/>
              <a:defRPr sz="2000">
                <a:solidFill>
                  <a:schemeClr val="tx1"/>
                </a:solidFill>
                <a:latin typeface="Book Antiqua" panose="02040602050305030304" pitchFamily="18" charset="0"/>
                <a:ea typeface="HG明朝B"/>
                <a:cs typeface="HG明朝B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2" charset="2"/>
              <a:buChar char=""/>
              <a:defRPr sz="2000">
                <a:solidFill>
                  <a:schemeClr val="tx1"/>
                </a:solidFill>
                <a:latin typeface="Book Antiqua" panose="02040602050305030304" pitchFamily="18" charset="0"/>
                <a:ea typeface="HG明朝B"/>
                <a:cs typeface="HG明朝B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2" charset="2"/>
              <a:buChar char=""/>
              <a:defRPr sz="2000">
                <a:solidFill>
                  <a:schemeClr val="tx1"/>
                </a:solidFill>
                <a:latin typeface="Book Antiqua" panose="02040602050305030304" pitchFamily="18" charset="0"/>
                <a:ea typeface="HG明朝B"/>
                <a:cs typeface="HG明朝B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2" charset="2"/>
              <a:buChar char=""/>
              <a:defRPr sz="2000">
                <a:solidFill>
                  <a:schemeClr val="tx1"/>
                </a:solidFill>
                <a:latin typeface="Book Antiqua" panose="02040602050305030304" pitchFamily="18" charset="0"/>
                <a:ea typeface="HG明朝B"/>
                <a:cs typeface="HG明朝B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2" charset="2"/>
              <a:buChar char=""/>
              <a:defRPr sz="2000">
                <a:solidFill>
                  <a:schemeClr val="tx1"/>
                </a:solidFill>
                <a:latin typeface="Book Antiqua" panose="02040602050305030304" pitchFamily="18" charset="0"/>
                <a:ea typeface="HG明朝B"/>
                <a:cs typeface="HG明朝B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</a:p>
        </p:txBody>
      </p:sp>
      <p:sp>
        <p:nvSpPr>
          <p:cNvPr id="83972" name="Text Box 6">
            <a:extLst>
              <a:ext uri="{FF2B5EF4-FFF2-40B4-BE49-F238E27FC236}">
                <a16:creationId xmlns:a16="http://schemas.microsoft.com/office/drawing/2014/main" id="{8D4DC8E7-DC7C-9843-A885-2CFF21E8D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2971800"/>
            <a:ext cx="4495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2" charset="2"/>
              <a:buChar char=""/>
              <a:defRPr sz="2800">
                <a:solidFill>
                  <a:schemeClr val="tx1"/>
                </a:solidFill>
                <a:latin typeface="Book Antiqua" panose="02040602050305030304" pitchFamily="18" charset="0"/>
                <a:ea typeface="HG明朝B"/>
                <a:cs typeface="HG明朝B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2" charset="2"/>
              <a:buChar char=""/>
              <a:defRPr sz="2400">
                <a:solidFill>
                  <a:schemeClr val="tx1"/>
                </a:solidFill>
                <a:latin typeface="Book Antiqua" panose="02040602050305030304" pitchFamily="18" charset="0"/>
                <a:ea typeface="HG明朝B"/>
                <a:cs typeface="HG明朝B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anose="02040602050305030304" pitchFamily="18" charset="0"/>
                <a:ea typeface="HG明朝B"/>
                <a:cs typeface="HG明朝B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2" charset="2"/>
              <a:buChar char=""/>
              <a:defRPr sz="2000">
                <a:solidFill>
                  <a:schemeClr val="tx1"/>
                </a:solidFill>
                <a:latin typeface="Book Antiqua" panose="02040602050305030304" pitchFamily="18" charset="0"/>
                <a:ea typeface="HG明朝B"/>
                <a:cs typeface="HG明朝B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Font typeface="Wingdings 2" pitchFamily="2" charset="2"/>
              <a:buChar char=""/>
              <a:defRPr sz="2000">
                <a:solidFill>
                  <a:schemeClr val="tx1"/>
                </a:solidFill>
                <a:latin typeface="Book Antiqua" panose="02040602050305030304" pitchFamily="18" charset="0"/>
                <a:ea typeface="HG明朝B"/>
                <a:cs typeface="HG明朝B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2" charset="2"/>
              <a:buChar char=""/>
              <a:defRPr sz="2000">
                <a:solidFill>
                  <a:schemeClr val="tx1"/>
                </a:solidFill>
                <a:latin typeface="Book Antiqua" panose="02040602050305030304" pitchFamily="18" charset="0"/>
                <a:ea typeface="HG明朝B"/>
                <a:cs typeface="HG明朝B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2" charset="2"/>
              <a:buChar char=""/>
              <a:defRPr sz="2000">
                <a:solidFill>
                  <a:schemeClr val="tx1"/>
                </a:solidFill>
                <a:latin typeface="Book Antiqua" panose="02040602050305030304" pitchFamily="18" charset="0"/>
                <a:ea typeface="HG明朝B"/>
                <a:cs typeface="HG明朝B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2" charset="2"/>
              <a:buChar char=""/>
              <a:defRPr sz="2000">
                <a:solidFill>
                  <a:schemeClr val="tx1"/>
                </a:solidFill>
                <a:latin typeface="Book Antiqua" panose="02040602050305030304" pitchFamily="18" charset="0"/>
                <a:ea typeface="HG明朝B"/>
                <a:cs typeface="HG明朝B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2" charset="2"/>
              <a:buChar char=""/>
              <a:defRPr sz="2000">
                <a:solidFill>
                  <a:schemeClr val="tx1"/>
                </a:solidFill>
                <a:latin typeface="Book Antiqua" panose="02040602050305030304" pitchFamily="18" charset="0"/>
                <a:ea typeface="HG明朝B"/>
                <a:cs typeface="HG明朝B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 </a:t>
            </a:r>
          </a:p>
        </p:txBody>
      </p:sp>
      <p:sp>
        <p:nvSpPr>
          <p:cNvPr id="83973" name="Text Box 7">
            <a:extLst>
              <a:ext uri="{FF2B5EF4-FFF2-40B4-BE49-F238E27FC236}">
                <a16:creationId xmlns:a16="http://schemas.microsoft.com/office/drawing/2014/main" id="{45FAFC77-1B8D-D141-A867-F6B5B6A7578D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7863456" y="6324600"/>
            <a:ext cx="1567544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2" charset="2"/>
              <a:buChar char=""/>
              <a:defRPr sz="2800">
                <a:solidFill>
                  <a:schemeClr val="tx1"/>
                </a:solidFill>
                <a:latin typeface="Book Antiqua" panose="02040602050305030304" pitchFamily="18" charset="0"/>
                <a:ea typeface="HG明朝B"/>
                <a:cs typeface="HG明朝B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2" charset="2"/>
              <a:buChar char=""/>
              <a:defRPr sz="2400">
                <a:solidFill>
                  <a:schemeClr val="tx1"/>
                </a:solidFill>
                <a:latin typeface="Book Antiqua" panose="02040602050305030304" pitchFamily="18" charset="0"/>
                <a:ea typeface="HG明朝B"/>
                <a:cs typeface="HG明朝B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anose="02040602050305030304" pitchFamily="18" charset="0"/>
                <a:ea typeface="HG明朝B"/>
                <a:cs typeface="HG明朝B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2" charset="2"/>
              <a:buChar char=""/>
              <a:defRPr sz="2000">
                <a:solidFill>
                  <a:schemeClr val="tx1"/>
                </a:solidFill>
                <a:latin typeface="Book Antiqua" panose="02040602050305030304" pitchFamily="18" charset="0"/>
                <a:ea typeface="HG明朝B"/>
                <a:cs typeface="HG明朝B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Font typeface="Wingdings 2" pitchFamily="2" charset="2"/>
              <a:buChar char=""/>
              <a:defRPr sz="2000">
                <a:solidFill>
                  <a:schemeClr val="tx1"/>
                </a:solidFill>
                <a:latin typeface="Book Antiqua" panose="02040602050305030304" pitchFamily="18" charset="0"/>
                <a:ea typeface="HG明朝B"/>
                <a:cs typeface="HG明朝B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2" charset="2"/>
              <a:buChar char=""/>
              <a:defRPr sz="2000">
                <a:solidFill>
                  <a:schemeClr val="tx1"/>
                </a:solidFill>
                <a:latin typeface="Book Antiqua" panose="02040602050305030304" pitchFamily="18" charset="0"/>
                <a:ea typeface="HG明朝B"/>
                <a:cs typeface="HG明朝B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2" charset="2"/>
              <a:buChar char=""/>
              <a:defRPr sz="2000">
                <a:solidFill>
                  <a:schemeClr val="tx1"/>
                </a:solidFill>
                <a:latin typeface="Book Antiqua" panose="02040602050305030304" pitchFamily="18" charset="0"/>
                <a:ea typeface="HG明朝B"/>
                <a:cs typeface="HG明朝B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2" charset="2"/>
              <a:buChar char=""/>
              <a:defRPr sz="2000">
                <a:solidFill>
                  <a:schemeClr val="tx1"/>
                </a:solidFill>
                <a:latin typeface="Book Antiqua" panose="02040602050305030304" pitchFamily="18" charset="0"/>
                <a:ea typeface="HG明朝B"/>
                <a:cs typeface="HG明朝B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2" charset="2"/>
              <a:buChar char=""/>
              <a:defRPr sz="2000">
                <a:solidFill>
                  <a:schemeClr val="tx1"/>
                </a:solidFill>
                <a:latin typeface="Book Antiqua" panose="02040602050305030304" pitchFamily="18" charset="0"/>
                <a:ea typeface="HG明朝B"/>
                <a:cs typeface="HG明朝B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</a:p>
        </p:txBody>
      </p:sp>
      <p:sp>
        <p:nvSpPr>
          <p:cNvPr id="83974" name="TextBox 6">
            <a:extLst>
              <a:ext uri="{FF2B5EF4-FFF2-40B4-BE49-F238E27FC236}">
                <a16:creationId xmlns:a16="http://schemas.microsoft.com/office/drawing/2014/main" id="{495A86DF-186E-C34C-AADC-D73A79A21A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6619" y="457201"/>
            <a:ext cx="6253316" cy="59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2" charset="2"/>
              <a:buChar char=""/>
              <a:defRPr sz="2800">
                <a:solidFill>
                  <a:schemeClr val="tx1"/>
                </a:solidFill>
                <a:latin typeface="Book Antiqua" panose="02040602050305030304" pitchFamily="18" charset="0"/>
                <a:ea typeface="HG明朝B"/>
                <a:cs typeface="HG明朝B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2" charset="2"/>
              <a:buChar char=""/>
              <a:defRPr sz="2400">
                <a:solidFill>
                  <a:schemeClr val="tx1"/>
                </a:solidFill>
                <a:latin typeface="Book Antiqua" panose="02040602050305030304" pitchFamily="18" charset="0"/>
                <a:ea typeface="HG明朝B"/>
                <a:cs typeface="HG明朝B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anose="02040602050305030304" pitchFamily="18" charset="0"/>
                <a:ea typeface="HG明朝B"/>
                <a:cs typeface="HG明朝B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2" charset="2"/>
              <a:buChar char=""/>
              <a:defRPr sz="2000">
                <a:solidFill>
                  <a:schemeClr val="tx1"/>
                </a:solidFill>
                <a:latin typeface="Book Antiqua" panose="02040602050305030304" pitchFamily="18" charset="0"/>
                <a:ea typeface="HG明朝B"/>
                <a:cs typeface="HG明朝B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Font typeface="Wingdings 2" pitchFamily="2" charset="2"/>
              <a:buChar char=""/>
              <a:defRPr sz="2000">
                <a:solidFill>
                  <a:schemeClr val="tx1"/>
                </a:solidFill>
                <a:latin typeface="Book Antiqua" panose="02040602050305030304" pitchFamily="18" charset="0"/>
                <a:ea typeface="HG明朝B"/>
                <a:cs typeface="HG明朝B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2" charset="2"/>
              <a:buChar char=""/>
              <a:defRPr sz="2000">
                <a:solidFill>
                  <a:schemeClr val="tx1"/>
                </a:solidFill>
                <a:latin typeface="Book Antiqua" panose="02040602050305030304" pitchFamily="18" charset="0"/>
                <a:ea typeface="HG明朝B"/>
                <a:cs typeface="HG明朝B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2" charset="2"/>
              <a:buChar char=""/>
              <a:defRPr sz="2000">
                <a:solidFill>
                  <a:schemeClr val="tx1"/>
                </a:solidFill>
                <a:latin typeface="Book Antiqua" panose="02040602050305030304" pitchFamily="18" charset="0"/>
                <a:ea typeface="HG明朝B"/>
                <a:cs typeface="HG明朝B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2" charset="2"/>
              <a:buChar char=""/>
              <a:defRPr sz="2000">
                <a:solidFill>
                  <a:schemeClr val="tx1"/>
                </a:solidFill>
                <a:latin typeface="Book Antiqua" panose="02040602050305030304" pitchFamily="18" charset="0"/>
                <a:ea typeface="HG明朝B"/>
                <a:cs typeface="HG明朝B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2" charset="2"/>
              <a:buChar char=""/>
              <a:defRPr sz="2000">
                <a:solidFill>
                  <a:schemeClr val="tx1"/>
                </a:solidFill>
                <a:latin typeface="Book Antiqua" panose="02040602050305030304" pitchFamily="18" charset="0"/>
                <a:ea typeface="HG明朝B"/>
                <a:cs typeface="HG明朝B"/>
              </a:defRPr>
            </a:lvl9pPr>
          </a:lstStyle>
          <a:p>
            <a:pPr algn="ctr" fontAlgn="base"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THANK YOU </a:t>
            </a:r>
            <a:endParaRPr lang="en-US" altLang="en-US" sz="32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32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YO ALLAH ROKKU MAA JAM YEESO MAA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YO ALLAH ROKKU MAA JAM CAGGAL  MAA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3200" b="1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algn="ctr" fontAlgn="base">
              <a:spcBef>
                <a:spcPts val="0"/>
              </a:spcBef>
              <a:buNone/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believe I was kept on earth for a reason. And I just shared it with you.</a:t>
            </a:r>
          </a:p>
          <a:p>
            <a:pPr algn="ctr" fontAlgn="base">
              <a:spcBef>
                <a:spcPts val="0"/>
              </a:spcBef>
              <a:buNone/>
            </a:pP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3200" b="1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34965746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DA5AE-9CB6-B325-BCF7-751F46829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62233"/>
            <a:ext cx="11353800" cy="1150373"/>
          </a:xfrm>
        </p:spPr>
        <p:txBody>
          <a:bodyPr>
            <a:normAutofit/>
          </a:bodyPr>
          <a:lstStyle/>
          <a:p>
            <a:r>
              <a:rPr lang="en-US" sz="5300" b="1" dirty="0">
                <a:solidFill>
                  <a:srgbClr val="FF0000"/>
                </a:solidFill>
              </a:rPr>
              <a:t>CLEAR OUT THE NOISE</a:t>
            </a:r>
            <a:r>
              <a:rPr lang="en-US" sz="5300" dirty="0"/>
              <a:t> 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ACE712-D11C-B09B-2098-20CF7EFCFF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717" y="1725562"/>
            <a:ext cx="11720358" cy="2757948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Faith –  Whether you call it one thing, or your faith refers to it as a another, that voice is there.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me, My faith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found the existence of death as actually invigorating. Helps us treat our time as a gift.  </a:t>
            </a:r>
          </a:p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Rocket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Engergizing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propelling.</a:t>
            </a:r>
          </a:p>
          <a:p>
            <a:r>
              <a:rPr lang="en-US" sz="2400" dirty="0">
                <a:solidFill>
                  <a:srgbClr val="FF0000"/>
                </a:solidFill>
              </a:rPr>
              <a:t>As I was dying, I started to live </a:t>
            </a:r>
            <a:r>
              <a:rPr lang="en-US" sz="2400" dirty="0"/>
              <a:t>(In some ways antithetical)</a:t>
            </a:r>
            <a:br>
              <a:rPr lang="en-US" sz="2400" dirty="0">
                <a:solidFill>
                  <a:srgbClr val="FF0000"/>
                </a:solidFill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148DC1-795D-DADD-2EF6-05A9868127C1}"/>
              </a:ext>
            </a:extLst>
          </p:cNvPr>
          <p:cNvSpPr txBox="1"/>
          <p:nvPr/>
        </p:nvSpPr>
        <p:spPr>
          <a:xfrm>
            <a:off x="103240" y="4866968"/>
            <a:ext cx="1145949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QUESTION: IF THE NOISE IN YOUR LIFE WERE CLEARED, WHAT WOULD YOU HEAR? </a:t>
            </a:r>
            <a:endParaRPr lang="en-US" sz="4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590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5998E-2F47-B311-BAE0-A8E36F391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57199"/>
            <a:ext cx="11353800" cy="45720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Finding Strength To Accomplish Your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E25B4-8DC9-0966-02D5-21F7144E4F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729" y="1521696"/>
            <a:ext cx="11588545" cy="4879105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Clarity is power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Clarity kills doubt.</a:t>
            </a:r>
            <a:r>
              <a:rPr lang="en-US" sz="3600" dirty="0"/>
              <a:t> 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Once the noise is cleared, follow your goal and make it your priority. With u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nprecedented ruthlessness and single-mindedness.</a:t>
            </a:r>
          </a:p>
          <a:p>
            <a:pPr algn="ctr"/>
            <a:endParaRPr lang="en-US" sz="3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was making B’s in five things. I want to make A’s in three things.’</a:t>
            </a:r>
          </a:p>
          <a:p>
            <a:pPr algn="ctr">
              <a:buFontTx/>
              <a:buChar char="-"/>
            </a:pP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Mathew McConaughy when he shut down his production company and music label business.</a:t>
            </a:r>
          </a:p>
          <a:p>
            <a:pPr algn="ctr">
              <a:buFontTx/>
              <a:buChar char="-"/>
            </a:pPr>
            <a:endParaRPr lang="en-US" sz="3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 fontAlgn="base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Clarity is freedom. Knowing what is important to you and it will grant you the freedom to ignore everything else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.” </a:t>
            </a:r>
          </a:p>
          <a:p>
            <a:pPr marL="0" marR="0" indent="0" algn="ctr" fontAlgn="base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James Clear. [Atomic Habits].</a:t>
            </a:r>
          </a:p>
          <a:p>
            <a:pPr algn="ctr">
              <a:buFontTx/>
              <a:buChar char="-"/>
            </a:pP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274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">
            <a:extLst>
              <a:ext uri="{FF2B5EF4-FFF2-40B4-BE49-F238E27FC236}">
                <a16:creationId xmlns:a16="http://schemas.microsoft.com/office/drawing/2014/main" id="{55D7E3C9-66CB-B64A-BF28-CB658D3B5B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128" y="839863"/>
            <a:ext cx="8021938" cy="467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TextBox 2">
            <a:extLst>
              <a:ext uri="{FF2B5EF4-FFF2-40B4-BE49-F238E27FC236}">
                <a16:creationId xmlns:a16="http://schemas.microsoft.com/office/drawing/2014/main" id="{18E3641E-E6C3-7B49-82EC-8131AD831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4128" y="133595"/>
            <a:ext cx="870544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3200" b="1" dirty="0"/>
              <a:t>U.S. Senate  and CNN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6EA0B39-89FD-544E-B412-4FBD9B55F1E2}"/>
              </a:ext>
            </a:extLst>
          </p:cNvPr>
          <p:cNvSpPr txBox="1"/>
          <p:nvPr/>
        </p:nvSpPr>
        <p:spPr>
          <a:xfrm>
            <a:off x="298173" y="5639481"/>
            <a:ext cx="85878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Competitive Stamina –  Life comes down to 6-7 moments, and you need to make the plays. Seize the moment that opportunity.</a:t>
            </a:r>
          </a:p>
          <a:p>
            <a:pPr algn="ctr"/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72EE9A9-4270-FB10-FC4A-9642A0FDF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3024" y="109014"/>
            <a:ext cx="2147832" cy="2922220"/>
          </a:xfrm>
          <a:prstGeom prst="rect">
            <a:avLst/>
          </a:prstGeom>
          <a:noFill/>
        </p:spPr>
      </p:pic>
      <p:pic>
        <p:nvPicPr>
          <p:cNvPr id="5" name="Picture 4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A439E7BC-90CB-63EE-9041-422026AD18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0040" y="3178925"/>
            <a:ext cx="2147832" cy="321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337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12D9F-DE4D-7959-B981-567A9119D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150" y="18256"/>
            <a:ext cx="10515600" cy="662782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816D8E-B075-3837-80FB-FC43B8668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729" y="1047135"/>
            <a:ext cx="12000271" cy="545968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5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hungry. You got to know that you have greatness within you. Being hungry makes a better hunter.</a:t>
            </a:r>
          </a:p>
          <a:p>
            <a:pPr marL="0" marR="0" indent="0" algn="ctr" fontAlgn="base">
              <a:spcBef>
                <a:spcPts val="0"/>
              </a:spcBef>
              <a:spcAft>
                <a:spcPts val="0"/>
              </a:spcAft>
              <a:buNone/>
            </a:pPr>
            <a:endParaRPr lang="en-US" sz="59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 fontAlgn="base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US" sz="59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Those who lack the courage will always find a philosophy to justify it.</a:t>
            </a:r>
            <a:r>
              <a:rPr lang="en-US" sz="5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</a:p>
          <a:p>
            <a:pPr marL="0" marR="0" indent="0" algn="ctr" fontAlgn="base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Albert Camus [</a:t>
            </a:r>
            <a:r>
              <a:rPr lang="en-US" sz="5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1957 Nobel Prize in Literature]. </a:t>
            </a:r>
          </a:p>
          <a:p>
            <a:pPr marL="0" marR="0" indent="0" algn="ctr" fontAlgn="base">
              <a:spcBef>
                <a:spcPts val="0"/>
              </a:spcBef>
              <a:spcAft>
                <a:spcPts val="0"/>
              </a:spcAft>
              <a:buNone/>
            </a:pPr>
            <a:endParaRPr lang="en-US" sz="59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 fontAlgn="base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US" sz="59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Twenty years from now, you will be more disappointed by the things you didn’t do than by the ones you do</a:t>
            </a:r>
            <a:r>
              <a:rPr lang="en-US" sz="5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.” </a:t>
            </a:r>
          </a:p>
          <a:p>
            <a:pPr marL="0" marR="0" indent="0" algn="ctr" fontAlgn="base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Mark Twain</a:t>
            </a:r>
            <a:endParaRPr lang="en-US" sz="59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1363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90151-3276-B10E-10C2-77276692D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683" y="88281"/>
            <a:ext cx="11326761" cy="106209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Sum: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FEELINGS WITHOUT ACTION ARE MEANINGLESS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4E497-CBE2-446F-B0C6-F7BE9B91BF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697" y="1460090"/>
            <a:ext cx="10867103" cy="471687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If you got a calling for anything, you are extremely lucky. </a:t>
            </a:r>
            <a:r>
              <a:rPr lang="en-US" sz="3600" dirty="0"/>
              <a:t>And you should follow it, what may.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Don’t underestimate your feelings</a:t>
            </a:r>
            <a:r>
              <a:rPr lang="en-US" sz="3600" dirty="0"/>
              <a:t>. God put that dream in your heart for a reason.</a:t>
            </a:r>
          </a:p>
          <a:p>
            <a:pPr marL="0" indent="0">
              <a:buNone/>
            </a:pPr>
            <a:endParaRPr lang="en-US" sz="3600" dirty="0"/>
          </a:p>
          <a:p>
            <a:pPr marL="0" indent="0" algn="ctr">
              <a:buNone/>
            </a:pPr>
            <a:r>
              <a:rPr lang="en-US" sz="3600" dirty="0"/>
              <a:t>“We are not afraid of dying so much as of not having lived.’</a:t>
            </a:r>
          </a:p>
          <a:p>
            <a:pPr marL="0" indent="0" algn="ctr">
              <a:buNone/>
            </a:pPr>
            <a:r>
              <a:rPr lang="en-US" sz="3600" dirty="0"/>
              <a:t> – Leo Tolstoy [one of the greatest authors of all time].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3035C3-EF92-A1A0-7617-19D44E33D6F8}"/>
              </a:ext>
            </a:extLst>
          </p:cNvPr>
          <p:cNvSpPr txBox="1"/>
          <p:nvPr/>
        </p:nvSpPr>
        <p:spPr>
          <a:xfrm>
            <a:off x="3050088" y="3241202"/>
            <a:ext cx="61001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 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7B7DBF-3177-729C-A0B1-F75BD8213064}"/>
              </a:ext>
            </a:extLst>
          </p:cNvPr>
          <p:cNvSpPr txBox="1"/>
          <p:nvPr/>
        </p:nvSpPr>
        <p:spPr>
          <a:xfrm>
            <a:off x="3050088" y="3241202"/>
            <a:ext cx="61001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60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D7EDB-F682-6217-4BD2-BD2B268C9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830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POWER OF GRATITUDE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2CD84A-2683-EEC3-A78C-08B19CDDB2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104" y="1205948"/>
            <a:ext cx="11236348" cy="5475071"/>
          </a:xfrm>
        </p:spPr>
        <p:txBody>
          <a:bodyPr>
            <a:normAutofit fontScale="70000" lnSpcReduction="20000"/>
          </a:bodyPr>
          <a:lstStyle/>
          <a:p>
            <a:r>
              <a:rPr lang="en-US" sz="5100" dirty="0"/>
              <a:t> Seeds of </a:t>
            </a:r>
            <a:r>
              <a:rPr lang="en-US" sz="5100" dirty="0" err="1"/>
              <a:t>bitternees</a:t>
            </a:r>
            <a:r>
              <a:rPr lang="en-US" sz="5100" dirty="0"/>
              <a:t> can’t take place in a grateful heart.</a:t>
            </a:r>
          </a:p>
          <a:p>
            <a:r>
              <a:rPr lang="en-US" sz="5100" dirty="0"/>
              <a:t>We are not hard wired to be grateful. Protective DNA – to count curses instead of blessings. That’s part of evolution forcing people to focus on threats that could lead to our extinction.</a:t>
            </a:r>
          </a:p>
          <a:p>
            <a:r>
              <a:rPr lang="en-US" sz="5100" dirty="0"/>
              <a:t>Studies show that people can deliberately cultivate gratitude.  </a:t>
            </a:r>
          </a:p>
          <a:p>
            <a:r>
              <a:rPr lang="en-US" sz="5100" dirty="0">
                <a:solidFill>
                  <a:srgbClr val="FF0000"/>
                </a:solidFill>
              </a:rPr>
              <a:t>Think of things you have to be grateful for</a:t>
            </a:r>
            <a:r>
              <a:rPr lang="en-US" sz="5100" dirty="0"/>
              <a:t>.  </a:t>
            </a:r>
          </a:p>
          <a:p>
            <a:r>
              <a:rPr lang="en-US" sz="5100" dirty="0">
                <a:solidFill>
                  <a:srgbClr val="FF0000"/>
                </a:solidFill>
              </a:rPr>
              <a:t>Challenge negative thoughts, asking yourself if they are true. Reframe them in a way that is more positive and helpful. </a:t>
            </a:r>
            <a:endParaRPr lang="en-US" sz="5100" dirty="0"/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218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D43F4-94BF-F487-CF8B-63B591753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2736"/>
            <a:ext cx="12088760" cy="1135626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5400" dirty="0">
                <a:solidFill>
                  <a:srgbClr val="FF0000"/>
                </a:solidFill>
              </a:rPr>
            </a:br>
            <a:r>
              <a:rPr lang="en-US" sz="6000" b="1" dirty="0">
                <a:solidFill>
                  <a:srgbClr val="FF0000"/>
                </a:solidFill>
              </a:rPr>
              <a:t>Give Your Dreams Life.</a:t>
            </a:r>
            <a:br>
              <a:rPr lang="en-US" sz="6000" b="1" dirty="0">
                <a:solidFill>
                  <a:srgbClr val="FF0000"/>
                </a:solidFill>
              </a:rPr>
            </a:br>
            <a:endParaRPr lang="en-US" sz="6000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03FCF5D-6556-9A53-E1E5-61EFEDB9C6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5760" y="2403988"/>
            <a:ext cx="4385956" cy="4385956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6AA4B2F-3B07-9347-7530-3DEFE9B9C514}"/>
              </a:ext>
            </a:extLst>
          </p:cNvPr>
          <p:cNvSpPr txBox="1"/>
          <p:nvPr/>
        </p:nvSpPr>
        <p:spPr>
          <a:xfrm>
            <a:off x="5678129" y="4262284"/>
            <a:ext cx="489646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“The dream police</a:t>
            </a:r>
            <a:br>
              <a:rPr lang="en-US" sz="2400" dirty="0"/>
            </a:br>
            <a:r>
              <a:rPr lang="en-US" sz="2400" dirty="0"/>
              <a:t>They come to me in my bed</a:t>
            </a:r>
            <a:br>
              <a:rPr lang="en-US" sz="2400" dirty="0"/>
            </a:br>
            <a:r>
              <a:rPr lang="en-US" sz="2400" dirty="0"/>
              <a:t>The dream police</a:t>
            </a:r>
            <a:br>
              <a:rPr lang="en-US" sz="2400" dirty="0"/>
            </a:br>
            <a:r>
              <a:rPr lang="en-US" sz="2400" dirty="0"/>
              <a:t>They're coming to arrest me, oh no.”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35A357-A6E8-D0AC-07DD-4FA840BC4EA5}"/>
              </a:ext>
            </a:extLst>
          </p:cNvPr>
          <p:cNvSpPr txBox="1"/>
          <p:nvPr/>
        </p:nvSpPr>
        <p:spPr>
          <a:xfrm>
            <a:off x="0" y="1268362"/>
            <a:ext cx="120887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“</a:t>
            </a:r>
            <a:r>
              <a:rPr lang="en-US" sz="2400" b="1" dirty="0">
                <a:solidFill>
                  <a:srgbClr val="FF0000"/>
                </a:solidFill>
              </a:rPr>
              <a:t>I wish I’d had the courage to live a life true to myself, not the life others expected of me.”  - </a:t>
            </a:r>
            <a:r>
              <a:rPr lang="en-US" sz="2400" dirty="0">
                <a:solidFill>
                  <a:srgbClr val="FF0000"/>
                </a:solidFill>
              </a:rPr>
              <a:t>#1 </a:t>
            </a:r>
            <a:r>
              <a:rPr lang="en-US" sz="2400" b="1" dirty="0">
                <a:solidFill>
                  <a:srgbClr val="FF0000"/>
                </a:solidFill>
              </a:rPr>
              <a:t>Regret of the Dying </a:t>
            </a:r>
            <a:r>
              <a:rPr lang="en-US" sz="2400" dirty="0">
                <a:solidFill>
                  <a:srgbClr val="FF0000"/>
                </a:solidFill>
              </a:rPr>
              <a:t>(From a Hospice Nurse)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229816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tanding on a rock&#10;&#10;Description automatically generated">
            <a:extLst>
              <a:ext uri="{FF2B5EF4-FFF2-40B4-BE49-F238E27FC236}">
                <a16:creationId xmlns:a16="http://schemas.microsoft.com/office/drawing/2014/main" id="{DAB1FC53-C96E-AD4C-8E11-2391104592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228" y="0"/>
            <a:ext cx="11727543" cy="77796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0F2774A-F93D-B149-92E3-4A64B6759988}"/>
              </a:ext>
            </a:extLst>
          </p:cNvPr>
          <p:cNvSpPr txBox="1"/>
          <p:nvPr/>
        </p:nvSpPr>
        <p:spPr>
          <a:xfrm>
            <a:off x="412955" y="489857"/>
            <a:ext cx="758067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POWER OF GRATITUDE</a:t>
            </a:r>
          </a:p>
          <a:p>
            <a:endParaRPr lang="en-US" sz="2800" dirty="0"/>
          </a:p>
          <a:p>
            <a:r>
              <a:rPr lang="en-US" sz="2800" dirty="0"/>
              <a:t>FEELINGS  WITHOUT ACTION ARE MEANINGLESS</a:t>
            </a:r>
          </a:p>
          <a:p>
            <a:endParaRPr lang="en-US" sz="2800" dirty="0">
              <a:solidFill>
                <a:srgbClr val="FF0000"/>
              </a:solidFill>
            </a:endParaRPr>
          </a:p>
          <a:p>
            <a:r>
              <a:rPr lang="en-US" sz="2800" dirty="0">
                <a:solidFill>
                  <a:srgbClr val="FF0000"/>
                </a:solidFill>
              </a:rPr>
              <a:t>CLEAR OUT THE NOISE</a:t>
            </a:r>
          </a:p>
          <a:p>
            <a:endParaRPr lang="en-US" sz="2800" dirty="0"/>
          </a:p>
          <a:p>
            <a:r>
              <a:rPr lang="en-US" sz="2800" dirty="0"/>
              <a:t>BE PHENOMENAL</a:t>
            </a:r>
          </a:p>
          <a:p>
            <a:endParaRPr lang="en-US" sz="2800" dirty="0"/>
          </a:p>
          <a:p>
            <a:r>
              <a:rPr lang="en-US" sz="2800" dirty="0"/>
              <a:t>ACT</a:t>
            </a:r>
          </a:p>
        </p:txBody>
      </p:sp>
    </p:spTree>
    <p:extLst>
      <p:ext uri="{BB962C8B-B14F-4D97-AF65-F5344CB8AC3E}">
        <p14:creationId xmlns:p14="http://schemas.microsoft.com/office/powerpoint/2010/main" val="318705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1204</TotalTime>
  <Words>620</Words>
  <Application>Microsoft Macintosh PowerPoint</Application>
  <PresentationFormat>Widescreen</PresentationFormat>
  <Paragraphs>74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ＭＳ Ｐゴシック</vt:lpstr>
      <vt:lpstr>ＭＳ Ｐ明朝</vt:lpstr>
      <vt:lpstr>Arial</vt:lpstr>
      <vt:lpstr>Calibri</vt:lpstr>
      <vt:lpstr>Gill Sans MT</vt:lpstr>
      <vt:lpstr>Times New Roman</vt:lpstr>
      <vt:lpstr>Parcel</vt:lpstr>
      <vt:lpstr>  Clear Out the Noise – Achieve Your Goals  </vt:lpstr>
      <vt:lpstr>CLEAR OUT THE NOISE </vt:lpstr>
      <vt:lpstr>Finding Strength To Accomplish Your Goals</vt:lpstr>
      <vt:lpstr>PowerPoint Presentation</vt:lpstr>
      <vt:lpstr>ACT</vt:lpstr>
      <vt:lpstr>In Sum: FEELINGS WITHOUT ACTION ARE MEANINGLESS</vt:lpstr>
      <vt:lpstr>POWER OF GRATITUDE</vt:lpstr>
      <vt:lpstr> Give Your Dreams Life.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Clearing Out the Noise” </dc:title>
  <dc:creator>Rutherford, Ken - rutherkr</dc:creator>
  <cp:lastModifiedBy>Rutherford, Ken - rutherkr</cp:lastModifiedBy>
  <cp:revision>18</cp:revision>
  <cp:lastPrinted>2025-06-19T21:28:21Z</cp:lastPrinted>
  <dcterms:created xsi:type="dcterms:W3CDTF">2025-06-15T19:38:25Z</dcterms:created>
  <dcterms:modified xsi:type="dcterms:W3CDTF">2025-06-21T15:41:44Z</dcterms:modified>
</cp:coreProperties>
</file>