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7" r:id="rId4"/>
    <p:sldMasterId id="2147483815" r:id="rId5"/>
    <p:sldMasterId id="2147483822" r:id="rId6"/>
    <p:sldMasterId id="2147483831" r:id="rId7"/>
  </p:sldMasterIdLst>
  <p:notesMasterIdLst>
    <p:notesMasterId r:id="rId44"/>
  </p:notesMasterIdLst>
  <p:handoutMasterIdLst>
    <p:handoutMasterId r:id="rId45"/>
  </p:handoutMasterIdLst>
  <p:sldIdLst>
    <p:sldId id="1035" r:id="rId8"/>
    <p:sldId id="609" r:id="rId9"/>
    <p:sldId id="1138" r:id="rId10"/>
    <p:sldId id="1139" r:id="rId11"/>
    <p:sldId id="1140" r:id="rId12"/>
    <p:sldId id="443" r:id="rId13"/>
    <p:sldId id="1100" r:id="rId14"/>
    <p:sldId id="1141" r:id="rId15"/>
    <p:sldId id="1146" r:id="rId16"/>
    <p:sldId id="1148" r:id="rId17"/>
    <p:sldId id="1159" r:id="rId18"/>
    <p:sldId id="1160" r:id="rId19"/>
    <p:sldId id="1144" r:id="rId20"/>
    <p:sldId id="1162" r:id="rId21"/>
    <p:sldId id="1149" r:id="rId22"/>
    <p:sldId id="1051" r:id="rId23"/>
    <p:sldId id="1053" r:id="rId24"/>
    <p:sldId id="256" r:id="rId25"/>
    <p:sldId id="1150" r:id="rId26"/>
    <p:sldId id="1158" r:id="rId27"/>
    <p:sldId id="1151" r:id="rId28"/>
    <p:sldId id="867" r:id="rId29"/>
    <p:sldId id="496" r:id="rId30"/>
    <p:sldId id="1152" r:id="rId31"/>
    <p:sldId id="1168" r:id="rId32"/>
    <p:sldId id="1163" r:id="rId33"/>
    <p:sldId id="1155" r:id="rId34"/>
    <p:sldId id="557" r:id="rId35"/>
    <p:sldId id="1166" r:id="rId36"/>
    <p:sldId id="1167" r:id="rId37"/>
    <p:sldId id="1013" r:id="rId38"/>
    <p:sldId id="1156" r:id="rId39"/>
    <p:sldId id="1165" r:id="rId40"/>
    <p:sldId id="908" r:id="rId41"/>
    <p:sldId id="1125" r:id="rId42"/>
    <p:sldId id="863" r:id="rId43"/>
  </p:sldIdLst>
  <p:sldSz cx="12192000" cy="6858000"/>
  <p:notesSz cx="7010400" cy="92964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DD5FF"/>
    <a:srgbClr val="FFCC77"/>
    <a:srgbClr val="FFFFFF"/>
    <a:srgbClr val="C5C000"/>
    <a:srgbClr val="7ABC32"/>
    <a:srgbClr val="595959"/>
    <a:srgbClr val="00B0F0"/>
    <a:srgbClr val="C76F5D"/>
    <a:srgbClr val="FF7C80"/>
    <a:srgbClr val="6D77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4358F9-CD81-4FD4-BA8D-9749C3FEBB88}" v="9" dt="2023-01-23T14:33:47.474"/>
    <p1510:client id="{C49C5056-C074-4CFF-8A23-A455A16E0762}" v="1" dt="2023-01-23T14:25:49.23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69" d="100"/>
          <a:sy n="69" d="100"/>
        </p:scale>
        <p:origin x="9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slide" Target="slides/slide35.xml"/><Relationship Id="rId47" Type="http://schemas.openxmlformats.org/officeDocument/2006/relationships/viewProps" Target="viewProps.xml"/><Relationship Id="rId50" Type="http://schemas.microsoft.com/office/2015/10/relationships/revisionInfo" Target="revisionInfo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9" Type="http://schemas.openxmlformats.org/officeDocument/2006/relationships/slide" Target="slides/slide22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handoutMaster" Target="handoutMasters/handout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tableStyles" Target="tableStyle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theme" Target="theme/theme1.xml"/><Relationship Id="rId8" Type="http://schemas.openxmlformats.org/officeDocument/2006/relationships/slide" Target="slides/slide1.xml"/><Relationship Id="rId3" Type="http://schemas.openxmlformats.org/officeDocument/2006/relationships/customXml" Target="../customXml/item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presProps" Target="presProps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359388-9E43-45D2-B7EE-724B3268F75D}" type="datetimeFigureOut">
              <a:rPr lang="en-US" smtClean="0"/>
              <a:pPr/>
              <a:t>1/23/2023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0D6CA1-FF30-43C0-ACEB-A4EB3B8B5A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94802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157CFEE-C0EB-495F-9C87-3F95AB029A84}" type="datetimeFigureOut">
              <a:rPr lang="en-US"/>
              <a:pPr>
                <a:defRPr/>
              </a:pPr>
              <a:t>1/23/2023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58548A6C-5211-41CC-B35B-9782B0B1D5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41742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406400" y="696913"/>
            <a:ext cx="6197600" cy="3486150"/>
          </a:xfrm>
          <a:ln/>
        </p:spPr>
      </p:sp>
      <p:sp>
        <p:nvSpPr>
          <p:cNvPr id="19558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1591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24EF1CB-BB0C-4247-B1ED-5189983C328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86970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68859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1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BA38FA-1B52-4C83-8793-538B4D5BA7C8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pPr marL="0" marR="0" lvl="0" indent="0" algn="r" defTabSz="45713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98539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26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24EF1CB-BB0C-4247-B1ED-5189983C3280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26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70789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erformance Insight PPT_13b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3276600"/>
            <a:ext cx="10363200" cy="738664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lang="en-US" sz="3200" b="1" kern="1200" spc="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+mn-ea"/>
                <a:cs typeface="Calibri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8421299" y="6400801"/>
            <a:ext cx="3251200" cy="20005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93BCD3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2009-2023 Performance Insight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11A4907-76B5-4C5B-ACD0-4B5A4E6E6E9A}"/>
              </a:ext>
            </a:extLst>
          </p:cNvPr>
          <p:cNvSpPr/>
          <p:nvPr userDrawn="1"/>
        </p:nvSpPr>
        <p:spPr>
          <a:xfrm>
            <a:off x="8305800" y="5410200"/>
            <a:ext cx="3886200" cy="119065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11C2EF4-C964-4D82-9A99-BDA05F81F1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77902" y="5664656"/>
            <a:ext cx="2931069" cy="968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5516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9956800" y="6400801"/>
            <a:ext cx="1930400" cy="212725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6E733E6-5945-4672-8B5F-547067F268E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8CB9203-FBE7-4A05-9AE5-526E6B42078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tx1">
                  <a:lumMod val="95000"/>
                  <a:lumOff val="5000"/>
                </a:schemeClr>
              </a:gs>
              <a:gs pos="0">
                <a:srgbClr val="000000"/>
              </a:gs>
              <a:gs pos="50000">
                <a:schemeClr val="bg1">
                  <a:lumMod val="50000"/>
                </a:schemeClr>
              </a:gs>
            </a:gsLst>
            <a:lin ang="0" scaled="1"/>
            <a:tileRect/>
          </a:gra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1705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erformance Insight PPT_13b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285" y="3200401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8421299" y="6400801"/>
            <a:ext cx="3251200" cy="20005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700" dirty="0">
                <a:solidFill>
                  <a:srgbClr val="93BCD3"/>
                </a:solidFill>
              </a:rPr>
              <a:t>2009-2021</a:t>
            </a:r>
            <a:r>
              <a:rPr lang="en-US" sz="700" baseline="0" dirty="0">
                <a:solidFill>
                  <a:srgbClr val="93BCD3"/>
                </a:solidFill>
              </a:rPr>
              <a:t> </a:t>
            </a:r>
            <a:r>
              <a:rPr lang="en-US" sz="700" dirty="0">
                <a:solidFill>
                  <a:srgbClr val="93BCD3"/>
                </a:solidFill>
              </a:rPr>
              <a:t>Performance Insight,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36CB1E-3E1C-4AAC-A495-86580EC79D62}"/>
              </a:ext>
            </a:extLst>
          </p:cNvPr>
          <p:cNvSpPr txBox="1"/>
          <p:nvPr userDrawn="1"/>
        </p:nvSpPr>
        <p:spPr>
          <a:xfrm>
            <a:off x="8421299" y="6400801"/>
            <a:ext cx="3251200" cy="20005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93BCD3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2009-2021 Performance Insight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7FBCE91-9F26-4723-AFDC-14750E3C1FF4}"/>
              </a:ext>
            </a:extLst>
          </p:cNvPr>
          <p:cNvSpPr/>
          <p:nvPr userDrawn="1"/>
        </p:nvSpPr>
        <p:spPr>
          <a:xfrm>
            <a:off x="8305800" y="5410200"/>
            <a:ext cx="3886200" cy="119065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PI-Add-Banner.jpg">
            <a:extLst>
              <a:ext uri="{FF2B5EF4-FFF2-40B4-BE49-F238E27FC236}">
                <a16:creationId xmlns:a16="http://schemas.microsoft.com/office/drawing/2014/main" id="{AE411491-CF2F-4D2D-9A75-16753AC86C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2707" t="8558" r="2854" b="21059"/>
          <a:stretch/>
        </p:blipFill>
        <p:spPr>
          <a:xfrm>
            <a:off x="9025908" y="5569203"/>
            <a:ext cx="2946572" cy="89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7303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erformance Insight PPT_13b.jp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3276600"/>
            <a:ext cx="10363200" cy="738664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lang="en-US" sz="3200" b="1" kern="1200" spc="300" dirty="0">
                <a:solidFill>
                  <a:schemeClr val="bg1"/>
                </a:solidFill>
                <a:latin typeface="Calibri"/>
                <a:ea typeface="+mn-ea"/>
                <a:cs typeface="Calibri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8421299" y="6400801"/>
            <a:ext cx="3251200" cy="20005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93BCD3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2009-2023 Performance Insight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11A4907-76B5-4C5B-ACD0-4B5A4E6E6E9A}"/>
              </a:ext>
            </a:extLst>
          </p:cNvPr>
          <p:cNvSpPr/>
          <p:nvPr userDrawn="1"/>
        </p:nvSpPr>
        <p:spPr>
          <a:xfrm>
            <a:off x="8305800" y="5410200"/>
            <a:ext cx="3886200" cy="119065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PI-Add-Banner.jpg">
            <a:extLst>
              <a:ext uri="{FF2B5EF4-FFF2-40B4-BE49-F238E27FC236}">
                <a16:creationId xmlns:a16="http://schemas.microsoft.com/office/drawing/2014/main" id="{4955E89F-1FF9-4866-A7FF-325F2299E6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25908" y="5569203"/>
            <a:ext cx="2946572" cy="89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4028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729329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Performance Insight Title PG_01.jpg">
            <a:extLst>
              <a:ext uri="{FF2B5EF4-FFF2-40B4-BE49-F238E27FC236}">
                <a16:creationId xmlns:a16="http://schemas.microsoft.com/office/drawing/2014/main" id="{F626C66C-F46B-46E1-92AC-2CD87A5BA5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C1A1D68-086B-4CC9-A0BD-39F575C2F804}"/>
              </a:ext>
            </a:extLst>
          </p:cNvPr>
          <p:cNvSpPr txBox="1"/>
          <p:nvPr userDrawn="1"/>
        </p:nvSpPr>
        <p:spPr>
          <a:xfrm>
            <a:off x="8501808" y="6400801"/>
            <a:ext cx="3251200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" b="0" i="0" u="none" strike="noStrike" kern="1200" cap="none" spc="0" normalizeH="0" baseline="0" noProof="0">
                <a:ln>
                  <a:noFill/>
                </a:ln>
                <a:solidFill>
                  <a:srgbClr val="93BCD3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2009-2023 Performance Insight,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27FA43F-03EB-4205-955D-731232FAC398}"/>
              </a:ext>
            </a:extLst>
          </p:cNvPr>
          <p:cNvSpPr txBox="1"/>
          <p:nvPr userDrawn="1"/>
        </p:nvSpPr>
        <p:spPr>
          <a:xfrm>
            <a:off x="8496296" y="6400800"/>
            <a:ext cx="3251200" cy="17697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2009-2023 Performance Insight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E9450D2-0BB9-45CD-A92D-FD47E56B39AB}"/>
              </a:ext>
            </a:extLst>
          </p:cNvPr>
          <p:cNvSpPr/>
          <p:nvPr userDrawn="1"/>
        </p:nvSpPr>
        <p:spPr>
          <a:xfrm>
            <a:off x="10058400" y="6016107"/>
            <a:ext cx="1689096" cy="38469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Picture 8" descr="PI-Add-Banner.jpg">
            <a:extLst>
              <a:ext uri="{FF2B5EF4-FFF2-40B4-BE49-F238E27FC236}">
                <a16:creationId xmlns:a16="http://schemas.microsoft.com/office/drawing/2014/main" id="{FE34A79F-5BC7-4316-A312-38D50AD4E8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58400" y="5982769"/>
            <a:ext cx="1607989" cy="45858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773" y="243429"/>
            <a:ext cx="12028227" cy="393847"/>
          </a:xfrm>
          <a:prstGeom prst="rect">
            <a:avLst/>
          </a:prstGeom>
        </p:spPr>
        <p:txBody>
          <a:bodyPr anchor="ctr"/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2545" y="1017060"/>
            <a:ext cx="11277600" cy="4876800"/>
          </a:xfrm>
          <a:prstGeom prst="rect">
            <a:avLst/>
          </a:prstGeom>
        </p:spPr>
        <p:txBody>
          <a:bodyPr/>
          <a:lstStyle>
            <a:lvl1pPr>
              <a:buNone/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9956800" y="6400801"/>
            <a:ext cx="1930400" cy="212725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6E733E6-5945-4672-8B5F-547067F268E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9878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60784" y="178701"/>
            <a:ext cx="10972800" cy="474452"/>
          </a:xfrm>
          <a:prstGeom prst="rect">
            <a:avLst/>
          </a:prstGeom>
        </p:spPr>
        <p:txBody>
          <a:bodyPr anchor="ctr"/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9956800" y="6400801"/>
            <a:ext cx="1930400" cy="212725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6E733E6-5945-4672-8B5F-547067F268E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8CB9203-FBE7-4A05-9AE5-526E6B42078D}"/>
              </a:ext>
            </a:extLst>
          </p:cNvPr>
          <p:cNvSpPr/>
          <p:nvPr userDrawn="1"/>
        </p:nvSpPr>
        <p:spPr>
          <a:xfrm>
            <a:off x="0" y="838200"/>
            <a:ext cx="12192000" cy="6019800"/>
          </a:xfrm>
          <a:prstGeom prst="rect">
            <a:avLst/>
          </a:prstGeom>
          <a:gradFill flip="none" rotWithShape="1">
            <a:gsLst>
              <a:gs pos="100000">
                <a:schemeClr val="tx1">
                  <a:lumMod val="95000"/>
                  <a:lumOff val="5000"/>
                </a:schemeClr>
              </a:gs>
              <a:gs pos="0">
                <a:srgbClr val="000000"/>
              </a:gs>
              <a:gs pos="50000">
                <a:schemeClr val="bg1">
                  <a:lumMod val="50000"/>
                </a:schemeClr>
              </a:gs>
            </a:gsLst>
            <a:lin ang="0" scaled="1"/>
            <a:tileRect/>
          </a:gra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0284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 userDrawn="1"/>
        </p:nvSpPr>
        <p:spPr>
          <a:xfrm>
            <a:off x="8496296" y="6400800"/>
            <a:ext cx="3251200" cy="17697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550" dirty="0">
                <a:solidFill>
                  <a:srgbClr val="93BCD3"/>
                </a:solidFill>
              </a:rPr>
              <a:t>2009-2023 Performance Insight, 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BF5C2F2-4B07-4048-923F-2D09F1BD87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773" y="243429"/>
            <a:ext cx="12028227" cy="393847"/>
          </a:xfrm>
          <a:prstGeom prst="rect">
            <a:avLst/>
          </a:prstGeom>
        </p:spPr>
        <p:txBody>
          <a:bodyPr anchor="ctr"/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04A624B0-A594-415F-8E99-2CE03B9594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2545" y="1017060"/>
            <a:ext cx="11277600" cy="4876800"/>
          </a:xfrm>
          <a:prstGeom prst="rect">
            <a:avLst/>
          </a:prstGeom>
        </p:spPr>
        <p:txBody>
          <a:bodyPr/>
          <a:lstStyle>
            <a:lvl1pPr>
              <a:buNone/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41515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erformance Insight PPT_13b.jp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362200"/>
            <a:ext cx="10363200" cy="738664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lang="en-US" sz="2100" b="1" kern="1200" spc="300" dirty="0">
                <a:solidFill>
                  <a:schemeClr val="bg1"/>
                </a:solidFill>
                <a:latin typeface="Calibri"/>
                <a:ea typeface="+mn-ea"/>
                <a:cs typeface="Calibri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16000" y="3429000"/>
            <a:ext cx="4267200" cy="381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buNone/>
              <a:defRPr lang="en-US" sz="1500" b="1" kern="1200" dirty="0">
                <a:solidFill>
                  <a:srgbClr val="008AD3"/>
                </a:solidFill>
                <a:latin typeface="Calibri"/>
                <a:ea typeface="+mn-ea"/>
                <a:cs typeface="Calibri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8421299" y="6400801"/>
            <a:ext cx="3251200" cy="20005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700" dirty="0">
                <a:solidFill>
                  <a:srgbClr val="93BCD3"/>
                </a:solidFill>
              </a:rPr>
              <a:t>2009-2023</a:t>
            </a:r>
            <a:r>
              <a:rPr lang="en-US" sz="700" baseline="0" dirty="0">
                <a:solidFill>
                  <a:srgbClr val="93BCD3"/>
                </a:solidFill>
              </a:rPr>
              <a:t> </a:t>
            </a:r>
            <a:r>
              <a:rPr lang="en-US" sz="700" dirty="0">
                <a:solidFill>
                  <a:srgbClr val="93BCD3"/>
                </a:solidFill>
              </a:rPr>
              <a:t>Performance Insight, </a:t>
            </a:r>
          </a:p>
        </p:txBody>
      </p:sp>
    </p:spTree>
    <p:extLst>
      <p:ext uri="{BB962C8B-B14F-4D97-AF65-F5344CB8AC3E}">
        <p14:creationId xmlns:p14="http://schemas.microsoft.com/office/powerpoint/2010/main" val="31358433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977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23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129288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04035D-2A59-4D4B-B8AB-D8BE129AAB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D054A28-7B1B-4AF2-B0A7-E34DD3C11D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035EDF-CBC4-4666-A823-B1C62FF7DB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F7190-FA97-4DF4-9A80-314DC6F792AD}" type="datetimeFigureOut">
              <a:rPr lang="en-US" smtClean="0"/>
              <a:t>1/23/2023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F1B61C-9061-45D6-B790-1822B9C2FC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FA5DB2-A7F6-4836-A817-D6F1A506B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1FE78-BBC1-4594-B69C-708B6BF40E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5339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29EED9-A619-4CD1-83E3-ECBBFF4E19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CC62BB-E7DB-49FA-A924-A8DB03CEFB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05CB86-8DB3-4275-A8EE-F84C023A6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F7190-FA97-4DF4-9A80-314DC6F792AD}" type="datetimeFigureOut">
              <a:rPr lang="en-US" smtClean="0"/>
              <a:t>1/23/2023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C55BF1-007A-4C4E-9FEF-6334F6760C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C2493E-E8A9-485B-87B1-D0514BA45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1FE78-BBC1-4594-B69C-708B6BF40E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45628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C97925-8A4A-4085-BF3F-D6898AB070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CFDD4E-BA6C-4C13-9359-5E3AB24AD3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150264-9E21-46E5-8B94-E075D6054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F7190-FA97-4DF4-9A80-314DC6F792AD}" type="datetimeFigureOut">
              <a:rPr lang="en-US" smtClean="0"/>
              <a:t>1/23/2023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3201BD-31CA-4477-B11B-492D84B1B9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0983BD-4C93-44E1-A129-F870357A9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1FE78-BBC1-4594-B69C-708B6BF40E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24637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08E921-D3BF-48F1-929D-723D8B2D50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98841C-82CA-4702-9697-4BF75765CF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39F0B0-1B64-46EC-8987-DC52A375F1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0945C6-9D83-4A77-8F40-2D05854469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F7190-FA97-4DF4-9A80-314DC6F792AD}" type="datetimeFigureOut">
              <a:rPr lang="en-US" smtClean="0"/>
              <a:t>1/23/2023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1A95E1-D199-4005-85F0-37D95D6397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6C0076-521E-492A-8310-1905767206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1FE78-BBC1-4594-B69C-708B6BF40E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691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C91BD0-2C75-4829-AD30-E9D2C5DEB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44AF2D-3780-41FE-81B1-9BD24B7118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AC5546-3C86-40B1-B4E5-D7401D7215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5D7AC49-08C4-498C-B7CE-9894CB8193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BEB3F1C-CFEA-4903-9CD1-7408B01BC7F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82FB5FB-5709-45C5-BA39-69ABAA0874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F7190-FA97-4DF4-9A80-314DC6F792AD}" type="datetimeFigureOut">
              <a:rPr lang="en-US" smtClean="0"/>
              <a:t>1/23/2023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8DB5B72-81C3-4C3F-8D09-D8EC17B64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92826D3-4294-45CD-9189-C580A2EFA3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1FE78-BBC1-4594-B69C-708B6BF40E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04287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CCDBFD-59A3-4C59-817D-6A69FC9EA5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CDB3357-7F2E-48B1-A2E1-2C016F1B1D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F7190-FA97-4DF4-9A80-314DC6F792AD}" type="datetimeFigureOut">
              <a:rPr lang="en-US" smtClean="0"/>
              <a:t>1/23/2023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B04D18-B95B-4095-9F92-CE1DE3F333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F7A48-06CB-418C-B8C5-6AC351D340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1FE78-BBC1-4594-B69C-708B6BF40E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97835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17D55C7-3414-4382-AA71-5E28A56D8A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F7190-FA97-4DF4-9A80-314DC6F792AD}" type="datetimeFigureOut">
              <a:rPr lang="en-US" smtClean="0"/>
              <a:t>1/23/2023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19A3D03-DDB5-40CB-8BB4-9126EE2D6D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754AB8-24D5-42DB-AF9B-C2FF41ABCF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1FE78-BBC1-4594-B69C-708B6BF40E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54179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01A6D3-EAE2-4C1B-8FD6-D14F72EC4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FCB3B6-C4F3-4132-A519-462D354C6F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E0E917-59EE-4FF8-B5B4-9BCFBFA988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7C17AA-E782-4557-99B0-4A3E68526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F7190-FA97-4DF4-9A80-314DC6F792AD}" type="datetimeFigureOut">
              <a:rPr lang="en-US" smtClean="0"/>
              <a:t>1/23/2023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DD1D11-18B4-4F3E-94C2-D39A9D854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23FEAE-A6AB-462B-ABEA-0D3C0C0706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1FE78-BBC1-4594-B69C-708B6BF40E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37089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125CE5-E093-4134-A74D-F194817BFE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4963E8D-9841-46EA-9A46-9514182B3A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3EB2A8-D8B6-4269-97AD-286FD3065A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8D080F-4A9C-4C67-ACD3-98A1939DCB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F7190-FA97-4DF4-9A80-314DC6F792AD}" type="datetimeFigureOut">
              <a:rPr lang="en-US" smtClean="0"/>
              <a:t>1/23/2023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BA9863-3FB7-4364-AD52-65CB11C051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225777-B38F-4527-9BDA-1EC3270B6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1FE78-BBC1-4594-B69C-708B6BF40E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0995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943B57-5866-4898-A01A-3ED5D38ABE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156BB62-A5DB-4DA7-922E-457455479B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CA01B3-AC97-420A-82F3-DE465EAEE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F7190-FA97-4DF4-9A80-314DC6F792AD}" type="datetimeFigureOut">
              <a:rPr lang="en-US" smtClean="0"/>
              <a:t>1/23/2023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059654-5108-43BE-BF0E-E16AFEE35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D7E0DB-7CCF-45B4-B00A-3E5A01940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1FE78-BBC1-4594-B69C-708B6BF40E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507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Performance Insight Title PG_01.jpg">
            <a:extLst>
              <a:ext uri="{FF2B5EF4-FFF2-40B4-BE49-F238E27FC236}">
                <a16:creationId xmlns:a16="http://schemas.microsoft.com/office/drawing/2014/main" id="{F626C66C-F46B-46E1-92AC-2CD87A5BA5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C1A1D68-086B-4CC9-A0BD-39F575C2F804}"/>
              </a:ext>
            </a:extLst>
          </p:cNvPr>
          <p:cNvSpPr txBox="1"/>
          <p:nvPr userDrawn="1"/>
        </p:nvSpPr>
        <p:spPr>
          <a:xfrm>
            <a:off x="8501808" y="6400801"/>
            <a:ext cx="3251200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" b="0" i="0" u="none" strike="noStrike" kern="1200" cap="none" spc="0" normalizeH="0" baseline="0" noProof="0">
                <a:ln>
                  <a:noFill/>
                </a:ln>
                <a:solidFill>
                  <a:srgbClr val="93BCD3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2009-2023 Performance Insight,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27FA43F-03EB-4205-955D-731232FAC398}"/>
              </a:ext>
            </a:extLst>
          </p:cNvPr>
          <p:cNvSpPr txBox="1"/>
          <p:nvPr userDrawn="1"/>
        </p:nvSpPr>
        <p:spPr>
          <a:xfrm>
            <a:off x="8496296" y="6400800"/>
            <a:ext cx="3251200" cy="17697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2009-2023 Performance Insight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773" y="243429"/>
            <a:ext cx="12028227" cy="393847"/>
          </a:xfrm>
          <a:prstGeom prst="rect">
            <a:avLst/>
          </a:prstGeom>
        </p:spPr>
        <p:txBody>
          <a:bodyPr anchor="ctr"/>
          <a:lstStyle>
            <a:lvl1pPr>
              <a:defRPr sz="2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2545" y="1006174"/>
            <a:ext cx="11538198" cy="4876800"/>
          </a:xfrm>
          <a:prstGeom prst="rect">
            <a:avLst/>
          </a:prstGeom>
        </p:spPr>
        <p:txBody>
          <a:bodyPr/>
          <a:lstStyle>
            <a:lvl1pPr>
              <a:buNone/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F9AE757-29AB-454E-9F7A-9CB39F43C5E4}"/>
              </a:ext>
            </a:extLst>
          </p:cNvPr>
          <p:cNvSpPr txBox="1"/>
          <p:nvPr userDrawn="1"/>
        </p:nvSpPr>
        <p:spPr>
          <a:xfrm>
            <a:off x="10657116" y="6444344"/>
            <a:ext cx="1166582" cy="17697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2009-2023 Performance Insight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6777AF2-D089-41AB-9728-4E93D7AE97B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87142" y="5869255"/>
            <a:ext cx="1831611" cy="605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2438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8" userDrawn="1">
          <p15:clr>
            <a:srgbClr val="FBAE40"/>
          </p15:clr>
        </p15:guide>
        <p15:guide id="2" pos="96" userDrawn="1">
          <p15:clr>
            <a:srgbClr val="FBAE40"/>
          </p15:clr>
        </p15:guide>
        <p15:guide id="3" pos="240" userDrawn="1">
          <p15:clr>
            <a:srgbClr val="FBAE40"/>
          </p15:clr>
        </p15:guide>
        <p15:guide id="4" orient="horz" pos="624" userDrawn="1">
          <p15:clr>
            <a:srgbClr val="FBAE40"/>
          </p15:clr>
        </p15:guide>
        <p15:guide id="5" orient="horz" pos="14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062FA5B-9AE0-4331-8C45-949B4DCDF85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2E1BC8F-343B-439F-A819-656634132F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DB92E8-B230-40D0-8C8E-22659BC19E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F7190-FA97-4DF4-9A80-314DC6F792AD}" type="datetimeFigureOut">
              <a:rPr lang="en-US" smtClean="0"/>
              <a:t>1/23/2023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D1B892-1762-4DD4-BD93-438DDD1AC6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8F099E-D083-4BF4-9FDF-CD2614D2F8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1FE78-BBC1-4594-B69C-708B6BF40E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488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9956800" y="6400801"/>
            <a:ext cx="1930400" cy="212725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6E733E6-5945-4672-8B5F-547067F268E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8CB9203-FBE7-4A05-9AE5-526E6B42078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tx1">
                  <a:lumMod val="95000"/>
                  <a:lumOff val="5000"/>
                </a:schemeClr>
              </a:gs>
              <a:gs pos="0">
                <a:srgbClr val="000000"/>
              </a:gs>
              <a:gs pos="50000">
                <a:schemeClr val="bg1">
                  <a:lumMod val="50000"/>
                </a:schemeClr>
              </a:gs>
            </a:gsLst>
            <a:lin ang="0" scaled="1"/>
            <a:tileRect/>
          </a:gra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7166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FA049032-C0C2-4BCF-B79A-6AA585D9DA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773" y="243429"/>
            <a:ext cx="12028227" cy="393847"/>
          </a:xfrm>
          <a:prstGeom prst="rect">
            <a:avLst/>
          </a:prstGeom>
        </p:spPr>
        <p:txBody>
          <a:bodyPr anchor="ctr"/>
          <a:lstStyle>
            <a:lvl1pPr>
              <a:defRPr sz="2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201022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erformance Insight PPT_13b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3276600"/>
            <a:ext cx="10363200" cy="738664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lang="en-US" sz="3200" b="1" kern="1200" spc="3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ea typeface="+mn-ea"/>
                <a:cs typeface="Calibri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8421299" y="6400801"/>
            <a:ext cx="3251200" cy="20005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93BCD3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2009-2021 Performance Insight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11A4907-76B5-4C5B-ACD0-4B5A4E6E6E9A}"/>
              </a:ext>
            </a:extLst>
          </p:cNvPr>
          <p:cNvSpPr/>
          <p:nvPr userDrawn="1"/>
        </p:nvSpPr>
        <p:spPr>
          <a:xfrm>
            <a:off x="8305800" y="5410200"/>
            <a:ext cx="3886200" cy="119065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PI-Add-Banner.jpg">
            <a:extLst>
              <a:ext uri="{FF2B5EF4-FFF2-40B4-BE49-F238E27FC236}">
                <a16:creationId xmlns:a16="http://schemas.microsoft.com/office/drawing/2014/main" id="{4955E89F-1FF9-4866-A7FF-325F2299E6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2707" t="8558" r="2854" b="21059"/>
          <a:stretch/>
        </p:blipFill>
        <p:spPr>
          <a:xfrm>
            <a:off x="9025908" y="5569203"/>
            <a:ext cx="2946572" cy="89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0068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35732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Performance Insight Title PG_01.jpg">
            <a:extLst>
              <a:ext uri="{FF2B5EF4-FFF2-40B4-BE49-F238E27FC236}">
                <a16:creationId xmlns:a16="http://schemas.microsoft.com/office/drawing/2014/main" id="{F626C66C-F46B-46E1-92AC-2CD87A5BA56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E9450D2-0BB9-45CD-A92D-FD47E56B39AB}"/>
              </a:ext>
            </a:extLst>
          </p:cNvPr>
          <p:cNvSpPr/>
          <p:nvPr userDrawn="1"/>
        </p:nvSpPr>
        <p:spPr>
          <a:xfrm>
            <a:off x="10058400" y="6016107"/>
            <a:ext cx="1689096" cy="38469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Picture 8" descr="PI-Add-Banner.jpg">
            <a:extLst>
              <a:ext uri="{FF2B5EF4-FFF2-40B4-BE49-F238E27FC236}">
                <a16:creationId xmlns:a16="http://schemas.microsoft.com/office/drawing/2014/main" id="{FE34A79F-5BC7-4316-A312-38D50AD4E8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2707" t="8558" r="2854" b="21059"/>
          <a:stretch/>
        </p:blipFill>
        <p:spPr>
          <a:xfrm>
            <a:off x="10058400" y="5982769"/>
            <a:ext cx="1607989" cy="458589"/>
          </a:xfrm>
          <a:prstGeom prst="rect">
            <a:avLst/>
          </a:prstGeom>
        </p:spPr>
      </p:pic>
      <p:sp>
        <p:nvSpPr>
          <p:cNvPr id="4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9956800" y="6400801"/>
            <a:ext cx="1930400" cy="212725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6E733E6-5945-4672-8B5F-547067F268E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2F483B2-89E8-488A-A714-67662B2AEADF}"/>
              </a:ext>
            </a:extLst>
          </p:cNvPr>
          <p:cNvSpPr/>
          <p:nvPr userDrawn="1"/>
        </p:nvSpPr>
        <p:spPr>
          <a:xfrm>
            <a:off x="0" y="856514"/>
            <a:ext cx="12191999" cy="6001486"/>
          </a:xfrm>
          <a:prstGeom prst="rect">
            <a:avLst/>
          </a:prstGeom>
          <a:solidFill>
            <a:srgbClr val="FFFFFF">
              <a:alpha val="47059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C1A1D68-086B-4CC9-A0BD-39F575C2F804}"/>
              </a:ext>
            </a:extLst>
          </p:cNvPr>
          <p:cNvSpPr txBox="1"/>
          <p:nvPr userDrawn="1"/>
        </p:nvSpPr>
        <p:spPr>
          <a:xfrm>
            <a:off x="8501808" y="6400801"/>
            <a:ext cx="3251200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" b="0" i="0" u="none" strike="noStrike" kern="1200" cap="none" spc="0" normalizeH="0" baseline="0" noProof="0">
                <a:ln>
                  <a:noFill/>
                </a:ln>
                <a:solidFill>
                  <a:srgbClr val="93BCD3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2009-2021 Performance Insight,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27FA43F-03EB-4205-955D-731232FAC398}"/>
              </a:ext>
            </a:extLst>
          </p:cNvPr>
          <p:cNvSpPr txBox="1"/>
          <p:nvPr userDrawn="1"/>
        </p:nvSpPr>
        <p:spPr>
          <a:xfrm>
            <a:off x="8496296" y="6400800"/>
            <a:ext cx="3251200" cy="17697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2009-2021 Performance Insight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773" y="243429"/>
            <a:ext cx="12028227" cy="393847"/>
          </a:xfrm>
          <a:prstGeom prst="rect">
            <a:avLst/>
          </a:prstGeom>
        </p:spPr>
        <p:txBody>
          <a:bodyPr anchor="ctr"/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2545" y="1017060"/>
            <a:ext cx="11277600" cy="4876800"/>
          </a:xfrm>
          <a:prstGeom prst="rect">
            <a:avLst/>
          </a:prstGeom>
        </p:spPr>
        <p:txBody>
          <a:bodyPr/>
          <a:lstStyle>
            <a:lvl1pPr>
              <a:buNone/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147314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26CDB158-8AB6-47BD-AFF8-657AE9C749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773" y="243429"/>
            <a:ext cx="12028227" cy="393847"/>
          </a:xfrm>
          <a:prstGeom prst="rect">
            <a:avLst/>
          </a:prstGeom>
        </p:spPr>
        <p:txBody>
          <a:bodyPr anchor="ctr"/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F500044-08EF-4FEC-95C0-2B3FB54D0BB1}"/>
              </a:ext>
            </a:extLst>
          </p:cNvPr>
          <p:cNvSpPr/>
          <p:nvPr userDrawn="1"/>
        </p:nvSpPr>
        <p:spPr>
          <a:xfrm>
            <a:off x="9768408" y="5805264"/>
            <a:ext cx="2016224" cy="80930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8893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slideLayout" Target="../slideLayouts/slideLayout8.xml"/><Relationship Id="rId7" Type="http://schemas.openxmlformats.org/officeDocument/2006/relationships/theme" Target="../theme/theme2.xml"/><Relationship Id="rId12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image" Target="../media/image4.png"/><Relationship Id="rId5" Type="http://schemas.openxmlformats.org/officeDocument/2006/relationships/slideLayout" Target="../slideLayouts/slideLayout10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9.xml"/><Relationship Id="rId9" Type="http://schemas.openxmlformats.org/officeDocument/2006/relationships/image" Target="../media/image9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3.pn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image" Target="../media/image12.jpeg"/><Relationship Id="rId5" Type="http://schemas.openxmlformats.org/officeDocument/2006/relationships/slideLayout" Target="../slideLayouts/slideLayout16.xml"/><Relationship Id="rId10" Type="http://schemas.openxmlformats.org/officeDocument/2006/relationships/image" Target="../media/image11.jpeg"/><Relationship Id="rId4" Type="http://schemas.openxmlformats.org/officeDocument/2006/relationships/slideLayout" Target="../slideLayouts/slideLayout15.xml"/><Relationship Id="rId9" Type="http://schemas.openxmlformats.org/officeDocument/2006/relationships/theme" Target="../theme/theme3.xml"/><Relationship Id="rId14" Type="http://schemas.openxmlformats.org/officeDocument/2006/relationships/image" Target="../media/image5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 descr="Performance Insight Title PG_01.jpg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 userDrawn="1"/>
        </p:nvSpPr>
        <p:spPr>
          <a:xfrm>
            <a:off x="8501808" y="6400801"/>
            <a:ext cx="3251200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" b="0" i="0" u="none" strike="noStrike" kern="1200" cap="none" spc="0" normalizeH="0" baseline="0" noProof="0">
                <a:ln>
                  <a:noFill/>
                </a:ln>
                <a:solidFill>
                  <a:srgbClr val="93BCD3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2009-2023 Performance Insight,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17BFFC-7E84-4BDD-8D5B-35FB38FD18A2}"/>
              </a:ext>
            </a:extLst>
          </p:cNvPr>
          <p:cNvSpPr txBox="1"/>
          <p:nvPr userDrawn="1"/>
        </p:nvSpPr>
        <p:spPr>
          <a:xfrm>
            <a:off x="10657116" y="6444344"/>
            <a:ext cx="1166582" cy="17697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2009-2023 Performance Insight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5E34971-F558-4E99-A4A9-5B1AD0A63338}"/>
              </a:ext>
            </a:extLst>
          </p:cNvPr>
          <p:cNvSpPr/>
          <p:nvPr userDrawn="1"/>
        </p:nvSpPr>
        <p:spPr>
          <a:xfrm>
            <a:off x="10058400" y="6016107"/>
            <a:ext cx="1689096" cy="38469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E5A0AF6-DC6C-4F06-9823-550DC80BD9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87142" y="5869255"/>
            <a:ext cx="1831611" cy="605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180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72" r:id="rId2"/>
    <p:sldLayoutId id="2147483773" r:id="rId3"/>
    <p:sldLayoutId id="2147483774" r:id="rId4"/>
    <p:sldLayoutId id="2147483814" r:id="rId5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lang="en-US" sz="1600" b="1" kern="1200" spc="300" dirty="0">
          <a:solidFill>
            <a:schemeClr val="bg1"/>
          </a:solidFill>
          <a:latin typeface="Calibri"/>
          <a:ea typeface="+mn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1600" b="1">
          <a:solidFill>
            <a:schemeClr val="bg1"/>
          </a:solidFill>
          <a:latin typeface="Calibri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1600" b="1">
          <a:solidFill>
            <a:schemeClr val="bg1"/>
          </a:solidFill>
          <a:latin typeface="Calibri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1600" b="1">
          <a:solidFill>
            <a:schemeClr val="bg1"/>
          </a:solidFill>
          <a:latin typeface="Calibri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1600" b="1">
          <a:solidFill>
            <a:schemeClr val="bg1"/>
          </a:solidFill>
          <a:latin typeface="Calibri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1600" b="1">
          <a:solidFill>
            <a:schemeClr val="bg1"/>
          </a:solidFill>
          <a:latin typeface="Calibri" pitchFamily="34" charset="0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1600" b="1">
          <a:solidFill>
            <a:schemeClr val="bg1"/>
          </a:solidFill>
          <a:latin typeface="Calibri" pitchFamily="34" charset="0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1600" b="1">
          <a:solidFill>
            <a:schemeClr val="bg1"/>
          </a:solidFill>
          <a:latin typeface="Calibri" pitchFamily="34" charset="0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1600" b="1">
          <a:solidFill>
            <a:schemeClr val="bg1"/>
          </a:solidFill>
          <a:latin typeface="Calibri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lang="en-US" sz="2000" b="1" kern="1200" dirty="0">
          <a:solidFill>
            <a:srgbClr val="008AD3"/>
          </a:solidFill>
          <a:latin typeface="+mj-lt"/>
          <a:ea typeface="+mj-ea"/>
          <a:cs typeface="+mn-cs"/>
        </a:defRPr>
      </a:lvl1pPr>
      <a:lvl2pPr marL="630238" indent="-173038" algn="l" defTabSz="457200" rtl="0" eaLnBrk="0" fontAlgn="base" hangingPunct="0">
        <a:spcBef>
          <a:spcPct val="20000"/>
        </a:spcBef>
        <a:spcAft>
          <a:spcPct val="0"/>
        </a:spcAft>
        <a:buSzPct val="60000"/>
        <a:buBlip>
          <a:blip r:embed="rId9"/>
        </a:buBlip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977900" indent="-228600" algn="l" defTabSz="457200" rtl="0" eaLnBrk="0" fontAlgn="base" hangingPunct="0">
        <a:spcBef>
          <a:spcPct val="20000"/>
        </a:spcBef>
        <a:spcAft>
          <a:spcPct val="0"/>
        </a:spcAft>
        <a:buSzPct val="75000"/>
        <a:buBlip>
          <a:blip r:embed="rId10"/>
        </a:buBlip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314450" indent="-228600" algn="l" defTabSz="457200" rtl="0" eaLnBrk="0" fontAlgn="base" hangingPunct="0">
        <a:spcBef>
          <a:spcPct val="20000"/>
        </a:spcBef>
        <a:spcAft>
          <a:spcPct val="0"/>
        </a:spcAft>
        <a:buClr>
          <a:srgbClr val="A6BC1D"/>
        </a:buClr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74625" algn="l" defTabSz="457200" rtl="0" eaLnBrk="0" fontAlgn="base" hangingPunct="0">
        <a:spcBef>
          <a:spcPct val="20000"/>
        </a:spcBef>
        <a:spcAft>
          <a:spcPct val="0"/>
        </a:spcAft>
        <a:buSzPct val="85000"/>
        <a:buBlip>
          <a:blip r:embed="rId11"/>
        </a:buBlip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 descr="Performance Insight Title PG_01.jp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 userDrawn="1"/>
        </p:nvSpPr>
        <p:spPr>
          <a:xfrm>
            <a:off x="8501808" y="6400801"/>
            <a:ext cx="3251200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" b="0" i="0" u="none" strike="noStrike" kern="1200" cap="none" spc="0" normalizeH="0" baseline="0" noProof="0">
                <a:ln>
                  <a:noFill/>
                </a:ln>
                <a:solidFill>
                  <a:srgbClr val="93BCD3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2009-2021 Performance Insight,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17BFFC-7E84-4BDD-8D5B-35FB38FD18A2}"/>
              </a:ext>
            </a:extLst>
          </p:cNvPr>
          <p:cNvSpPr txBox="1"/>
          <p:nvPr userDrawn="1"/>
        </p:nvSpPr>
        <p:spPr>
          <a:xfrm>
            <a:off x="8496296" y="6400800"/>
            <a:ext cx="3251200" cy="17697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2009-2021 Performance Insight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5E34971-F558-4E99-A4A9-5B1AD0A63338}"/>
              </a:ext>
            </a:extLst>
          </p:cNvPr>
          <p:cNvSpPr/>
          <p:nvPr userDrawn="1"/>
        </p:nvSpPr>
        <p:spPr>
          <a:xfrm>
            <a:off x="10058400" y="6016107"/>
            <a:ext cx="1689096" cy="38469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Picture 6" descr="PI-Add-Banner.jpg">
            <a:extLst>
              <a:ext uri="{FF2B5EF4-FFF2-40B4-BE49-F238E27FC236}">
                <a16:creationId xmlns:a16="http://schemas.microsoft.com/office/drawing/2014/main" id="{0057519A-0D2A-41DE-844B-524574E570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/>
          <a:srcRect l="2707" t="8558" r="2854" b="21059"/>
          <a:stretch/>
        </p:blipFill>
        <p:spPr>
          <a:xfrm>
            <a:off x="10058400" y="5982769"/>
            <a:ext cx="1607989" cy="458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289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  <p:sldLayoutId id="2147483817" r:id="rId2"/>
    <p:sldLayoutId id="2147483818" r:id="rId3"/>
    <p:sldLayoutId id="2147483819" r:id="rId4"/>
    <p:sldLayoutId id="2147483820" r:id="rId5"/>
    <p:sldLayoutId id="2147483821" r:id="rId6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lang="en-US" sz="1600" b="1" kern="1200" spc="300" dirty="0">
          <a:solidFill>
            <a:schemeClr val="bg1"/>
          </a:solidFill>
          <a:latin typeface="Calibri"/>
          <a:ea typeface="+mn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1600" b="1">
          <a:solidFill>
            <a:schemeClr val="bg1"/>
          </a:solidFill>
          <a:latin typeface="Calibri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1600" b="1">
          <a:solidFill>
            <a:schemeClr val="bg1"/>
          </a:solidFill>
          <a:latin typeface="Calibri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1600" b="1">
          <a:solidFill>
            <a:schemeClr val="bg1"/>
          </a:solidFill>
          <a:latin typeface="Calibri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1600" b="1">
          <a:solidFill>
            <a:schemeClr val="bg1"/>
          </a:solidFill>
          <a:latin typeface="Calibri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1600" b="1">
          <a:solidFill>
            <a:schemeClr val="bg1"/>
          </a:solidFill>
          <a:latin typeface="Calibri" pitchFamily="34" charset="0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1600" b="1">
          <a:solidFill>
            <a:schemeClr val="bg1"/>
          </a:solidFill>
          <a:latin typeface="Calibri" pitchFamily="34" charset="0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1600" b="1">
          <a:solidFill>
            <a:schemeClr val="bg1"/>
          </a:solidFill>
          <a:latin typeface="Calibri" pitchFamily="34" charset="0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1600" b="1">
          <a:solidFill>
            <a:schemeClr val="bg1"/>
          </a:solidFill>
          <a:latin typeface="Calibri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lang="en-US" sz="2000" b="1" kern="1200" dirty="0">
          <a:solidFill>
            <a:srgbClr val="008AD3"/>
          </a:solidFill>
          <a:latin typeface="+mj-lt"/>
          <a:ea typeface="+mj-ea"/>
          <a:cs typeface="+mn-cs"/>
        </a:defRPr>
      </a:lvl1pPr>
      <a:lvl2pPr marL="630238" indent="-173038" algn="l" defTabSz="457200" rtl="0" eaLnBrk="0" fontAlgn="base" hangingPunct="0">
        <a:spcBef>
          <a:spcPct val="20000"/>
        </a:spcBef>
        <a:spcAft>
          <a:spcPct val="0"/>
        </a:spcAft>
        <a:buSzPct val="60000"/>
        <a:buBlip>
          <a:blip r:embed="rId10"/>
        </a:buBlip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977900" indent="-228600" algn="l" defTabSz="457200" rtl="0" eaLnBrk="0" fontAlgn="base" hangingPunct="0">
        <a:spcBef>
          <a:spcPct val="20000"/>
        </a:spcBef>
        <a:spcAft>
          <a:spcPct val="0"/>
        </a:spcAft>
        <a:buSzPct val="75000"/>
        <a:buBlip>
          <a:blip r:embed="rId11"/>
        </a:buBlip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314450" indent="-228600" algn="l" defTabSz="457200" rtl="0" eaLnBrk="0" fontAlgn="base" hangingPunct="0">
        <a:spcBef>
          <a:spcPct val="20000"/>
        </a:spcBef>
        <a:spcAft>
          <a:spcPct val="0"/>
        </a:spcAft>
        <a:buClr>
          <a:srgbClr val="A6BC1D"/>
        </a:buClr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74625" algn="l" defTabSz="457200" rtl="0" eaLnBrk="0" fontAlgn="base" hangingPunct="0">
        <a:spcBef>
          <a:spcPct val="20000"/>
        </a:spcBef>
        <a:spcAft>
          <a:spcPct val="0"/>
        </a:spcAft>
        <a:buSzPct val="85000"/>
        <a:buBlip>
          <a:blip r:embed="rId12"/>
        </a:buBlip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 descr="Performance Insight Title PG_01.jpg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 userDrawn="1"/>
        </p:nvSpPr>
        <p:spPr>
          <a:xfrm>
            <a:off x="8501808" y="6400801"/>
            <a:ext cx="3251200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" b="0" i="0" u="none" strike="noStrike" kern="1200" cap="none" spc="0" normalizeH="0" baseline="0" noProof="0">
                <a:ln>
                  <a:noFill/>
                </a:ln>
                <a:solidFill>
                  <a:srgbClr val="93BCD3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2009-2023 Performance Insight,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17BFFC-7E84-4BDD-8D5B-35FB38FD18A2}"/>
              </a:ext>
            </a:extLst>
          </p:cNvPr>
          <p:cNvSpPr txBox="1"/>
          <p:nvPr userDrawn="1"/>
        </p:nvSpPr>
        <p:spPr>
          <a:xfrm>
            <a:off x="8496296" y="6400800"/>
            <a:ext cx="3251200" cy="17697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2009-2023 Performance Insight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5E34971-F558-4E99-A4A9-5B1AD0A63338}"/>
              </a:ext>
            </a:extLst>
          </p:cNvPr>
          <p:cNvSpPr/>
          <p:nvPr userDrawn="1"/>
        </p:nvSpPr>
        <p:spPr>
          <a:xfrm>
            <a:off x="10058400" y="6016107"/>
            <a:ext cx="1689096" cy="38469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Picture 6" descr="PI-Add-Banner.jpg">
            <a:extLst>
              <a:ext uri="{FF2B5EF4-FFF2-40B4-BE49-F238E27FC236}">
                <a16:creationId xmlns:a16="http://schemas.microsoft.com/office/drawing/2014/main" id="{0057519A-0D2A-41DE-844B-524574E570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58400" y="5982769"/>
            <a:ext cx="1607989" cy="458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281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3" r:id="rId1"/>
    <p:sldLayoutId id="2147483824" r:id="rId2"/>
    <p:sldLayoutId id="2147483825" r:id="rId3"/>
    <p:sldLayoutId id="2147483826" r:id="rId4"/>
    <p:sldLayoutId id="2147483827" r:id="rId5"/>
    <p:sldLayoutId id="2147483828" r:id="rId6"/>
    <p:sldLayoutId id="2147483829" r:id="rId7"/>
    <p:sldLayoutId id="2147483830" r:id="rId8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lang="en-US" sz="1600" b="1" kern="1200" spc="300" dirty="0">
          <a:solidFill>
            <a:schemeClr val="bg1"/>
          </a:solidFill>
          <a:latin typeface="Calibri"/>
          <a:ea typeface="+mn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1600" b="1">
          <a:solidFill>
            <a:schemeClr val="bg1"/>
          </a:solidFill>
          <a:latin typeface="Calibri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1600" b="1">
          <a:solidFill>
            <a:schemeClr val="bg1"/>
          </a:solidFill>
          <a:latin typeface="Calibri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1600" b="1">
          <a:solidFill>
            <a:schemeClr val="bg1"/>
          </a:solidFill>
          <a:latin typeface="Calibri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1600" b="1">
          <a:solidFill>
            <a:schemeClr val="bg1"/>
          </a:solidFill>
          <a:latin typeface="Calibri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1600" b="1">
          <a:solidFill>
            <a:schemeClr val="bg1"/>
          </a:solidFill>
          <a:latin typeface="Calibri" pitchFamily="34" charset="0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1600" b="1">
          <a:solidFill>
            <a:schemeClr val="bg1"/>
          </a:solidFill>
          <a:latin typeface="Calibri" pitchFamily="34" charset="0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1600" b="1">
          <a:solidFill>
            <a:schemeClr val="bg1"/>
          </a:solidFill>
          <a:latin typeface="Calibri" pitchFamily="34" charset="0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1600" b="1">
          <a:solidFill>
            <a:schemeClr val="bg1"/>
          </a:solidFill>
          <a:latin typeface="Calibri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lang="en-US" sz="2000" b="1" kern="1200" dirty="0">
          <a:solidFill>
            <a:srgbClr val="008AD3"/>
          </a:solidFill>
          <a:latin typeface="+mj-lt"/>
          <a:ea typeface="+mj-ea"/>
          <a:cs typeface="+mn-cs"/>
        </a:defRPr>
      </a:lvl1pPr>
      <a:lvl2pPr marL="630238" indent="-173038" algn="l" defTabSz="457200" rtl="0" eaLnBrk="0" fontAlgn="base" hangingPunct="0">
        <a:spcBef>
          <a:spcPct val="20000"/>
        </a:spcBef>
        <a:spcAft>
          <a:spcPct val="0"/>
        </a:spcAft>
        <a:buSzPct val="60000"/>
        <a:buBlip>
          <a:blip r:embed="rId12"/>
        </a:buBlip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977900" indent="-228600" algn="l" defTabSz="457200" rtl="0" eaLnBrk="0" fontAlgn="base" hangingPunct="0">
        <a:spcBef>
          <a:spcPct val="20000"/>
        </a:spcBef>
        <a:spcAft>
          <a:spcPct val="0"/>
        </a:spcAft>
        <a:buSzPct val="75000"/>
        <a:buBlip>
          <a:blip r:embed="rId13"/>
        </a:buBlip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314450" indent="-228600" algn="l" defTabSz="457200" rtl="0" eaLnBrk="0" fontAlgn="base" hangingPunct="0">
        <a:spcBef>
          <a:spcPct val="20000"/>
        </a:spcBef>
        <a:spcAft>
          <a:spcPct val="0"/>
        </a:spcAft>
        <a:buClr>
          <a:srgbClr val="A6BC1D"/>
        </a:buClr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74625" algn="l" defTabSz="457200" rtl="0" eaLnBrk="0" fontAlgn="base" hangingPunct="0">
        <a:spcBef>
          <a:spcPct val="20000"/>
        </a:spcBef>
        <a:spcAft>
          <a:spcPct val="0"/>
        </a:spcAft>
        <a:buSzPct val="85000"/>
        <a:buBlip>
          <a:blip r:embed="rId14"/>
        </a:buBlip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6D298C2-235A-46F9-871B-416793561C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DFE861-D979-4BB6-9240-E5EBE3E5E1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514546-27C8-4437-8E44-1356FEDDC0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DF7190-FA97-4DF4-9A80-314DC6F792AD}" type="datetimeFigureOut">
              <a:rPr lang="en-US" smtClean="0"/>
              <a:t>1/23/2023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A3BAB4-E1EE-4FD0-BCF4-8D304A9089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B40099-E747-4048-ADDE-10D83D46E9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D1FE78-BBC1-4594-B69C-708B6BF40E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5003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2" r:id="rId1"/>
    <p:sldLayoutId id="2147483833" r:id="rId2"/>
    <p:sldLayoutId id="2147483834" r:id="rId3"/>
    <p:sldLayoutId id="2147483835" r:id="rId4"/>
    <p:sldLayoutId id="2147483836" r:id="rId5"/>
    <p:sldLayoutId id="2147483837" r:id="rId6"/>
    <p:sldLayoutId id="2147483838" r:id="rId7"/>
    <p:sldLayoutId id="2147483839" r:id="rId8"/>
    <p:sldLayoutId id="2147483840" r:id="rId9"/>
    <p:sldLayoutId id="2147483841" r:id="rId10"/>
    <p:sldLayoutId id="214748384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Picture 6">
            <a:extLst>
              <a:ext uri="{FF2B5EF4-FFF2-40B4-BE49-F238E27FC236}">
                <a16:creationId xmlns:a16="http://schemas.microsoft.com/office/drawing/2014/main" id="{BBEB5317-292A-42EB-BA0A-756C2188B8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1800"/>
            <a:ext cx="12192000" cy="538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1" name="Picture 110">
            <a:extLst>
              <a:ext uri="{FF2B5EF4-FFF2-40B4-BE49-F238E27FC236}">
                <a16:creationId xmlns:a16="http://schemas.microsoft.com/office/drawing/2014/main" id="{40FBA2C6-C9B4-4E5D-AA57-B01B1F9E5F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029201"/>
            <a:ext cx="12191999" cy="138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12" name="Group 5">
            <a:extLst>
              <a:ext uri="{FF2B5EF4-FFF2-40B4-BE49-F238E27FC236}">
                <a16:creationId xmlns:a16="http://schemas.microsoft.com/office/drawing/2014/main" id="{78A9DD05-27F5-432F-8F50-E6C0340F227C}"/>
              </a:ext>
            </a:extLst>
          </p:cNvPr>
          <p:cNvGrpSpPr/>
          <p:nvPr/>
        </p:nvGrpSpPr>
        <p:grpSpPr>
          <a:xfrm rot="20467509">
            <a:off x="4732" y="45319"/>
            <a:ext cx="2656681" cy="2694197"/>
            <a:chOff x="3155842" y="1159908"/>
            <a:chExt cx="2656681" cy="2694197"/>
          </a:xfrm>
          <a:scene3d>
            <a:camera prst="perspectiveHeroicExtremeRightFacing"/>
            <a:lightRig rig="threePt" dir="t"/>
          </a:scene3d>
        </p:grpSpPr>
        <p:sp>
          <p:nvSpPr>
            <p:cNvPr id="113" name="Octagon 112">
              <a:extLst>
                <a:ext uri="{FF2B5EF4-FFF2-40B4-BE49-F238E27FC236}">
                  <a16:creationId xmlns:a16="http://schemas.microsoft.com/office/drawing/2014/main" id="{B48CABD6-E0CF-472B-8106-43A60B4AA3AE}"/>
                </a:ext>
              </a:extLst>
            </p:cNvPr>
            <p:cNvSpPr/>
            <p:nvPr/>
          </p:nvSpPr>
          <p:spPr>
            <a:xfrm>
              <a:off x="3283855" y="1287924"/>
              <a:ext cx="2417298" cy="2417298"/>
            </a:xfrm>
            <a:prstGeom prst="octagon">
              <a:avLst/>
            </a:prstGeom>
            <a:noFill/>
            <a:ln w="117475">
              <a:solidFill>
                <a:srgbClr val="8BA200">
                  <a:alpha val="64000"/>
                </a:srgbClr>
              </a:solidFill>
            </a:ln>
            <a:sp3d>
              <a:bevelT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D49B17F5-77FC-4891-8A6E-5B2E932374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185382" y="1867045"/>
              <a:ext cx="256032" cy="256032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  <a:sp3d>
              <a:bevelT prst="angle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6E862092-8781-4BA3-A742-2DAADF84E3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817255" y="1159908"/>
              <a:ext cx="256032" cy="256032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  <a:sp3d>
              <a:bevelT prst="angle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DEFDE3AC-7CCC-4B7C-B170-9BF9644C0E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69987" y="1159908"/>
              <a:ext cx="256032" cy="256032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  <a:sp3d>
              <a:bevelT prst="angle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C0E92F26-D5EC-4C45-99CF-9D0D2D5F510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556491" y="2890936"/>
              <a:ext cx="256032" cy="256032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  <a:sp3d>
              <a:bevelT prst="angle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82CCFD40-02C1-4C11-8BEE-8F9F307BEC5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924618" y="3598073"/>
              <a:ext cx="256032" cy="256032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  <a:sp3d>
              <a:bevelT prst="angle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5E8049B1-F056-46E3-A164-4B6F83088A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871886" y="3598073"/>
              <a:ext cx="256032" cy="256032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  <a:sp3d>
              <a:bevelT prst="angle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607F588A-6269-4CC9-8A3A-0D2E12FACDC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542423" y="1852977"/>
              <a:ext cx="256032" cy="256032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  <a:sp3d>
              <a:bevelT prst="angle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782AF227-9F42-4290-937D-831C582CDB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155842" y="2848732"/>
              <a:ext cx="256032" cy="256032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  <a:sp3d>
              <a:bevelT prst="angle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2" name="Octagon 121">
              <a:extLst>
                <a:ext uri="{FF2B5EF4-FFF2-40B4-BE49-F238E27FC236}">
                  <a16:creationId xmlns:a16="http://schemas.microsoft.com/office/drawing/2014/main" id="{6A7417B9-3773-4CDF-B47D-E7E56DDD8BA6}"/>
                </a:ext>
              </a:extLst>
            </p:cNvPr>
            <p:cNvSpPr/>
            <p:nvPr/>
          </p:nvSpPr>
          <p:spPr>
            <a:xfrm>
              <a:off x="3824472" y="1813342"/>
              <a:ext cx="1354535" cy="1354535"/>
            </a:xfrm>
            <a:prstGeom prst="octagon">
              <a:avLst/>
            </a:prstGeom>
            <a:noFill/>
            <a:ln w="117475">
              <a:solidFill>
                <a:srgbClr val="8BA200">
                  <a:alpha val="64000"/>
                </a:srgbClr>
              </a:solidFill>
            </a:ln>
            <a:sp3d>
              <a:bevelT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2AE2A429-9060-400F-A483-24FC7B16FD2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55225" y="2123785"/>
              <a:ext cx="143468" cy="143468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CAC1A183-915E-4F5F-BFCF-72796FAD0C6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23363" y="1741608"/>
              <a:ext cx="143468" cy="143468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8B7CF42D-E3B3-4099-BE04-1402D74774E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713263" y="1741608"/>
              <a:ext cx="143468" cy="143468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773D3AEF-BC9D-44DB-A819-E31FC02BF2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083878" y="2697523"/>
              <a:ext cx="143468" cy="143468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7" name="Oval 126">
              <a:extLst>
                <a:ext uri="{FF2B5EF4-FFF2-40B4-BE49-F238E27FC236}">
                  <a16:creationId xmlns:a16="http://schemas.microsoft.com/office/drawing/2014/main" id="{71D8A206-34E7-4ACD-BA9E-5872FEFF108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729807" y="3079700"/>
              <a:ext cx="143468" cy="143468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8" name="Oval 127">
              <a:extLst>
                <a:ext uri="{FF2B5EF4-FFF2-40B4-BE49-F238E27FC236}">
                  <a16:creationId xmlns:a16="http://schemas.microsoft.com/office/drawing/2014/main" id="{396AF9DE-7AFD-4AD3-8784-847607565CA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53976" y="3079700"/>
              <a:ext cx="143468" cy="143468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7040D4E5-03F2-47E7-8803-716FB85609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090063" y="2129970"/>
              <a:ext cx="143468" cy="143468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0" name="Oval 129">
              <a:extLst>
                <a:ext uri="{FF2B5EF4-FFF2-40B4-BE49-F238E27FC236}">
                  <a16:creationId xmlns:a16="http://schemas.microsoft.com/office/drawing/2014/main" id="{E799B540-2940-4EB9-A470-E20A9E36DA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52740" y="2687942"/>
              <a:ext cx="143468" cy="143468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058B6D02-0BBE-4D3B-B7A5-9AE96790057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295115" y="2281820"/>
              <a:ext cx="429506" cy="429506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  <a:sp3d>
              <a:bevelT prst="angle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32" name="Group 25">
            <a:extLst>
              <a:ext uri="{FF2B5EF4-FFF2-40B4-BE49-F238E27FC236}">
                <a16:creationId xmlns:a16="http://schemas.microsoft.com/office/drawing/2014/main" id="{6A505FCD-7BF5-4E4A-B3D8-24BD669B7E09}"/>
              </a:ext>
            </a:extLst>
          </p:cNvPr>
          <p:cNvGrpSpPr/>
          <p:nvPr/>
        </p:nvGrpSpPr>
        <p:grpSpPr>
          <a:xfrm>
            <a:off x="3023375" y="1427305"/>
            <a:ext cx="1948166" cy="1975676"/>
            <a:chOff x="3155842" y="1159908"/>
            <a:chExt cx="2656681" cy="2694197"/>
          </a:xfrm>
          <a:scene3d>
            <a:camera prst="perspectiveContrastingLeftFacing"/>
            <a:lightRig rig="threePt" dir="t"/>
          </a:scene3d>
        </p:grpSpPr>
        <p:sp>
          <p:nvSpPr>
            <p:cNvPr id="133" name="Octagon 132">
              <a:extLst>
                <a:ext uri="{FF2B5EF4-FFF2-40B4-BE49-F238E27FC236}">
                  <a16:creationId xmlns:a16="http://schemas.microsoft.com/office/drawing/2014/main" id="{F1DFF907-EDC7-4F70-8D8A-7EBA844C1A4C}"/>
                </a:ext>
              </a:extLst>
            </p:cNvPr>
            <p:cNvSpPr/>
            <p:nvPr/>
          </p:nvSpPr>
          <p:spPr>
            <a:xfrm>
              <a:off x="3283855" y="1287924"/>
              <a:ext cx="2417298" cy="2417298"/>
            </a:xfrm>
            <a:prstGeom prst="octagon">
              <a:avLst/>
            </a:prstGeom>
            <a:noFill/>
            <a:ln w="117475">
              <a:solidFill>
                <a:srgbClr val="8BA200">
                  <a:alpha val="64000"/>
                </a:srgbClr>
              </a:solidFill>
            </a:ln>
            <a:sp3d>
              <a:bevelT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EC69789B-D99D-404C-AAE3-A395567633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185382" y="1867045"/>
              <a:ext cx="256032" cy="256032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  <a:sp3d>
              <a:bevelT prst="angle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5" name="Oval 134">
              <a:extLst>
                <a:ext uri="{FF2B5EF4-FFF2-40B4-BE49-F238E27FC236}">
                  <a16:creationId xmlns:a16="http://schemas.microsoft.com/office/drawing/2014/main" id="{880BB8B1-4EA3-4AF4-B522-99E5978E29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817255" y="1159908"/>
              <a:ext cx="256032" cy="256032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  <a:sp3d>
              <a:bevelT prst="angle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6" name="Oval 135">
              <a:extLst>
                <a:ext uri="{FF2B5EF4-FFF2-40B4-BE49-F238E27FC236}">
                  <a16:creationId xmlns:a16="http://schemas.microsoft.com/office/drawing/2014/main" id="{D3C8498E-EF7E-4CCE-B5A5-A11073E4A7A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69987" y="1159908"/>
              <a:ext cx="256032" cy="256032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  <a:sp3d>
              <a:bevelT prst="angle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7" name="Oval 136">
              <a:extLst>
                <a:ext uri="{FF2B5EF4-FFF2-40B4-BE49-F238E27FC236}">
                  <a16:creationId xmlns:a16="http://schemas.microsoft.com/office/drawing/2014/main" id="{E4F17979-22D4-442F-9DE7-A8D5E7E654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556491" y="2890936"/>
              <a:ext cx="256032" cy="256032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  <a:sp3d>
              <a:bevelT prst="angle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8" name="Oval 137">
              <a:extLst>
                <a:ext uri="{FF2B5EF4-FFF2-40B4-BE49-F238E27FC236}">
                  <a16:creationId xmlns:a16="http://schemas.microsoft.com/office/drawing/2014/main" id="{E453B115-1CE4-4B2E-BEA6-7EAB0FC51D3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924618" y="3598073"/>
              <a:ext cx="256032" cy="256032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  <a:sp3d>
              <a:bevelT prst="angle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9" name="Oval 138">
              <a:extLst>
                <a:ext uri="{FF2B5EF4-FFF2-40B4-BE49-F238E27FC236}">
                  <a16:creationId xmlns:a16="http://schemas.microsoft.com/office/drawing/2014/main" id="{0D277D3B-0A39-47B0-B98B-96B1C6C2491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871886" y="3598073"/>
              <a:ext cx="256032" cy="256032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  <a:sp3d>
              <a:bevelT prst="angle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0" name="Oval 139">
              <a:extLst>
                <a:ext uri="{FF2B5EF4-FFF2-40B4-BE49-F238E27FC236}">
                  <a16:creationId xmlns:a16="http://schemas.microsoft.com/office/drawing/2014/main" id="{6E56B50A-8AF4-47BE-AE72-CAEA53C3918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542423" y="1852977"/>
              <a:ext cx="256032" cy="256032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  <a:sp3d>
              <a:bevelT prst="angle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1" name="Oval 140">
              <a:extLst>
                <a:ext uri="{FF2B5EF4-FFF2-40B4-BE49-F238E27FC236}">
                  <a16:creationId xmlns:a16="http://schemas.microsoft.com/office/drawing/2014/main" id="{50B361BF-B4EE-4446-85F3-CECEF2436E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155842" y="2848732"/>
              <a:ext cx="256032" cy="256032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  <a:sp3d>
              <a:bevelT prst="angle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2" name="Octagon 141">
              <a:extLst>
                <a:ext uri="{FF2B5EF4-FFF2-40B4-BE49-F238E27FC236}">
                  <a16:creationId xmlns:a16="http://schemas.microsoft.com/office/drawing/2014/main" id="{137BB9E2-0B15-4E92-9D96-D1A7FA9F85D9}"/>
                </a:ext>
              </a:extLst>
            </p:cNvPr>
            <p:cNvSpPr/>
            <p:nvPr/>
          </p:nvSpPr>
          <p:spPr>
            <a:xfrm>
              <a:off x="3824472" y="1813342"/>
              <a:ext cx="1354535" cy="1354535"/>
            </a:xfrm>
            <a:prstGeom prst="octagon">
              <a:avLst/>
            </a:prstGeom>
            <a:noFill/>
            <a:ln w="117475">
              <a:solidFill>
                <a:srgbClr val="8BA200">
                  <a:alpha val="64000"/>
                </a:srgbClr>
              </a:solidFill>
            </a:ln>
            <a:sp3d>
              <a:bevelT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3" name="Oval 142">
              <a:extLst>
                <a:ext uri="{FF2B5EF4-FFF2-40B4-BE49-F238E27FC236}">
                  <a16:creationId xmlns:a16="http://schemas.microsoft.com/office/drawing/2014/main" id="{A6287116-16C4-4B42-BABB-C31024F97F8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55225" y="2123785"/>
              <a:ext cx="143468" cy="143468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4" name="Oval 143">
              <a:extLst>
                <a:ext uri="{FF2B5EF4-FFF2-40B4-BE49-F238E27FC236}">
                  <a16:creationId xmlns:a16="http://schemas.microsoft.com/office/drawing/2014/main" id="{8021B94D-A7EA-4322-9A2B-BB2C1E0701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23363" y="1741608"/>
              <a:ext cx="143468" cy="143468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5" name="Oval 144">
              <a:extLst>
                <a:ext uri="{FF2B5EF4-FFF2-40B4-BE49-F238E27FC236}">
                  <a16:creationId xmlns:a16="http://schemas.microsoft.com/office/drawing/2014/main" id="{3480D495-5D7D-41C0-B159-D76FE3A5C79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713263" y="1741608"/>
              <a:ext cx="143468" cy="143468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6" name="Oval 145">
              <a:extLst>
                <a:ext uri="{FF2B5EF4-FFF2-40B4-BE49-F238E27FC236}">
                  <a16:creationId xmlns:a16="http://schemas.microsoft.com/office/drawing/2014/main" id="{E4D872AF-7999-42C1-95D5-C537E37A1E6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083878" y="2697523"/>
              <a:ext cx="143468" cy="143468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7" name="Oval 146">
              <a:extLst>
                <a:ext uri="{FF2B5EF4-FFF2-40B4-BE49-F238E27FC236}">
                  <a16:creationId xmlns:a16="http://schemas.microsoft.com/office/drawing/2014/main" id="{0DDC9324-7F88-4E2A-B364-98CCDC7F03D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729807" y="3079700"/>
              <a:ext cx="143468" cy="143468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8" name="Oval 147">
              <a:extLst>
                <a:ext uri="{FF2B5EF4-FFF2-40B4-BE49-F238E27FC236}">
                  <a16:creationId xmlns:a16="http://schemas.microsoft.com/office/drawing/2014/main" id="{4B2B22AC-368A-4CD4-BBE9-1E523BD5DB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53976" y="3079700"/>
              <a:ext cx="143468" cy="143468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956355B9-F695-4CD1-A398-2B6CDE14B2B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090063" y="2129970"/>
              <a:ext cx="143468" cy="143468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0" name="Oval 149">
              <a:extLst>
                <a:ext uri="{FF2B5EF4-FFF2-40B4-BE49-F238E27FC236}">
                  <a16:creationId xmlns:a16="http://schemas.microsoft.com/office/drawing/2014/main" id="{A696A694-A728-4DFC-90E9-DBDEA18845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52740" y="2687942"/>
              <a:ext cx="143468" cy="143468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1" name="Oval 150">
              <a:extLst>
                <a:ext uri="{FF2B5EF4-FFF2-40B4-BE49-F238E27FC236}">
                  <a16:creationId xmlns:a16="http://schemas.microsoft.com/office/drawing/2014/main" id="{A725D0A3-1B78-41A8-AEC2-B5A582129A8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295115" y="2281820"/>
              <a:ext cx="429506" cy="429506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  <a:sp3d>
              <a:bevelT prst="angle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52" name="Group 45">
            <a:extLst>
              <a:ext uri="{FF2B5EF4-FFF2-40B4-BE49-F238E27FC236}">
                <a16:creationId xmlns:a16="http://schemas.microsoft.com/office/drawing/2014/main" id="{AFF0B83D-C1E5-4183-A56B-F4349394DFE2}"/>
              </a:ext>
            </a:extLst>
          </p:cNvPr>
          <p:cNvGrpSpPr/>
          <p:nvPr/>
        </p:nvGrpSpPr>
        <p:grpSpPr>
          <a:xfrm>
            <a:off x="10338548" y="-269397"/>
            <a:ext cx="1638674" cy="1661814"/>
            <a:chOff x="3155842" y="1159908"/>
            <a:chExt cx="2656681" cy="2694197"/>
          </a:xfrm>
          <a:scene3d>
            <a:camera prst="isometricOffAxis1Right">
              <a:rot lat="1748815" lon="19381120" rev="18934552"/>
            </a:camera>
            <a:lightRig rig="threePt" dir="t"/>
          </a:scene3d>
        </p:grpSpPr>
        <p:sp>
          <p:nvSpPr>
            <p:cNvPr id="153" name="Octagon 152">
              <a:extLst>
                <a:ext uri="{FF2B5EF4-FFF2-40B4-BE49-F238E27FC236}">
                  <a16:creationId xmlns:a16="http://schemas.microsoft.com/office/drawing/2014/main" id="{0E1EFB6F-2962-4C02-AC0A-75BC98DE104E}"/>
                </a:ext>
              </a:extLst>
            </p:cNvPr>
            <p:cNvSpPr/>
            <p:nvPr/>
          </p:nvSpPr>
          <p:spPr>
            <a:xfrm>
              <a:off x="3283855" y="1287924"/>
              <a:ext cx="2417298" cy="2417298"/>
            </a:xfrm>
            <a:prstGeom prst="octagon">
              <a:avLst/>
            </a:prstGeom>
            <a:noFill/>
            <a:ln w="117475">
              <a:solidFill>
                <a:srgbClr val="8BA200">
                  <a:alpha val="64000"/>
                </a:srgbClr>
              </a:solidFill>
            </a:ln>
            <a:sp3d>
              <a:bevelT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4" name="Oval 153">
              <a:extLst>
                <a:ext uri="{FF2B5EF4-FFF2-40B4-BE49-F238E27FC236}">
                  <a16:creationId xmlns:a16="http://schemas.microsoft.com/office/drawing/2014/main" id="{3952D0F2-4B69-46EB-94BA-16A23D4DE00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185382" y="1867045"/>
              <a:ext cx="256032" cy="256032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  <a:sp3d>
              <a:bevelT prst="angle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DD225853-F153-47F0-AE29-4404A50CE1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817255" y="1159908"/>
              <a:ext cx="256032" cy="256032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  <a:sp3d>
              <a:bevelT prst="angle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6" name="Oval 155">
              <a:extLst>
                <a:ext uri="{FF2B5EF4-FFF2-40B4-BE49-F238E27FC236}">
                  <a16:creationId xmlns:a16="http://schemas.microsoft.com/office/drawing/2014/main" id="{9AD8FC46-32BD-42A0-AA94-3E8188FA3F3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69987" y="1159908"/>
              <a:ext cx="256032" cy="256032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  <a:sp3d>
              <a:bevelT prst="angle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7" name="Oval 156">
              <a:extLst>
                <a:ext uri="{FF2B5EF4-FFF2-40B4-BE49-F238E27FC236}">
                  <a16:creationId xmlns:a16="http://schemas.microsoft.com/office/drawing/2014/main" id="{D0F9E7B8-8EEF-441A-AF54-29B8B060827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556491" y="2890936"/>
              <a:ext cx="256032" cy="256032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  <a:sp3d>
              <a:bevelT prst="angle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A3B50EDC-170B-4D97-95AE-0358EA35C04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924618" y="3598073"/>
              <a:ext cx="256032" cy="256032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  <a:sp3d>
              <a:bevelT prst="angle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9" name="Oval 158">
              <a:extLst>
                <a:ext uri="{FF2B5EF4-FFF2-40B4-BE49-F238E27FC236}">
                  <a16:creationId xmlns:a16="http://schemas.microsoft.com/office/drawing/2014/main" id="{4635A206-5490-45DA-BC5E-3328A6849B2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871886" y="3598073"/>
              <a:ext cx="256032" cy="256032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  <a:sp3d>
              <a:bevelT prst="angle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0" name="Oval 159">
              <a:extLst>
                <a:ext uri="{FF2B5EF4-FFF2-40B4-BE49-F238E27FC236}">
                  <a16:creationId xmlns:a16="http://schemas.microsoft.com/office/drawing/2014/main" id="{06BD11E3-7012-4494-BDD6-F7439F79F16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542423" y="1852977"/>
              <a:ext cx="256032" cy="256032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  <a:sp3d>
              <a:bevelT prst="angle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1" name="Oval 160">
              <a:extLst>
                <a:ext uri="{FF2B5EF4-FFF2-40B4-BE49-F238E27FC236}">
                  <a16:creationId xmlns:a16="http://schemas.microsoft.com/office/drawing/2014/main" id="{F2224C58-2731-4718-8FE1-34D757CAC60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155842" y="2848732"/>
              <a:ext cx="256032" cy="256032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  <a:sp3d>
              <a:bevelT prst="angle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2" name="Octagon 161">
              <a:extLst>
                <a:ext uri="{FF2B5EF4-FFF2-40B4-BE49-F238E27FC236}">
                  <a16:creationId xmlns:a16="http://schemas.microsoft.com/office/drawing/2014/main" id="{8002C6ED-EDC6-42A1-BEBF-2E90435FBFDA}"/>
                </a:ext>
              </a:extLst>
            </p:cNvPr>
            <p:cNvSpPr/>
            <p:nvPr/>
          </p:nvSpPr>
          <p:spPr>
            <a:xfrm>
              <a:off x="3824472" y="1813342"/>
              <a:ext cx="1354535" cy="1354535"/>
            </a:xfrm>
            <a:prstGeom prst="octagon">
              <a:avLst/>
            </a:prstGeom>
            <a:noFill/>
            <a:ln w="117475">
              <a:solidFill>
                <a:srgbClr val="8BA200">
                  <a:alpha val="64000"/>
                </a:srgbClr>
              </a:solidFill>
            </a:ln>
            <a:sp3d>
              <a:bevelT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3" name="Oval 162">
              <a:extLst>
                <a:ext uri="{FF2B5EF4-FFF2-40B4-BE49-F238E27FC236}">
                  <a16:creationId xmlns:a16="http://schemas.microsoft.com/office/drawing/2014/main" id="{060A12B1-1437-4663-8102-67EF728C55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55225" y="2123785"/>
              <a:ext cx="143468" cy="143468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4" name="Oval 163">
              <a:extLst>
                <a:ext uri="{FF2B5EF4-FFF2-40B4-BE49-F238E27FC236}">
                  <a16:creationId xmlns:a16="http://schemas.microsoft.com/office/drawing/2014/main" id="{B4C35F6A-9D5C-4B3A-8854-604CA997162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23363" y="1741608"/>
              <a:ext cx="143468" cy="143468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5" name="Oval 164">
              <a:extLst>
                <a:ext uri="{FF2B5EF4-FFF2-40B4-BE49-F238E27FC236}">
                  <a16:creationId xmlns:a16="http://schemas.microsoft.com/office/drawing/2014/main" id="{35297BAF-510C-46C6-9598-73E49240E58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713263" y="1741608"/>
              <a:ext cx="143468" cy="143468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8B7D5E3D-0E46-4B92-AD5A-50406F4F824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083878" y="2697523"/>
              <a:ext cx="143468" cy="143468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7" name="Oval 166">
              <a:extLst>
                <a:ext uri="{FF2B5EF4-FFF2-40B4-BE49-F238E27FC236}">
                  <a16:creationId xmlns:a16="http://schemas.microsoft.com/office/drawing/2014/main" id="{C3D7B8A7-3E92-4A20-8D94-C54F55BDDD0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729807" y="3079700"/>
              <a:ext cx="143468" cy="143468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8" name="Oval 167">
              <a:extLst>
                <a:ext uri="{FF2B5EF4-FFF2-40B4-BE49-F238E27FC236}">
                  <a16:creationId xmlns:a16="http://schemas.microsoft.com/office/drawing/2014/main" id="{2A5A628D-B5F1-436B-AED7-7827F768EC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53976" y="3079700"/>
              <a:ext cx="143468" cy="143468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9" name="Oval 168">
              <a:extLst>
                <a:ext uri="{FF2B5EF4-FFF2-40B4-BE49-F238E27FC236}">
                  <a16:creationId xmlns:a16="http://schemas.microsoft.com/office/drawing/2014/main" id="{9438E1DF-04F1-4CA7-91AF-CC7AA84529B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090063" y="2129970"/>
              <a:ext cx="143468" cy="143468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0" name="Oval 169">
              <a:extLst>
                <a:ext uri="{FF2B5EF4-FFF2-40B4-BE49-F238E27FC236}">
                  <a16:creationId xmlns:a16="http://schemas.microsoft.com/office/drawing/2014/main" id="{7A45E39A-1728-4902-B65A-2F2E166EE30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52740" y="2687942"/>
              <a:ext cx="143468" cy="143468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1" name="Oval 170">
              <a:extLst>
                <a:ext uri="{FF2B5EF4-FFF2-40B4-BE49-F238E27FC236}">
                  <a16:creationId xmlns:a16="http://schemas.microsoft.com/office/drawing/2014/main" id="{C5469C52-C559-4337-9AC5-975E948E9C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295115" y="2281820"/>
              <a:ext cx="429506" cy="429506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  <a:sp3d>
              <a:bevelT prst="angle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72" name="Group 65">
            <a:extLst>
              <a:ext uri="{FF2B5EF4-FFF2-40B4-BE49-F238E27FC236}">
                <a16:creationId xmlns:a16="http://schemas.microsoft.com/office/drawing/2014/main" id="{97ECE58B-37EE-4F7F-91CD-57254C7A6BCF}"/>
              </a:ext>
            </a:extLst>
          </p:cNvPr>
          <p:cNvGrpSpPr/>
          <p:nvPr/>
        </p:nvGrpSpPr>
        <p:grpSpPr>
          <a:xfrm>
            <a:off x="4784000" y="-409595"/>
            <a:ext cx="3242390" cy="3288176"/>
            <a:chOff x="3155842" y="1159908"/>
            <a:chExt cx="2656681" cy="2694197"/>
          </a:xfrm>
          <a:scene3d>
            <a:camera prst="orthographicFront">
              <a:rot lat="20699999" lon="18899985" rev="19199999"/>
            </a:camera>
            <a:lightRig rig="threePt" dir="t"/>
          </a:scene3d>
        </p:grpSpPr>
        <p:sp>
          <p:nvSpPr>
            <p:cNvPr id="173" name="Octagon 172">
              <a:extLst>
                <a:ext uri="{FF2B5EF4-FFF2-40B4-BE49-F238E27FC236}">
                  <a16:creationId xmlns:a16="http://schemas.microsoft.com/office/drawing/2014/main" id="{C0A1F0CD-6B73-4E2F-ACCE-18D00F30BFC7}"/>
                </a:ext>
              </a:extLst>
            </p:cNvPr>
            <p:cNvSpPr/>
            <p:nvPr/>
          </p:nvSpPr>
          <p:spPr>
            <a:xfrm>
              <a:off x="3283855" y="1287924"/>
              <a:ext cx="2417298" cy="2417298"/>
            </a:xfrm>
            <a:prstGeom prst="octagon">
              <a:avLst/>
            </a:prstGeom>
            <a:noFill/>
            <a:ln w="117475">
              <a:solidFill>
                <a:srgbClr val="8BA200">
                  <a:alpha val="64000"/>
                </a:srgbClr>
              </a:solidFill>
            </a:ln>
            <a:sp3d z="-88900">
              <a:bevelT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4" name="Oval 173">
              <a:extLst>
                <a:ext uri="{FF2B5EF4-FFF2-40B4-BE49-F238E27FC236}">
                  <a16:creationId xmlns:a16="http://schemas.microsoft.com/office/drawing/2014/main" id="{A5F01C4D-EACE-4816-A01F-B475464D9B4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185382" y="1867045"/>
              <a:ext cx="256032" cy="256032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  <a:sp3d z="-88900">
              <a:bevelT prst="angle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5" name="Oval 174">
              <a:extLst>
                <a:ext uri="{FF2B5EF4-FFF2-40B4-BE49-F238E27FC236}">
                  <a16:creationId xmlns:a16="http://schemas.microsoft.com/office/drawing/2014/main" id="{D56A652B-C418-4228-A3DD-FA98A8D64A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817255" y="1159908"/>
              <a:ext cx="256032" cy="256032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  <a:sp3d z="-88900">
              <a:bevelT prst="angle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60D30F9D-A9DF-4A59-AC43-F959BA70196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69987" y="1159908"/>
              <a:ext cx="256032" cy="256032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  <a:sp3d z="-88900">
              <a:bevelT prst="angle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7" name="Oval 176">
              <a:extLst>
                <a:ext uri="{FF2B5EF4-FFF2-40B4-BE49-F238E27FC236}">
                  <a16:creationId xmlns:a16="http://schemas.microsoft.com/office/drawing/2014/main" id="{DF8FEDB3-8174-4605-B24B-20A1DC98314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556491" y="2890936"/>
              <a:ext cx="256032" cy="256032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  <a:sp3d z="-88900">
              <a:bevelT prst="angle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8" name="Oval 177">
              <a:extLst>
                <a:ext uri="{FF2B5EF4-FFF2-40B4-BE49-F238E27FC236}">
                  <a16:creationId xmlns:a16="http://schemas.microsoft.com/office/drawing/2014/main" id="{377780D4-F12A-4D1F-88D0-5069400DCCC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924618" y="3598073"/>
              <a:ext cx="256032" cy="256032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  <a:sp3d z="-88900">
              <a:bevelT prst="angle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9" name="Oval 178">
              <a:extLst>
                <a:ext uri="{FF2B5EF4-FFF2-40B4-BE49-F238E27FC236}">
                  <a16:creationId xmlns:a16="http://schemas.microsoft.com/office/drawing/2014/main" id="{98217AC1-B8E5-4728-9FA3-58AC905018E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871886" y="3598073"/>
              <a:ext cx="256032" cy="256032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  <a:sp3d z="-88900">
              <a:bevelT prst="angle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0" name="Oval 179">
              <a:extLst>
                <a:ext uri="{FF2B5EF4-FFF2-40B4-BE49-F238E27FC236}">
                  <a16:creationId xmlns:a16="http://schemas.microsoft.com/office/drawing/2014/main" id="{0A0C7B1B-C98C-4F55-86C4-B611BC8D8A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542423" y="1852977"/>
              <a:ext cx="256032" cy="256032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  <a:sp3d z="-88900">
              <a:bevelT prst="angle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1" name="Oval 180">
              <a:extLst>
                <a:ext uri="{FF2B5EF4-FFF2-40B4-BE49-F238E27FC236}">
                  <a16:creationId xmlns:a16="http://schemas.microsoft.com/office/drawing/2014/main" id="{E38420BB-E4D7-4C23-8EBE-386ABE2AD09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155842" y="2848732"/>
              <a:ext cx="256032" cy="256032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  <a:sp3d z="-88900">
              <a:bevelT prst="angle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2" name="Octagon 181">
              <a:extLst>
                <a:ext uri="{FF2B5EF4-FFF2-40B4-BE49-F238E27FC236}">
                  <a16:creationId xmlns:a16="http://schemas.microsoft.com/office/drawing/2014/main" id="{9D572A23-8C15-463D-A9B4-2CC9C96594F2}"/>
                </a:ext>
              </a:extLst>
            </p:cNvPr>
            <p:cNvSpPr/>
            <p:nvPr/>
          </p:nvSpPr>
          <p:spPr>
            <a:xfrm>
              <a:off x="3824472" y="1813342"/>
              <a:ext cx="1354535" cy="1354535"/>
            </a:xfrm>
            <a:prstGeom prst="octagon">
              <a:avLst/>
            </a:prstGeom>
            <a:noFill/>
            <a:ln w="117475">
              <a:solidFill>
                <a:srgbClr val="8BA200">
                  <a:alpha val="64000"/>
                </a:srgbClr>
              </a:solidFill>
            </a:ln>
            <a:sp3d z="-88900">
              <a:bevelT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3" name="Oval 182">
              <a:extLst>
                <a:ext uri="{FF2B5EF4-FFF2-40B4-BE49-F238E27FC236}">
                  <a16:creationId xmlns:a16="http://schemas.microsoft.com/office/drawing/2014/main" id="{6B38C692-2455-4CA6-A4E4-9B4F1C9C58E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55225" y="2123785"/>
              <a:ext cx="143468" cy="143468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  <a:sp3d z="-889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4" name="Oval 183">
              <a:extLst>
                <a:ext uri="{FF2B5EF4-FFF2-40B4-BE49-F238E27FC236}">
                  <a16:creationId xmlns:a16="http://schemas.microsoft.com/office/drawing/2014/main" id="{61FC75A9-4218-4E17-A018-A5CB0E72AB4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23363" y="1741608"/>
              <a:ext cx="143468" cy="143468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  <a:sp3d z="-889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5" name="Oval 184">
              <a:extLst>
                <a:ext uri="{FF2B5EF4-FFF2-40B4-BE49-F238E27FC236}">
                  <a16:creationId xmlns:a16="http://schemas.microsoft.com/office/drawing/2014/main" id="{75124B9B-F9FA-4A0F-BBF1-23E904E1543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713263" y="1741608"/>
              <a:ext cx="143468" cy="143468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  <a:sp3d z="-889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6" name="Oval 185">
              <a:extLst>
                <a:ext uri="{FF2B5EF4-FFF2-40B4-BE49-F238E27FC236}">
                  <a16:creationId xmlns:a16="http://schemas.microsoft.com/office/drawing/2014/main" id="{77A354D2-5422-4A6B-849D-473A4FFB18E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083878" y="2697523"/>
              <a:ext cx="143468" cy="143468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  <a:sp3d z="-889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7" name="Oval 186">
              <a:extLst>
                <a:ext uri="{FF2B5EF4-FFF2-40B4-BE49-F238E27FC236}">
                  <a16:creationId xmlns:a16="http://schemas.microsoft.com/office/drawing/2014/main" id="{A040A6C4-0F3F-4430-892A-623C2FE4CF5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729807" y="3079700"/>
              <a:ext cx="143468" cy="143468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  <a:sp3d z="-889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8" name="Oval 187">
              <a:extLst>
                <a:ext uri="{FF2B5EF4-FFF2-40B4-BE49-F238E27FC236}">
                  <a16:creationId xmlns:a16="http://schemas.microsoft.com/office/drawing/2014/main" id="{56B31B35-DC9A-4560-AC61-29DDF34E2A8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53976" y="3079700"/>
              <a:ext cx="143468" cy="143468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  <a:sp3d z="-889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9" name="Oval 188">
              <a:extLst>
                <a:ext uri="{FF2B5EF4-FFF2-40B4-BE49-F238E27FC236}">
                  <a16:creationId xmlns:a16="http://schemas.microsoft.com/office/drawing/2014/main" id="{88108874-A23D-4C8B-9441-896A355D14D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090063" y="2129970"/>
              <a:ext cx="143468" cy="143468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  <a:sp3d z="-889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0" name="Oval 189">
              <a:extLst>
                <a:ext uri="{FF2B5EF4-FFF2-40B4-BE49-F238E27FC236}">
                  <a16:creationId xmlns:a16="http://schemas.microsoft.com/office/drawing/2014/main" id="{0F170BD0-A31B-46CA-A7E4-48D4BD8E83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52740" y="2687942"/>
              <a:ext cx="143468" cy="143468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  <a:sp3d z="-889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1" name="Oval 190">
              <a:extLst>
                <a:ext uri="{FF2B5EF4-FFF2-40B4-BE49-F238E27FC236}">
                  <a16:creationId xmlns:a16="http://schemas.microsoft.com/office/drawing/2014/main" id="{7C911A12-C616-4783-AF5C-8488C2C3A73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295115" y="2281820"/>
              <a:ext cx="429506" cy="429506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  <a:sp3d z="-88900">
              <a:bevelT prst="angle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92" name="Group 85">
            <a:extLst>
              <a:ext uri="{FF2B5EF4-FFF2-40B4-BE49-F238E27FC236}">
                <a16:creationId xmlns:a16="http://schemas.microsoft.com/office/drawing/2014/main" id="{916C9601-80BE-448D-BC5C-A6050187A153}"/>
              </a:ext>
            </a:extLst>
          </p:cNvPr>
          <p:cNvGrpSpPr/>
          <p:nvPr/>
        </p:nvGrpSpPr>
        <p:grpSpPr>
          <a:xfrm>
            <a:off x="8346558" y="967659"/>
            <a:ext cx="2520540" cy="2556132"/>
            <a:chOff x="3155842" y="1159908"/>
            <a:chExt cx="2656681" cy="2694197"/>
          </a:xfrm>
          <a:scene3d>
            <a:camera prst="isometricTopUp">
              <a:rot lat="2554285" lon="1632488" rev="3593159"/>
            </a:camera>
            <a:lightRig rig="threePt" dir="t"/>
          </a:scene3d>
        </p:grpSpPr>
        <p:sp>
          <p:nvSpPr>
            <p:cNvPr id="193" name="Octagon 192">
              <a:extLst>
                <a:ext uri="{FF2B5EF4-FFF2-40B4-BE49-F238E27FC236}">
                  <a16:creationId xmlns:a16="http://schemas.microsoft.com/office/drawing/2014/main" id="{35067E1B-2EE7-4356-A481-BA1246ECCF87}"/>
                </a:ext>
              </a:extLst>
            </p:cNvPr>
            <p:cNvSpPr/>
            <p:nvPr/>
          </p:nvSpPr>
          <p:spPr>
            <a:xfrm>
              <a:off x="3283855" y="1287924"/>
              <a:ext cx="2417298" cy="2417298"/>
            </a:xfrm>
            <a:prstGeom prst="octagon">
              <a:avLst/>
            </a:prstGeom>
            <a:noFill/>
            <a:ln w="117475">
              <a:solidFill>
                <a:srgbClr val="8BA200">
                  <a:alpha val="64000"/>
                </a:srgbClr>
              </a:solidFill>
            </a:ln>
            <a:sp3d>
              <a:bevelT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4" name="Oval 193">
              <a:extLst>
                <a:ext uri="{FF2B5EF4-FFF2-40B4-BE49-F238E27FC236}">
                  <a16:creationId xmlns:a16="http://schemas.microsoft.com/office/drawing/2014/main" id="{CF40EA87-EE41-4F6E-BAF6-CD6E772BB27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185382" y="1867045"/>
              <a:ext cx="256032" cy="256032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  <a:sp3d>
              <a:bevelT prst="angle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5" name="Oval 194">
              <a:extLst>
                <a:ext uri="{FF2B5EF4-FFF2-40B4-BE49-F238E27FC236}">
                  <a16:creationId xmlns:a16="http://schemas.microsoft.com/office/drawing/2014/main" id="{66A20475-04F0-4348-9243-B9B157362DE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817255" y="1159908"/>
              <a:ext cx="256032" cy="256032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  <a:sp3d>
              <a:bevelT prst="angle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6" name="Oval 195">
              <a:extLst>
                <a:ext uri="{FF2B5EF4-FFF2-40B4-BE49-F238E27FC236}">
                  <a16:creationId xmlns:a16="http://schemas.microsoft.com/office/drawing/2014/main" id="{C5CEC07B-E7A1-425E-98A7-55BEC06C05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69987" y="1159908"/>
              <a:ext cx="256032" cy="256032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  <a:sp3d>
              <a:bevelT prst="angle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7" name="Oval 196">
              <a:extLst>
                <a:ext uri="{FF2B5EF4-FFF2-40B4-BE49-F238E27FC236}">
                  <a16:creationId xmlns:a16="http://schemas.microsoft.com/office/drawing/2014/main" id="{AD070E12-DB31-43A7-B067-60D865F5A3A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556491" y="2890936"/>
              <a:ext cx="256032" cy="256032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  <a:sp3d>
              <a:bevelT prst="angle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8" name="Oval 197">
              <a:extLst>
                <a:ext uri="{FF2B5EF4-FFF2-40B4-BE49-F238E27FC236}">
                  <a16:creationId xmlns:a16="http://schemas.microsoft.com/office/drawing/2014/main" id="{1505EBA3-6F4C-4338-8B67-EA0382EE5A3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924618" y="3598073"/>
              <a:ext cx="256032" cy="256032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  <a:sp3d>
              <a:bevelT prst="angle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9" name="Oval 198">
              <a:extLst>
                <a:ext uri="{FF2B5EF4-FFF2-40B4-BE49-F238E27FC236}">
                  <a16:creationId xmlns:a16="http://schemas.microsoft.com/office/drawing/2014/main" id="{C484C645-F922-4176-BBFD-0545A935DBD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871886" y="3598073"/>
              <a:ext cx="256032" cy="256032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  <a:sp3d>
              <a:bevelT prst="angle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0" name="Oval 199">
              <a:extLst>
                <a:ext uri="{FF2B5EF4-FFF2-40B4-BE49-F238E27FC236}">
                  <a16:creationId xmlns:a16="http://schemas.microsoft.com/office/drawing/2014/main" id="{85565869-B01D-409E-9BEC-50EDAFFA033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542423" y="1852977"/>
              <a:ext cx="256032" cy="256032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  <a:sp3d>
              <a:bevelT prst="angle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1" name="Oval 200">
              <a:extLst>
                <a:ext uri="{FF2B5EF4-FFF2-40B4-BE49-F238E27FC236}">
                  <a16:creationId xmlns:a16="http://schemas.microsoft.com/office/drawing/2014/main" id="{35A18EDE-AB86-451E-B0EE-C2FDD2A6CD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155842" y="2848732"/>
              <a:ext cx="256032" cy="256032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  <a:sp3d>
              <a:bevelT prst="angle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2" name="Octagon 201">
              <a:extLst>
                <a:ext uri="{FF2B5EF4-FFF2-40B4-BE49-F238E27FC236}">
                  <a16:creationId xmlns:a16="http://schemas.microsoft.com/office/drawing/2014/main" id="{127A92F3-13B4-43D6-A7A3-52DDCD119347}"/>
                </a:ext>
              </a:extLst>
            </p:cNvPr>
            <p:cNvSpPr/>
            <p:nvPr/>
          </p:nvSpPr>
          <p:spPr>
            <a:xfrm>
              <a:off x="3824472" y="1813342"/>
              <a:ext cx="1354535" cy="1354535"/>
            </a:xfrm>
            <a:prstGeom prst="octagon">
              <a:avLst/>
            </a:prstGeom>
            <a:noFill/>
            <a:ln w="117475">
              <a:solidFill>
                <a:srgbClr val="8BA200">
                  <a:alpha val="64000"/>
                </a:srgbClr>
              </a:solidFill>
            </a:ln>
            <a:sp3d>
              <a:bevelT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3" name="Oval 202">
              <a:extLst>
                <a:ext uri="{FF2B5EF4-FFF2-40B4-BE49-F238E27FC236}">
                  <a16:creationId xmlns:a16="http://schemas.microsoft.com/office/drawing/2014/main" id="{20E4B4BF-B20A-437C-8799-3AC82097EA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55225" y="2123785"/>
              <a:ext cx="143468" cy="143468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  <a:sp3d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4" name="Oval 203">
              <a:extLst>
                <a:ext uri="{FF2B5EF4-FFF2-40B4-BE49-F238E27FC236}">
                  <a16:creationId xmlns:a16="http://schemas.microsoft.com/office/drawing/2014/main" id="{381D5E64-FD6E-42EA-B057-E629AA1E0EC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23363" y="1741608"/>
              <a:ext cx="143468" cy="143468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  <a:sp3d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5" name="Oval 204">
              <a:extLst>
                <a:ext uri="{FF2B5EF4-FFF2-40B4-BE49-F238E27FC236}">
                  <a16:creationId xmlns:a16="http://schemas.microsoft.com/office/drawing/2014/main" id="{934ED1E9-7C5A-4ABB-B47D-D06010C8653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713263" y="1741608"/>
              <a:ext cx="143468" cy="143468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  <a:sp3d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6" name="Oval 205">
              <a:extLst>
                <a:ext uri="{FF2B5EF4-FFF2-40B4-BE49-F238E27FC236}">
                  <a16:creationId xmlns:a16="http://schemas.microsoft.com/office/drawing/2014/main" id="{68E8075B-278F-4D25-8E08-EF3D083E028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083878" y="2697523"/>
              <a:ext cx="143468" cy="143468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  <a:sp3d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7" name="Oval 206">
              <a:extLst>
                <a:ext uri="{FF2B5EF4-FFF2-40B4-BE49-F238E27FC236}">
                  <a16:creationId xmlns:a16="http://schemas.microsoft.com/office/drawing/2014/main" id="{D5E8E879-0AEE-4430-A5F1-49FDE971900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729807" y="3079700"/>
              <a:ext cx="143468" cy="143468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  <a:sp3d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8" name="Oval 207">
              <a:extLst>
                <a:ext uri="{FF2B5EF4-FFF2-40B4-BE49-F238E27FC236}">
                  <a16:creationId xmlns:a16="http://schemas.microsoft.com/office/drawing/2014/main" id="{057B98DE-6EEE-4BA4-BF0F-96E0725F2BA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53976" y="3079700"/>
              <a:ext cx="143468" cy="143468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  <a:sp3d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9" name="Oval 208">
              <a:extLst>
                <a:ext uri="{FF2B5EF4-FFF2-40B4-BE49-F238E27FC236}">
                  <a16:creationId xmlns:a16="http://schemas.microsoft.com/office/drawing/2014/main" id="{6C2DD962-AD8A-4FBB-8042-B0300293542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090063" y="2129970"/>
              <a:ext cx="143468" cy="143468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  <a:sp3d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0" name="Oval 209">
              <a:extLst>
                <a:ext uri="{FF2B5EF4-FFF2-40B4-BE49-F238E27FC236}">
                  <a16:creationId xmlns:a16="http://schemas.microsoft.com/office/drawing/2014/main" id="{BBD2A19E-C43C-4C83-A2F0-D5C394BC54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52740" y="2687942"/>
              <a:ext cx="143468" cy="143468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  <a:sp3d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1" name="Oval 210">
              <a:extLst>
                <a:ext uri="{FF2B5EF4-FFF2-40B4-BE49-F238E27FC236}">
                  <a16:creationId xmlns:a16="http://schemas.microsoft.com/office/drawing/2014/main" id="{2F5B7F23-F183-4A75-8B27-B0BA8B5BC3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295115" y="2281820"/>
              <a:ext cx="429506" cy="429506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  <a:sp3d>
              <a:bevelT prst="angle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13" name="Group 85">
            <a:extLst>
              <a:ext uri="{FF2B5EF4-FFF2-40B4-BE49-F238E27FC236}">
                <a16:creationId xmlns:a16="http://schemas.microsoft.com/office/drawing/2014/main" id="{6B1E1492-93AC-4FCD-BB5A-B7D80D9A4BD5}"/>
              </a:ext>
            </a:extLst>
          </p:cNvPr>
          <p:cNvGrpSpPr/>
          <p:nvPr/>
        </p:nvGrpSpPr>
        <p:grpSpPr>
          <a:xfrm rot="15174708">
            <a:off x="7668916" y="81342"/>
            <a:ext cx="1325453" cy="1336111"/>
            <a:chOff x="3155842" y="1159908"/>
            <a:chExt cx="2656681" cy="2694197"/>
          </a:xfrm>
          <a:scene3d>
            <a:camera prst="isometricTopUp">
              <a:rot lat="2554285" lon="1632488" rev="3593159"/>
            </a:camera>
            <a:lightRig rig="threePt" dir="t"/>
          </a:scene3d>
        </p:grpSpPr>
        <p:sp>
          <p:nvSpPr>
            <p:cNvPr id="214" name="Octagon 213">
              <a:extLst>
                <a:ext uri="{FF2B5EF4-FFF2-40B4-BE49-F238E27FC236}">
                  <a16:creationId xmlns:a16="http://schemas.microsoft.com/office/drawing/2014/main" id="{0F423EA3-0154-4705-B8AA-63410DF14D02}"/>
                </a:ext>
              </a:extLst>
            </p:cNvPr>
            <p:cNvSpPr/>
            <p:nvPr/>
          </p:nvSpPr>
          <p:spPr>
            <a:xfrm>
              <a:off x="3283855" y="1287924"/>
              <a:ext cx="2417298" cy="2417298"/>
            </a:xfrm>
            <a:prstGeom prst="octagon">
              <a:avLst/>
            </a:prstGeom>
            <a:noFill/>
            <a:ln w="117475">
              <a:solidFill>
                <a:srgbClr val="8BA200">
                  <a:alpha val="64000"/>
                </a:srgbClr>
              </a:solidFill>
            </a:ln>
            <a:sp3d>
              <a:bevelT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5" name="Oval 214">
              <a:extLst>
                <a:ext uri="{FF2B5EF4-FFF2-40B4-BE49-F238E27FC236}">
                  <a16:creationId xmlns:a16="http://schemas.microsoft.com/office/drawing/2014/main" id="{866E294F-B7F2-4353-B007-8703BE43ECD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185382" y="1867045"/>
              <a:ext cx="256032" cy="256032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  <a:sp3d>
              <a:bevelT prst="angle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6" name="Oval 215">
              <a:extLst>
                <a:ext uri="{FF2B5EF4-FFF2-40B4-BE49-F238E27FC236}">
                  <a16:creationId xmlns:a16="http://schemas.microsoft.com/office/drawing/2014/main" id="{23EB9261-C84D-4C08-9AA4-91881F553C1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817255" y="1159908"/>
              <a:ext cx="256032" cy="256032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  <a:sp3d>
              <a:bevelT prst="angle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7" name="Oval 216">
              <a:extLst>
                <a:ext uri="{FF2B5EF4-FFF2-40B4-BE49-F238E27FC236}">
                  <a16:creationId xmlns:a16="http://schemas.microsoft.com/office/drawing/2014/main" id="{F86FE3A0-3177-4767-BAA9-7A67E3E0DBE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69987" y="1159908"/>
              <a:ext cx="256032" cy="256032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  <a:sp3d>
              <a:bevelT prst="angle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8" name="Oval 217">
              <a:extLst>
                <a:ext uri="{FF2B5EF4-FFF2-40B4-BE49-F238E27FC236}">
                  <a16:creationId xmlns:a16="http://schemas.microsoft.com/office/drawing/2014/main" id="{2AF7798A-FE1A-42F9-837E-8383B84CB6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556491" y="2890936"/>
              <a:ext cx="256032" cy="256032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  <a:sp3d>
              <a:bevelT prst="angle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9" name="Oval 218">
              <a:extLst>
                <a:ext uri="{FF2B5EF4-FFF2-40B4-BE49-F238E27FC236}">
                  <a16:creationId xmlns:a16="http://schemas.microsoft.com/office/drawing/2014/main" id="{321A5324-C07C-4196-81A3-E57456A1D87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924618" y="3598073"/>
              <a:ext cx="256032" cy="256032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  <a:sp3d>
              <a:bevelT prst="angle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0" name="Oval 219">
              <a:extLst>
                <a:ext uri="{FF2B5EF4-FFF2-40B4-BE49-F238E27FC236}">
                  <a16:creationId xmlns:a16="http://schemas.microsoft.com/office/drawing/2014/main" id="{4D56EAA3-6463-41CF-A664-5BAAD061EC8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871886" y="3598073"/>
              <a:ext cx="256032" cy="256032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  <a:sp3d>
              <a:bevelT prst="angle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1" name="Oval 220">
              <a:extLst>
                <a:ext uri="{FF2B5EF4-FFF2-40B4-BE49-F238E27FC236}">
                  <a16:creationId xmlns:a16="http://schemas.microsoft.com/office/drawing/2014/main" id="{D5F60C1B-E07D-45A8-92F0-E8138EE7669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542423" y="1852977"/>
              <a:ext cx="256032" cy="256032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  <a:sp3d>
              <a:bevelT prst="angle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2" name="Oval 221">
              <a:extLst>
                <a:ext uri="{FF2B5EF4-FFF2-40B4-BE49-F238E27FC236}">
                  <a16:creationId xmlns:a16="http://schemas.microsoft.com/office/drawing/2014/main" id="{1AA6AECF-3A90-4929-8DC2-1610814F7D6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155842" y="2848732"/>
              <a:ext cx="256032" cy="256032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  <a:sp3d>
              <a:bevelT prst="angle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3" name="Octagon 222">
              <a:extLst>
                <a:ext uri="{FF2B5EF4-FFF2-40B4-BE49-F238E27FC236}">
                  <a16:creationId xmlns:a16="http://schemas.microsoft.com/office/drawing/2014/main" id="{F045D759-0CCB-4AC3-909E-26CDBC25B24D}"/>
                </a:ext>
              </a:extLst>
            </p:cNvPr>
            <p:cNvSpPr/>
            <p:nvPr/>
          </p:nvSpPr>
          <p:spPr>
            <a:xfrm>
              <a:off x="3824472" y="1813342"/>
              <a:ext cx="1354535" cy="1354535"/>
            </a:xfrm>
            <a:prstGeom prst="octagon">
              <a:avLst/>
            </a:prstGeom>
            <a:noFill/>
            <a:ln w="117475">
              <a:solidFill>
                <a:srgbClr val="8BA200">
                  <a:alpha val="64000"/>
                </a:srgbClr>
              </a:solidFill>
            </a:ln>
            <a:sp3d>
              <a:bevelT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4" name="Oval 223">
              <a:extLst>
                <a:ext uri="{FF2B5EF4-FFF2-40B4-BE49-F238E27FC236}">
                  <a16:creationId xmlns:a16="http://schemas.microsoft.com/office/drawing/2014/main" id="{9A019DC9-A4AF-464D-92E0-FA98F13637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55225" y="2123785"/>
              <a:ext cx="143468" cy="143468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  <a:sp3d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5" name="Oval 224">
              <a:extLst>
                <a:ext uri="{FF2B5EF4-FFF2-40B4-BE49-F238E27FC236}">
                  <a16:creationId xmlns:a16="http://schemas.microsoft.com/office/drawing/2014/main" id="{4F490D1C-B502-441D-846D-084E900AC66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23363" y="1741608"/>
              <a:ext cx="143468" cy="143468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  <a:sp3d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6" name="Oval 225">
              <a:extLst>
                <a:ext uri="{FF2B5EF4-FFF2-40B4-BE49-F238E27FC236}">
                  <a16:creationId xmlns:a16="http://schemas.microsoft.com/office/drawing/2014/main" id="{9D9B4F00-0E7A-423D-B987-432A120FEF4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713263" y="1741608"/>
              <a:ext cx="143468" cy="143468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  <a:sp3d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7" name="Oval 226">
              <a:extLst>
                <a:ext uri="{FF2B5EF4-FFF2-40B4-BE49-F238E27FC236}">
                  <a16:creationId xmlns:a16="http://schemas.microsoft.com/office/drawing/2014/main" id="{8A37AC3C-5C15-4D62-B866-2987432D359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083878" y="2697523"/>
              <a:ext cx="143468" cy="143468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  <a:sp3d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8" name="Oval 227">
              <a:extLst>
                <a:ext uri="{FF2B5EF4-FFF2-40B4-BE49-F238E27FC236}">
                  <a16:creationId xmlns:a16="http://schemas.microsoft.com/office/drawing/2014/main" id="{2205BA10-1A61-44A0-A60D-CFB53D154AD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729807" y="3079700"/>
              <a:ext cx="143468" cy="143468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  <a:sp3d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9" name="Oval 228">
              <a:extLst>
                <a:ext uri="{FF2B5EF4-FFF2-40B4-BE49-F238E27FC236}">
                  <a16:creationId xmlns:a16="http://schemas.microsoft.com/office/drawing/2014/main" id="{7DCBA298-1662-41B4-A3C7-BA095EE6DD0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53976" y="3079700"/>
              <a:ext cx="143468" cy="143468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  <a:sp3d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0" name="Oval 229">
              <a:extLst>
                <a:ext uri="{FF2B5EF4-FFF2-40B4-BE49-F238E27FC236}">
                  <a16:creationId xmlns:a16="http://schemas.microsoft.com/office/drawing/2014/main" id="{373336DE-934C-4759-903D-8F9DB767E8A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090063" y="2129970"/>
              <a:ext cx="143468" cy="143468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  <a:sp3d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1" name="Oval 230">
              <a:extLst>
                <a:ext uri="{FF2B5EF4-FFF2-40B4-BE49-F238E27FC236}">
                  <a16:creationId xmlns:a16="http://schemas.microsoft.com/office/drawing/2014/main" id="{270480A6-29DB-46C0-9458-6E8E594E7DF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52740" y="2687942"/>
              <a:ext cx="143468" cy="143468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  <a:sp3d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2" name="Oval 231">
              <a:extLst>
                <a:ext uri="{FF2B5EF4-FFF2-40B4-BE49-F238E27FC236}">
                  <a16:creationId xmlns:a16="http://schemas.microsoft.com/office/drawing/2014/main" id="{C4F06D52-6B69-4476-902A-F6395A9EF2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295115" y="2281820"/>
              <a:ext cx="429506" cy="429506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  <a:sp3d>
              <a:bevelT prst="angle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33" name="Group 5">
            <a:extLst>
              <a:ext uri="{FF2B5EF4-FFF2-40B4-BE49-F238E27FC236}">
                <a16:creationId xmlns:a16="http://schemas.microsoft.com/office/drawing/2014/main" id="{E7B738E5-3141-47BD-B5CC-757BC060E552}"/>
              </a:ext>
            </a:extLst>
          </p:cNvPr>
          <p:cNvGrpSpPr/>
          <p:nvPr/>
        </p:nvGrpSpPr>
        <p:grpSpPr>
          <a:xfrm rot="4649377">
            <a:off x="2694420" y="-39044"/>
            <a:ext cx="968742" cy="1282340"/>
            <a:chOff x="3155842" y="1159908"/>
            <a:chExt cx="2656681" cy="2694197"/>
          </a:xfrm>
          <a:scene3d>
            <a:camera prst="perspectiveHeroicExtremeRightFacing"/>
            <a:lightRig rig="threePt" dir="t"/>
          </a:scene3d>
        </p:grpSpPr>
        <p:sp>
          <p:nvSpPr>
            <p:cNvPr id="234" name="Octagon 233">
              <a:extLst>
                <a:ext uri="{FF2B5EF4-FFF2-40B4-BE49-F238E27FC236}">
                  <a16:creationId xmlns:a16="http://schemas.microsoft.com/office/drawing/2014/main" id="{6441B948-6C6A-41D9-9C25-7115323E682E}"/>
                </a:ext>
              </a:extLst>
            </p:cNvPr>
            <p:cNvSpPr/>
            <p:nvPr/>
          </p:nvSpPr>
          <p:spPr>
            <a:xfrm>
              <a:off x="3283855" y="1287924"/>
              <a:ext cx="2417298" cy="2417298"/>
            </a:xfrm>
            <a:prstGeom prst="octagon">
              <a:avLst/>
            </a:prstGeom>
            <a:noFill/>
            <a:ln w="117475">
              <a:solidFill>
                <a:srgbClr val="8BA200">
                  <a:alpha val="64000"/>
                </a:srgbClr>
              </a:solidFill>
            </a:ln>
            <a:sp3d>
              <a:bevelT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5" name="Oval 234">
              <a:extLst>
                <a:ext uri="{FF2B5EF4-FFF2-40B4-BE49-F238E27FC236}">
                  <a16:creationId xmlns:a16="http://schemas.microsoft.com/office/drawing/2014/main" id="{9F3101F7-51FF-4908-95EA-C32342D2A48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185382" y="1867045"/>
              <a:ext cx="256032" cy="256032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  <a:sp3d>
              <a:bevelT prst="angle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6" name="Oval 235">
              <a:extLst>
                <a:ext uri="{FF2B5EF4-FFF2-40B4-BE49-F238E27FC236}">
                  <a16:creationId xmlns:a16="http://schemas.microsoft.com/office/drawing/2014/main" id="{55F16CB9-E7F5-406B-9E53-486EFAA33E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817255" y="1159908"/>
              <a:ext cx="256032" cy="256032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  <a:sp3d>
              <a:bevelT prst="angle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7" name="Oval 236">
              <a:extLst>
                <a:ext uri="{FF2B5EF4-FFF2-40B4-BE49-F238E27FC236}">
                  <a16:creationId xmlns:a16="http://schemas.microsoft.com/office/drawing/2014/main" id="{2138D610-AC06-4BB3-94D3-D3F7CE8578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69987" y="1159908"/>
              <a:ext cx="256032" cy="256032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  <a:sp3d>
              <a:bevelT prst="angle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8" name="Oval 237">
              <a:extLst>
                <a:ext uri="{FF2B5EF4-FFF2-40B4-BE49-F238E27FC236}">
                  <a16:creationId xmlns:a16="http://schemas.microsoft.com/office/drawing/2014/main" id="{9387286F-0419-4549-9769-22B845DD52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556491" y="2890936"/>
              <a:ext cx="256032" cy="256032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  <a:sp3d>
              <a:bevelT prst="angle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9" name="Oval 238">
              <a:extLst>
                <a:ext uri="{FF2B5EF4-FFF2-40B4-BE49-F238E27FC236}">
                  <a16:creationId xmlns:a16="http://schemas.microsoft.com/office/drawing/2014/main" id="{EB35EE29-D525-4190-A96C-8856E83C213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924618" y="3598073"/>
              <a:ext cx="256032" cy="256032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  <a:sp3d>
              <a:bevelT prst="angle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0" name="Oval 239">
              <a:extLst>
                <a:ext uri="{FF2B5EF4-FFF2-40B4-BE49-F238E27FC236}">
                  <a16:creationId xmlns:a16="http://schemas.microsoft.com/office/drawing/2014/main" id="{3EBDCD36-51FA-44DB-98B9-3006C50C56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871886" y="3598073"/>
              <a:ext cx="256032" cy="256032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  <a:sp3d>
              <a:bevelT prst="angle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1" name="Oval 240">
              <a:extLst>
                <a:ext uri="{FF2B5EF4-FFF2-40B4-BE49-F238E27FC236}">
                  <a16:creationId xmlns:a16="http://schemas.microsoft.com/office/drawing/2014/main" id="{BFF395FD-D9C9-4289-8F81-33AC26778A5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542423" y="1852977"/>
              <a:ext cx="256032" cy="256032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  <a:sp3d>
              <a:bevelT prst="angle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2" name="Oval 241">
              <a:extLst>
                <a:ext uri="{FF2B5EF4-FFF2-40B4-BE49-F238E27FC236}">
                  <a16:creationId xmlns:a16="http://schemas.microsoft.com/office/drawing/2014/main" id="{9C378B2C-B587-48F4-A1BB-449840226E1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155842" y="2848732"/>
              <a:ext cx="256032" cy="256032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  <a:sp3d>
              <a:bevelT prst="angle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3" name="Octagon 242">
              <a:extLst>
                <a:ext uri="{FF2B5EF4-FFF2-40B4-BE49-F238E27FC236}">
                  <a16:creationId xmlns:a16="http://schemas.microsoft.com/office/drawing/2014/main" id="{108532EE-E206-4AE4-BF04-83FF807F0B0C}"/>
                </a:ext>
              </a:extLst>
            </p:cNvPr>
            <p:cNvSpPr/>
            <p:nvPr/>
          </p:nvSpPr>
          <p:spPr>
            <a:xfrm>
              <a:off x="3824472" y="1813342"/>
              <a:ext cx="1354535" cy="1354535"/>
            </a:xfrm>
            <a:prstGeom prst="octagon">
              <a:avLst/>
            </a:prstGeom>
            <a:noFill/>
            <a:ln w="117475">
              <a:solidFill>
                <a:srgbClr val="8BA200">
                  <a:alpha val="64000"/>
                </a:srgbClr>
              </a:solidFill>
            </a:ln>
            <a:sp3d>
              <a:bevelT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4" name="Oval 243">
              <a:extLst>
                <a:ext uri="{FF2B5EF4-FFF2-40B4-BE49-F238E27FC236}">
                  <a16:creationId xmlns:a16="http://schemas.microsoft.com/office/drawing/2014/main" id="{E1E6F05C-31BA-4D3F-B375-2DCBC473A8B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55225" y="2123785"/>
              <a:ext cx="143468" cy="143468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5" name="Oval 244">
              <a:extLst>
                <a:ext uri="{FF2B5EF4-FFF2-40B4-BE49-F238E27FC236}">
                  <a16:creationId xmlns:a16="http://schemas.microsoft.com/office/drawing/2014/main" id="{ED57484B-E055-4290-8770-7BB5FAEF6BA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23363" y="1741608"/>
              <a:ext cx="143468" cy="143468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6" name="Oval 245">
              <a:extLst>
                <a:ext uri="{FF2B5EF4-FFF2-40B4-BE49-F238E27FC236}">
                  <a16:creationId xmlns:a16="http://schemas.microsoft.com/office/drawing/2014/main" id="{40FED767-9419-4364-96EE-B5537DE53E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713263" y="1741608"/>
              <a:ext cx="143468" cy="143468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7" name="Oval 246">
              <a:extLst>
                <a:ext uri="{FF2B5EF4-FFF2-40B4-BE49-F238E27FC236}">
                  <a16:creationId xmlns:a16="http://schemas.microsoft.com/office/drawing/2014/main" id="{2F1BF75A-F015-4CB7-A5AD-F598B80CDE2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083878" y="2697523"/>
              <a:ext cx="143468" cy="143468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8" name="Oval 247">
              <a:extLst>
                <a:ext uri="{FF2B5EF4-FFF2-40B4-BE49-F238E27FC236}">
                  <a16:creationId xmlns:a16="http://schemas.microsoft.com/office/drawing/2014/main" id="{B899AA7A-C6AA-428F-9282-3FFA2A3A84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729807" y="3079700"/>
              <a:ext cx="143468" cy="143468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9" name="Oval 248">
              <a:extLst>
                <a:ext uri="{FF2B5EF4-FFF2-40B4-BE49-F238E27FC236}">
                  <a16:creationId xmlns:a16="http://schemas.microsoft.com/office/drawing/2014/main" id="{DC6CE116-36AE-4CB2-9AF2-0F78979D671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53976" y="3079700"/>
              <a:ext cx="143468" cy="143468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0" name="Oval 249">
              <a:extLst>
                <a:ext uri="{FF2B5EF4-FFF2-40B4-BE49-F238E27FC236}">
                  <a16:creationId xmlns:a16="http://schemas.microsoft.com/office/drawing/2014/main" id="{26148D84-B33C-4AE7-A7D2-6F242C75BB5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090063" y="2129970"/>
              <a:ext cx="143468" cy="143468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1" name="Oval 250">
              <a:extLst>
                <a:ext uri="{FF2B5EF4-FFF2-40B4-BE49-F238E27FC236}">
                  <a16:creationId xmlns:a16="http://schemas.microsoft.com/office/drawing/2014/main" id="{BB1D2F95-AFE0-43A5-918E-DB18CA0D78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52740" y="2687942"/>
              <a:ext cx="143468" cy="143468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2" name="Oval 251">
              <a:extLst>
                <a:ext uri="{FF2B5EF4-FFF2-40B4-BE49-F238E27FC236}">
                  <a16:creationId xmlns:a16="http://schemas.microsoft.com/office/drawing/2014/main" id="{A87D6B64-3177-4DBA-9567-7BD91DB99F2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295115" y="2281820"/>
              <a:ext cx="429506" cy="429506"/>
            </a:xfrm>
            <a:prstGeom prst="ellipse">
              <a:avLst/>
            </a:prstGeom>
            <a:solidFill>
              <a:srgbClr val="008AD3">
                <a:alpha val="80000"/>
              </a:srgbClr>
            </a:solidFill>
            <a:ln>
              <a:solidFill>
                <a:srgbClr val="006096">
                  <a:alpha val="66000"/>
                </a:srgbClr>
              </a:solidFill>
            </a:ln>
            <a:sp3d>
              <a:bevelT prst="angle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08" name="Title 1"/>
          <p:cNvSpPr txBox="1">
            <a:spLocks/>
          </p:cNvSpPr>
          <p:nvPr/>
        </p:nvSpPr>
        <p:spPr>
          <a:xfrm>
            <a:off x="312167" y="3552922"/>
            <a:ext cx="11925781" cy="1341493"/>
          </a:xfrm>
          <a:prstGeom prst="rect">
            <a:avLst/>
          </a:prstGeom>
        </p:spPr>
        <p:txBody>
          <a:bodyPr>
            <a:noAutofit/>
          </a:bodyPr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lang="en-US" sz="1600" b="1" kern="1200" spc="300" dirty="0">
                <a:solidFill>
                  <a:schemeClr val="bg1"/>
                </a:solidFill>
                <a:latin typeface="Calibri"/>
                <a:ea typeface="+mn-ea"/>
                <a:cs typeface="+mj-cs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Calibri" pitchFamily="34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Calibri" pitchFamily="34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Calibri" pitchFamily="34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Calibri" pitchFamily="34" charset="0"/>
              </a:defRPr>
            </a:lvl5pPr>
            <a:lvl6pPr marL="457200" algn="l" defTabSz="457200" rtl="0" fontAlgn="base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Calibri" pitchFamily="34" charset="0"/>
              </a:defRPr>
            </a:lvl6pPr>
            <a:lvl7pPr marL="914400" algn="l" defTabSz="457200" rtl="0" fontAlgn="base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Calibri" pitchFamily="34" charset="0"/>
              </a:defRPr>
            </a:lvl7pPr>
            <a:lvl8pPr marL="1371600" algn="l" defTabSz="457200" rtl="0" fontAlgn="base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Calibri" pitchFamily="34" charset="0"/>
              </a:defRPr>
            </a:lvl8pPr>
            <a:lvl9pPr marL="1828800" algn="l" defTabSz="457200" rtl="0" fontAlgn="base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Calibri" pitchFamily="34" charset="0"/>
              </a:defRPr>
            </a:lvl9pPr>
          </a:lstStyle>
          <a:p>
            <a:r>
              <a:rPr lang="en-US" sz="3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Engaging and Connecting in a Post-Covid World:</a:t>
            </a:r>
          </a:p>
          <a:p>
            <a:r>
              <a:rPr lang="en-US" sz="3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Coaching Best Practices</a:t>
            </a:r>
          </a:p>
          <a:p>
            <a:pPr>
              <a:defRPr/>
            </a:pPr>
            <a:endParaRPr lang="en-US" sz="320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endParaRPr lang="en-US" sz="320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r>
              <a:rPr lang="en-US" sz="320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110" name="Rectangle 109"/>
          <p:cNvSpPr/>
          <p:nvPr/>
        </p:nvSpPr>
        <p:spPr>
          <a:xfrm>
            <a:off x="306506" y="4588619"/>
            <a:ext cx="62655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b="1">
                <a:solidFill>
                  <a:srgbClr val="008AD3"/>
                </a:solidFill>
                <a:latin typeface="Calibri"/>
                <a:cs typeface="Calibri"/>
              </a:rPr>
              <a:t>Facilitated by Dr. Steve Morgan</a:t>
            </a:r>
          </a:p>
          <a:p>
            <a:pPr>
              <a:defRPr/>
            </a:pPr>
            <a:r>
              <a:rPr lang="en-US" sz="1600" b="1">
                <a:solidFill>
                  <a:srgbClr val="008AD3"/>
                </a:solidFill>
                <a:latin typeface="Calibri"/>
                <a:cs typeface="Calibri"/>
              </a:rPr>
              <a:t>January 24, 2023</a:t>
            </a:r>
          </a:p>
        </p:txBody>
      </p:sp>
      <p:pic>
        <p:nvPicPr>
          <p:cNvPr id="255" name="Picture 254">
            <a:extLst>
              <a:ext uri="{FF2B5EF4-FFF2-40B4-BE49-F238E27FC236}">
                <a16:creationId xmlns:a16="http://schemas.microsoft.com/office/drawing/2014/main" id="{7386FB76-1BEB-4814-A84D-0D7A3270140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22448" y="5656394"/>
            <a:ext cx="2837829" cy="938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777288"/>
      </p:ext>
    </p:extLst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50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" grpId="0"/>
      <p:bldP spid="1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C136CF0-56B2-DC90-7204-DC84EED1EEE4}"/>
              </a:ext>
            </a:extLst>
          </p:cNvPr>
          <p:cNvSpPr txBox="1"/>
          <p:nvPr/>
        </p:nvSpPr>
        <p:spPr>
          <a:xfrm>
            <a:off x="1127105" y="1657655"/>
            <a:ext cx="9870143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25475" marR="0" lvl="0" indent="-625475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Focus on the Impact/the ”Why”</a:t>
            </a:r>
          </a:p>
          <a:p>
            <a:pPr marL="625475" marR="0" lvl="0" indent="-625475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Leverage the Power of Small Wins</a:t>
            </a:r>
          </a:p>
          <a:p>
            <a:pPr marL="625475" marR="0" lvl="0" indent="-625475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Keep the “How” with Others</a:t>
            </a:r>
          </a:p>
          <a:p>
            <a:pPr marL="625475" marR="0" lvl="0" indent="-625475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Ask Powerful Questions</a:t>
            </a:r>
          </a:p>
          <a:p>
            <a:pPr marL="625475" marR="0" lvl="0" indent="-625475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Conduct “Stay” Conversations</a:t>
            </a:r>
          </a:p>
          <a:p>
            <a:pPr marL="625475" marR="0" lvl="0" indent="-625475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Support Growth through Coaching Conversations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720AEE1-DF78-425E-8497-69C26EA49BC7}"/>
              </a:ext>
            </a:extLst>
          </p:cNvPr>
          <p:cNvSpPr txBox="1"/>
          <p:nvPr/>
        </p:nvSpPr>
        <p:spPr>
          <a:xfrm>
            <a:off x="1287275" y="67803"/>
            <a:ext cx="95997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>
                  <a:glow rad="139700">
                    <a:prstClr val="white">
                      <a:alpha val="40000"/>
                    </a:prstClr>
                  </a:glow>
                </a:effectLst>
                <a:uLnTx/>
                <a:uFillTx/>
                <a:latin typeface="Forte" panose="03060902040502070203" pitchFamily="66" charset="0"/>
                <a:ea typeface="+mn-ea"/>
                <a:cs typeface="Arial" charset="0"/>
              </a:rPr>
              <a:t>Coaching Best Practices</a:t>
            </a:r>
          </a:p>
        </p:txBody>
      </p:sp>
      <p:pic>
        <p:nvPicPr>
          <p:cNvPr id="5" name="Picture 4" descr="Two people sitting at a table&#10;&#10;Description automatically generated with medium confidence">
            <a:extLst>
              <a:ext uri="{FF2B5EF4-FFF2-40B4-BE49-F238E27FC236}">
                <a16:creationId xmlns:a16="http://schemas.microsoft.com/office/drawing/2014/main" id="{F59F1219-3DD2-4C34-BCDE-85667474F23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FC459FC-2939-4F73-BE05-9340BC3D6949}"/>
              </a:ext>
            </a:extLst>
          </p:cNvPr>
          <p:cNvSpPr txBox="1"/>
          <p:nvPr/>
        </p:nvSpPr>
        <p:spPr>
          <a:xfrm>
            <a:off x="10843491" y="6611779"/>
            <a:ext cx="134850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/>
              <a:t>Shutterstock Image</a:t>
            </a:r>
          </a:p>
        </p:txBody>
      </p:sp>
    </p:spTree>
    <p:extLst>
      <p:ext uri="{BB962C8B-B14F-4D97-AF65-F5344CB8AC3E}">
        <p14:creationId xmlns:p14="http://schemas.microsoft.com/office/powerpoint/2010/main" val="767702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calendar&#10;&#10;Description automatically generated">
            <a:extLst>
              <a:ext uri="{FF2B5EF4-FFF2-40B4-BE49-F238E27FC236}">
                <a16:creationId xmlns:a16="http://schemas.microsoft.com/office/drawing/2014/main" id="{CE30DE95-9C3D-4ED5-BD78-0153891F454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2" name="Star: 5 Points 21">
            <a:extLst>
              <a:ext uri="{FF2B5EF4-FFF2-40B4-BE49-F238E27FC236}">
                <a16:creationId xmlns:a16="http://schemas.microsoft.com/office/drawing/2014/main" id="{533AB021-D7BD-430C-89FB-7384BA7DCC36}"/>
              </a:ext>
            </a:extLst>
          </p:cNvPr>
          <p:cNvSpPr/>
          <p:nvPr/>
        </p:nvSpPr>
        <p:spPr>
          <a:xfrm rot="20810663">
            <a:off x="1037608" y="1670940"/>
            <a:ext cx="986176" cy="910454"/>
          </a:xfrm>
          <a:prstGeom prst="star5">
            <a:avLst>
              <a:gd name="adj" fmla="val 25559"/>
              <a:gd name="hf" fmla="val 105146"/>
              <a:gd name="vf" fmla="val 110557"/>
            </a:avLst>
          </a:prstGeom>
          <a:gradFill flip="none" rotWithShape="1">
            <a:gsLst>
              <a:gs pos="96000">
                <a:srgbClr val="C5C000"/>
              </a:gs>
              <a:gs pos="1000">
                <a:srgbClr val="FFFF0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34" name="Star: 5 Points 33">
            <a:extLst>
              <a:ext uri="{FF2B5EF4-FFF2-40B4-BE49-F238E27FC236}">
                <a16:creationId xmlns:a16="http://schemas.microsoft.com/office/drawing/2014/main" id="{EEA66762-78D5-4ED0-B153-C4767E613212}"/>
              </a:ext>
            </a:extLst>
          </p:cNvPr>
          <p:cNvSpPr/>
          <p:nvPr/>
        </p:nvSpPr>
        <p:spPr>
          <a:xfrm rot="20810663">
            <a:off x="1037607" y="2700744"/>
            <a:ext cx="986176" cy="910454"/>
          </a:xfrm>
          <a:prstGeom prst="star5">
            <a:avLst>
              <a:gd name="adj" fmla="val 25559"/>
              <a:gd name="hf" fmla="val 105146"/>
              <a:gd name="vf" fmla="val 110557"/>
            </a:avLst>
          </a:prstGeom>
          <a:gradFill flip="none" rotWithShape="1">
            <a:gsLst>
              <a:gs pos="96000">
                <a:srgbClr val="C5C000"/>
              </a:gs>
              <a:gs pos="1000">
                <a:srgbClr val="FFFF0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35" name="Star: 5 Points 34">
            <a:extLst>
              <a:ext uri="{FF2B5EF4-FFF2-40B4-BE49-F238E27FC236}">
                <a16:creationId xmlns:a16="http://schemas.microsoft.com/office/drawing/2014/main" id="{DACC5A25-C969-4374-9C68-D3535D09791F}"/>
              </a:ext>
            </a:extLst>
          </p:cNvPr>
          <p:cNvSpPr/>
          <p:nvPr/>
        </p:nvSpPr>
        <p:spPr>
          <a:xfrm rot="20810663">
            <a:off x="1063006" y="3809878"/>
            <a:ext cx="986176" cy="910454"/>
          </a:xfrm>
          <a:prstGeom prst="star5">
            <a:avLst>
              <a:gd name="adj" fmla="val 25559"/>
              <a:gd name="hf" fmla="val 105146"/>
              <a:gd name="vf" fmla="val 110557"/>
            </a:avLst>
          </a:prstGeom>
          <a:gradFill flip="none" rotWithShape="1">
            <a:gsLst>
              <a:gs pos="96000">
                <a:srgbClr val="C5C000"/>
              </a:gs>
              <a:gs pos="1000">
                <a:srgbClr val="FFFF0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36" name="Star: 5 Points 35">
            <a:extLst>
              <a:ext uri="{FF2B5EF4-FFF2-40B4-BE49-F238E27FC236}">
                <a16:creationId xmlns:a16="http://schemas.microsoft.com/office/drawing/2014/main" id="{F1FE2E67-08F1-4A64-8BF6-923849BD11C4}"/>
              </a:ext>
            </a:extLst>
          </p:cNvPr>
          <p:cNvSpPr/>
          <p:nvPr/>
        </p:nvSpPr>
        <p:spPr>
          <a:xfrm rot="20810663">
            <a:off x="1061600" y="4841653"/>
            <a:ext cx="986176" cy="910454"/>
          </a:xfrm>
          <a:prstGeom prst="star5">
            <a:avLst>
              <a:gd name="adj" fmla="val 25559"/>
              <a:gd name="hf" fmla="val 105146"/>
              <a:gd name="vf" fmla="val 110557"/>
            </a:avLst>
          </a:prstGeom>
          <a:gradFill flip="none" rotWithShape="1">
            <a:gsLst>
              <a:gs pos="96000">
                <a:srgbClr val="C5C000"/>
              </a:gs>
              <a:gs pos="1000">
                <a:srgbClr val="FFFF0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4933390-C38A-43C4-8010-A6E3186C1635}"/>
              </a:ext>
            </a:extLst>
          </p:cNvPr>
          <p:cNvSpPr txBox="1"/>
          <p:nvPr/>
        </p:nvSpPr>
        <p:spPr>
          <a:xfrm>
            <a:off x="1305520" y="1838131"/>
            <a:ext cx="9645580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3600" b="1"/>
              <a:t>S  </a:t>
            </a:r>
            <a:r>
              <a:rPr lang="en-US" sz="2400"/>
              <a:t>ituation	</a:t>
            </a:r>
          </a:p>
          <a:p>
            <a:pPr>
              <a:spcAft>
                <a:spcPts val="600"/>
              </a:spcAft>
              <a:tabLst>
                <a:tab pos="1892300" algn="l"/>
              </a:tabLst>
            </a:pPr>
            <a:r>
              <a:rPr lang="en-US" sz="2400">
                <a:effectLst/>
              </a:rPr>
              <a:t>	What was the problem, opportunity, challenge, or task?</a:t>
            </a:r>
          </a:p>
          <a:p>
            <a:pPr>
              <a:spcAft>
                <a:spcPts val="600"/>
              </a:spcAft>
              <a:tabLst>
                <a:tab pos="1892300" algn="l"/>
              </a:tabLst>
            </a:pPr>
            <a:r>
              <a:rPr lang="en-US" sz="3600" b="1"/>
              <a:t>T  </a:t>
            </a:r>
            <a:r>
              <a:rPr lang="en-US" sz="2400"/>
              <a:t>ask</a:t>
            </a:r>
          </a:p>
          <a:p>
            <a:pPr>
              <a:spcAft>
                <a:spcPts val="600"/>
              </a:spcAft>
              <a:tabLst>
                <a:tab pos="1892300" algn="l"/>
              </a:tabLst>
            </a:pPr>
            <a:endParaRPr lang="en-US" sz="2400"/>
          </a:p>
          <a:p>
            <a:pPr>
              <a:spcAft>
                <a:spcPts val="600"/>
              </a:spcAft>
              <a:tabLst>
                <a:tab pos="1892300" algn="l"/>
              </a:tabLst>
            </a:pPr>
            <a:r>
              <a:rPr lang="en-US" sz="3600" b="1"/>
              <a:t>A  </a:t>
            </a:r>
            <a:r>
              <a:rPr lang="en-US" sz="2400"/>
              <a:t>ction	</a:t>
            </a:r>
            <a:r>
              <a:rPr lang="en-US" sz="2400">
                <a:effectLst/>
              </a:rPr>
              <a:t>What was said or done to handle the situation or task?</a:t>
            </a:r>
          </a:p>
          <a:p>
            <a:pPr>
              <a:spcAft>
                <a:spcPts val="600"/>
              </a:spcAft>
              <a:tabLst>
                <a:tab pos="1892300" algn="l"/>
              </a:tabLst>
            </a:pPr>
            <a:endParaRPr lang="en-US" sz="2400"/>
          </a:p>
          <a:p>
            <a:pPr>
              <a:spcAft>
                <a:spcPts val="600"/>
              </a:spcAft>
              <a:tabLst>
                <a:tab pos="1892300" algn="l"/>
              </a:tabLst>
            </a:pPr>
            <a:r>
              <a:rPr lang="en-US" sz="3600" b="1">
                <a:effectLst/>
              </a:rPr>
              <a:t>R  </a:t>
            </a:r>
            <a:r>
              <a:rPr lang="en-US" sz="2400">
                <a:effectLst/>
              </a:rPr>
              <a:t>esults	What was the impact of the employee's efforts, </a:t>
            </a:r>
            <a:br>
              <a:rPr lang="en-US" sz="2400">
                <a:effectLst/>
              </a:rPr>
            </a:br>
            <a:r>
              <a:rPr lang="en-US" sz="2400">
                <a:effectLst/>
              </a:rPr>
              <a:t>	and how did their actions influence the end result?</a:t>
            </a:r>
            <a:endParaRPr lang="en-US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  <a:tabLst>
                <a:tab pos="1892300" algn="l"/>
              </a:tabLst>
            </a:pPr>
            <a:r>
              <a:rPr lang="en-US" sz="2400">
                <a:effectLst/>
              </a:rPr>
              <a:t> </a:t>
            </a:r>
            <a:endParaRPr lang="en-US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  <a:tabLst>
                <a:tab pos="1892300" algn="l"/>
              </a:tabLst>
            </a:pPr>
            <a:endParaRPr lang="en-US" sz="2400"/>
          </a:p>
        </p:txBody>
      </p:sp>
      <p:sp>
        <p:nvSpPr>
          <p:cNvPr id="37" name="Star: 5 Points 36">
            <a:extLst>
              <a:ext uri="{FF2B5EF4-FFF2-40B4-BE49-F238E27FC236}">
                <a16:creationId xmlns:a16="http://schemas.microsoft.com/office/drawing/2014/main" id="{96EA9C69-CD51-41DA-8680-841E72DCF331}"/>
              </a:ext>
            </a:extLst>
          </p:cNvPr>
          <p:cNvSpPr/>
          <p:nvPr/>
        </p:nvSpPr>
        <p:spPr>
          <a:xfrm rot="20810663">
            <a:off x="2548863" y="71537"/>
            <a:ext cx="1767616" cy="1631892"/>
          </a:xfrm>
          <a:prstGeom prst="star5">
            <a:avLst>
              <a:gd name="adj" fmla="val 25559"/>
              <a:gd name="hf" fmla="val 105146"/>
              <a:gd name="vf" fmla="val 110557"/>
            </a:avLst>
          </a:prstGeom>
          <a:gradFill flip="none" rotWithShape="1">
            <a:gsLst>
              <a:gs pos="96000">
                <a:srgbClr val="C5C000"/>
              </a:gs>
              <a:gs pos="1000">
                <a:srgbClr val="FFFF0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9E7E027-F06C-423C-9B4C-3F9A2AF9BCA4}"/>
              </a:ext>
            </a:extLst>
          </p:cNvPr>
          <p:cNvSpPr/>
          <p:nvPr/>
        </p:nvSpPr>
        <p:spPr>
          <a:xfrm>
            <a:off x="2926690" y="673354"/>
            <a:ext cx="664944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100" normalizeH="0" noProof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Arial" charset="0"/>
              </a:rPr>
              <a:t>STAR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Arial" charset="0"/>
              </a:rPr>
              <a:t>  Model for Day-to-Day Feedback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28145D6-7FD6-49D8-A176-8E396685F38F}"/>
              </a:ext>
            </a:extLst>
          </p:cNvPr>
          <p:cNvSpPr txBox="1"/>
          <p:nvPr/>
        </p:nvSpPr>
        <p:spPr>
          <a:xfrm>
            <a:off x="10843491" y="6611779"/>
            <a:ext cx="134850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/>
              <a:t>Shutterstock Image</a:t>
            </a:r>
          </a:p>
        </p:txBody>
      </p:sp>
    </p:spTree>
    <p:extLst>
      <p:ext uri="{BB962C8B-B14F-4D97-AF65-F5344CB8AC3E}">
        <p14:creationId xmlns:p14="http://schemas.microsoft.com/office/powerpoint/2010/main" val="905061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icture containing calendar&#10;&#10;Description automatically generated">
            <a:extLst>
              <a:ext uri="{FF2B5EF4-FFF2-40B4-BE49-F238E27FC236}">
                <a16:creationId xmlns:a16="http://schemas.microsoft.com/office/drawing/2014/main" id="{CB511EF9-98BC-490E-8564-47C2B27B998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2" name="Star: 5 Points 21">
            <a:extLst>
              <a:ext uri="{FF2B5EF4-FFF2-40B4-BE49-F238E27FC236}">
                <a16:creationId xmlns:a16="http://schemas.microsoft.com/office/drawing/2014/main" id="{533AB021-D7BD-430C-89FB-7384BA7DCC36}"/>
              </a:ext>
            </a:extLst>
          </p:cNvPr>
          <p:cNvSpPr/>
          <p:nvPr/>
        </p:nvSpPr>
        <p:spPr>
          <a:xfrm rot="20810663">
            <a:off x="1037608" y="1783043"/>
            <a:ext cx="986176" cy="910454"/>
          </a:xfrm>
          <a:prstGeom prst="star5">
            <a:avLst>
              <a:gd name="adj" fmla="val 25559"/>
              <a:gd name="hf" fmla="val 105146"/>
              <a:gd name="vf" fmla="val 110557"/>
            </a:avLst>
          </a:prstGeom>
          <a:gradFill flip="none" rotWithShape="1">
            <a:gsLst>
              <a:gs pos="96000">
                <a:srgbClr val="C5C000"/>
              </a:gs>
              <a:gs pos="1000">
                <a:srgbClr val="FFFF0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34" name="Star: 5 Points 33">
            <a:extLst>
              <a:ext uri="{FF2B5EF4-FFF2-40B4-BE49-F238E27FC236}">
                <a16:creationId xmlns:a16="http://schemas.microsoft.com/office/drawing/2014/main" id="{EEA66762-78D5-4ED0-B153-C4767E613212}"/>
              </a:ext>
            </a:extLst>
          </p:cNvPr>
          <p:cNvSpPr/>
          <p:nvPr/>
        </p:nvSpPr>
        <p:spPr>
          <a:xfrm rot="20810663">
            <a:off x="1061602" y="2341915"/>
            <a:ext cx="986176" cy="910454"/>
          </a:xfrm>
          <a:prstGeom prst="star5">
            <a:avLst>
              <a:gd name="adj" fmla="val 25559"/>
              <a:gd name="hf" fmla="val 105146"/>
              <a:gd name="vf" fmla="val 110557"/>
            </a:avLst>
          </a:prstGeom>
          <a:gradFill flip="none" rotWithShape="1">
            <a:gsLst>
              <a:gs pos="96000">
                <a:srgbClr val="C5C000"/>
              </a:gs>
              <a:gs pos="1000">
                <a:srgbClr val="FFFF0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35" name="Star: 5 Points 34">
            <a:extLst>
              <a:ext uri="{FF2B5EF4-FFF2-40B4-BE49-F238E27FC236}">
                <a16:creationId xmlns:a16="http://schemas.microsoft.com/office/drawing/2014/main" id="{DACC5A25-C969-4374-9C68-D3535D09791F}"/>
              </a:ext>
            </a:extLst>
          </p:cNvPr>
          <p:cNvSpPr/>
          <p:nvPr/>
        </p:nvSpPr>
        <p:spPr>
          <a:xfrm rot="20810663">
            <a:off x="1063006" y="3368149"/>
            <a:ext cx="986176" cy="910454"/>
          </a:xfrm>
          <a:prstGeom prst="star5">
            <a:avLst>
              <a:gd name="adj" fmla="val 25559"/>
              <a:gd name="hf" fmla="val 105146"/>
              <a:gd name="vf" fmla="val 110557"/>
            </a:avLst>
          </a:prstGeom>
          <a:gradFill flip="none" rotWithShape="1">
            <a:gsLst>
              <a:gs pos="96000">
                <a:srgbClr val="C5C000"/>
              </a:gs>
              <a:gs pos="1000">
                <a:srgbClr val="FFFF0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36" name="Star: 5 Points 35">
            <a:extLst>
              <a:ext uri="{FF2B5EF4-FFF2-40B4-BE49-F238E27FC236}">
                <a16:creationId xmlns:a16="http://schemas.microsoft.com/office/drawing/2014/main" id="{F1FE2E67-08F1-4A64-8BF6-923849BD11C4}"/>
              </a:ext>
            </a:extLst>
          </p:cNvPr>
          <p:cNvSpPr/>
          <p:nvPr/>
        </p:nvSpPr>
        <p:spPr>
          <a:xfrm rot="20810663">
            <a:off x="1061600" y="4848287"/>
            <a:ext cx="986176" cy="910454"/>
          </a:xfrm>
          <a:prstGeom prst="star5">
            <a:avLst>
              <a:gd name="adj" fmla="val 25559"/>
              <a:gd name="hf" fmla="val 105146"/>
              <a:gd name="vf" fmla="val 110557"/>
            </a:avLst>
          </a:prstGeom>
          <a:gradFill flip="none" rotWithShape="1">
            <a:gsLst>
              <a:gs pos="96000">
                <a:srgbClr val="C5C000"/>
              </a:gs>
              <a:gs pos="1000">
                <a:srgbClr val="FFFF0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4933390-C38A-43C4-8010-A6E3186C1635}"/>
              </a:ext>
            </a:extLst>
          </p:cNvPr>
          <p:cNvSpPr txBox="1"/>
          <p:nvPr/>
        </p:nvSpPr>
        <p:spPr>
          <a:xfrm>
            <a:off x="1305520" y="1950234"/>
            <a:ext cx="10505480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  <a:tabLst>
                <a:tab pos="571500" algn="l"/>
                <a:tab pos="1943100" algn="l"/>
              </a:tabLst>
            </a:pPr>
            <a:r>
              <a:rPr lang="en-US" sz="3600" b="1" dirty="0"/>
              <a:t>S  </a:t>
            </a:r>
            <a:r>
              <a:rPr lang="en-US" sz="2400" dirty="0" err="1"/>
              <a:t>ituation</a:t>
            </a:r>
            <a:r>
              <a:rPr lang="en-US" sz="2400" dirty="0"/>
              <a:t>	</a:t>
            </a:r>
            <a:r>
              <a:rPr lang="en-US" sz="2400" dirty="0">
                <a:effectLst/>
              </a:rPr>
              <a:t>Thanks for completing the spreadsheet on resource </a:t>
            </a:r>
            <a:br>
              <a:rPr lang="en-US" sz="2400" dirty="0">
                <a:effectLst/>
              </a:rPr>
            </a:br>
            <a:r>
              <a:rPr lang="en-US" sz="2400" dirty="0">
                <a:effectLst/>
              </a:rPr>
              <a:t>	</a:t>
            </a:r>
            <a:r>
              <a:rPr lang="en-US" sz="2400" dirty="0"/>
              <a:t>ask	</a:t>
            </a:r>
            <a:r>
              <a:rPr lang="en-US" sz="2400" dirty="0">
                <a:effectLst/>
              </a:rPr>
              <a:t>allocation I requested.</a:t>
            </a:r>
          </a:p>
          <a:p>
            <a:pPr>
              <a:spcBef>
                <a:spcPts val="1800"/>
              </a:spcBef>
              <a:spcAft>
                <a:spcPts val="0"/>
              </a:spcAft>
              <a:tabLst>
                <a:tab pos="1943100" algn="l"/>
              </a:tabLst>
            </a:pPr>
            <a:endParaRPr lang="en-US" sz="2400" dirty="0"/>
          </a:p>
          <a:p>
            <a:pPr marL="0" marR="457200">
              <a:spcBef>
                <a:spcPts val="0"/>
              </a:spcBef>
              <a:spcAft>
                <a:spcPts val="0"/>
              </a:spcAft>
              <a:tabLst>
                <a:tab pos="1943100" algn="l"/>
              </a:tabLst>
            </a:pPr>
            <a:r>
              <a:rPr lang="en-US" sz="3600" b="1" dirty="0"/>
              <a:t>A  </a:t>
            </a:r>
            <a:r>
              <a:rPr lang="en-US" sz="2400" dirty="0" err="1"/>
              <a:t>ction</a:t>
            </a:r>
            <a:r>
              <a:rPr lang="en-US" sz="2400" dirty="0"/>
              <a:t>	</a:t>
            </a:r>
            <a:r>
              <a:rPr lang="en-US" sz="2400" dirty="0">
                <a:effectLst/>
              </a:rPr>
              <a:t>I appreciate how you provided all the data I asked </a:t>
            </a:r>
            <a:br>
              <a:rPr lang="en-US" sz="2400" dirty="0">
                <a:effectLst/>
              </a:rPr>
            </a:br>
            <a:r>
              <a:rPr lang="en-US" sz="2400" dirty="0">
                <a:effectLst/>
              </a:rPr>
              <a:t>	for and got it to me on time.</a:t>
            </a:r>
            <a:endParaRPr lang="en-US" sz="1600" dirty="0">
              <a:effectLst/>
              <a:latin typeface="Segoe UI" panose="020B0502040204020203" pitchFamily="34" charset="0"/>
              <a:ea typeface="Calibri" panose="020F0502020204030204" pitchFamily="34" charset="0"/>
            </a:endParaRPr>
          </a:p>
          <a:p>
            <a:pPr>
              <a:spcBef>
                <a:spcPts val="1800"/>
              </a:spcBef>
              <a:spcAft>
                <a:spcPts val="0"/>
              </a:spcAft>
              <a:tabLst>
                <a:tab pos="1943100" algn="l"/>
              </a:tabLst>
            </a:pPr>
            <a:endParaRPr lang="en-US" sz="2400" dirty="0"/>
          </a:p>
          <a:p>
            <a:pPr marL="0" marR="457200">
              <a:spcBef>
                <a:spcPts val="0"/>
              </a:spcBef>
              <a:spcAft>
                <a:spcPts val="0"/>
              </a:spcAft>
              <a:tabLst>
                <a:tab pos="1943100" algn="l"/>
              </a:tabLst>
            </a:pPr>
            <a:r>
              <a:rPr lang="en-US" sz="3600" b="1" dirty="0">
                <a:effectLst/>
              </a:rPr>
              <a:t>R  </a:t>
            </a:r>
            <a:r>
              <a:rPr lang="en-US" sz="2400" dirty="0" err="1">
                <a:effectLst/>
              </a:rPr>
              <a:t>esults</a:t>
            </a:r>
            <a:r>
              <a:rPr lang="en-US" sz="2400" dirty="0">
                <a:effectLst/>
              </a:rPr>
              <a:t>	I was able to bring the data to a planning meeting</a:t>
            </a:r>
            <a:br>
              <a:rPr lang="en-US" sz="2400" dirty="0">
                <a:effectLst/>
              </a:rPr>
            </a:br>
            <a:r>
              <a:rPr lang="en-US" sz="2400" dirty="0">
                <a:effectLst/>
              </a:rPr>
              <a:t>	with our director, where we used it to create a</a:t>
            </a:r>
            <a:br>
              <a:rPr lang="en-US" sz="2400" dirty="0">
                <a:effectLst/>
              </a:rPr>
            </a:br>
            <a:r>
              <a:rPr lang="en-US" sz="2400" dirty="0">
                <a:effectLst/>
              </a:rPr>
              <a:t>	strong resource plan for next quarter. Thanks again!</a:t>
            </a:r>
            <a:endParaRPr lang="en-US" sz="1600" dirty="0">
              <a:effectLst/>
              <a:latin typeface="Segoe UI" panose="020B0502040204020203" pitchFamily="34" charset="0"/>
              <a:ea typeface="Calibri" panose="020F0502020204030204" pitchFamily="34" charset="0"/>
            </a:endParaRPr>
          </a:p>
          <a:p>
            <a:pPr>
              <a:spcAft>
                <a:spcPts val="600"/>
              </a:spcAft>
              <a:tabLst>
                <a:tab pos="1943100" algn="l"/>
              </a:tabLst>
            </a:pPr>
            <a:r>
              <a:rPr lang="en-US" sz="2400" dirty="0">
                <a:effectLst/>
              </a:rPr>
              <a:t> </a:t>
            </a:r>
            <a:endParaRPr lang="en-US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  <a:tabLst>
                <a:tab pos="1892300" algn="l"/>
              </a:tabLst>
            </a:pPr>
            <a:endParaRPr lang="en-US" sz="2400" dirty="0"/>
          </a:p>
        </p:txBody>
      </p:sp>
      <p:sp>
        <p:nvSpPr>
          <p:cNvPr id="37" name="Star: 5 Points 36">
            <a:extLst>
              <a:ext uri="{FF2B5EF4-FFF2-40B4-BE49-F238E27FC236}">
                <a16:creationId xmlns:a16="http://schemas.microsoft.com/office/drawing/2014/main" id="{96EA9C69-CD51-41DA-8680-841E72DCF331}"/>
              </a:ext>
            </a:extLst>
          </p:cNvPr>
          <p:cNvSpPr/>
          <p:nvPr/>
        </p:nvSpPr>
        <p:spPr>
          <a:xfrm rot="20810663">
            <a:off x="2548863" y="71537"/>
            <a:ext cx="1767616" cy="1631892"/>
          </a:xfrm>
          <a:prstGeom prst="star5">
            <a:avLst>
              <a:gd name="adj" fmla="val 25559"/>
              <a:gd name="hf" fmla="val 105146"/>
              <a:gd name="vf" fmla="val 110557"/>
            </a:avLst>
          </a:prstGeom>
          <a:gradFill flip="none" rotWithShape="1">
            <a:gsLst>
              <a:gs pos="96000">
                <a:srgbClr val="C5C000"/>
              </a:gs>
              <a:gs pos="1000">
                <a:srgbClr val="FFFF0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9E7E027-F06C-423C-9B4C-3F9A2AF9BCA4}"/>
              </a:ext>
            </a:extLst>
          </p:cNvPr>
          <p:cNvSpPr/>
          <p:nvPr/>
        </p:nvSpPr>
        <p:spPr>
          <a:xfrm>
            <a:off x="2926690" y="673354"/>
            <a:ext cx="664944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100" normalizeH="0" noProof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Arial" charset="0"/>
              </a:rPr>
              <a:t>STAR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Arial" charset="0"/>
              </a:rPr>
              <a:t>  Model for Day-to-Day Feedback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02F8481-B3DF-429A-9494-180564963BA3}"/>
              </a:ext>
            </a:extLst>
          </p:cNvPr>
          <p:cNvSpPr txBox="1"/>
          <p:nvPr/>
        </p:nvSpPr>
        <p:spPr>
          <a:xfrm>
            <a:off x="1302104" y="2514954"/>
            <a:ext cx="5016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/>
              <a:t>T</a:t>
            </a:r>
            <a:endParaRPr lang="en-US" sz="360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3D08D4-C872-413E-9F2C-EC94922528F2}"/>
              </a:ext>
            </a:extLst>
          </p:cNvPr>
          <p:cNvSpPr txBox="1"/>
          <p:nvPr/>
        </p:nvSpPr>
        <p:spPr>
          <a:xfrm>
            <a:off x="10886480" y="6542204"/>
            <a:ext cx="134850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Shutterstock Image</a:t>
            </a:r>
          </a:p>
        </p:txBody>
      </p:sp>
    </p:spTree>
    <p:extLst>
      <p:ext uri="{BB962C8B-B14F-4D97-AF65-F5344CB8AC3E}">
        <p14:creationId xmlns:p14="http://schemas.microsoft.com/office/powerpoint/2010/main" val="164806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driving a car&#10;&#10;Description automatically generated with medium confidence">
            <a:extLst>
              <a:ext uri="{FF2B5EF4-FFF2-40B4-BE49-F238E27FC236}">
                <a16:creationId xmlns:a16="http://schemas.microsoft.com/office/drawing/2014/main" id="{E8BFE48D-9758-42BC-9454-961D4E1EE8A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Content Placeholder 9">
            <a:extLst>
              <a:ext uri="{FF2B5EF4-FFF2-40B4-BE49-F238E27FC236}">
                <a16:creationId xmlns:a16="http://schemas.microsoft.com/office/drawing/2014/main" id="{159A83C8-1A76-416C-A357-69E9DA8E2C3D}"/>
              </a:ext>
            </a:extLst>
          </p:cNvPr>
          <p:cNvSpPr txBox="1">
            <a:spLocks/>
          </p:cNvSpPr>
          <p:nvPr/>
        </p:nvSpPr>
        <p:spPr>
          <a:xfrm>
            <a:off x="1688846" y="4717198"/>
            <a:ext cx="85859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 baseline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 baseline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 baseline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>
                  <a:glow rad="127000">
                    <a:sysClr val="window" lastClr="FFFFFF">
                      <a:alpha val="81000"/>
                    </a:sysClr>
                  </a:glow>
                </a:effectLst>
                <a:uLnTx/>
                <a:uFillTx/>
                <a:latin typeface="Forte" panose="03060902040502070203" pitchFamily="66" charset="0"/>
                <a:ea typeface="+mn-ea"/>
                <a:cs typeface="Segoe UI" panose="020B0502040204020203" pitchFamily="34" charset="0"/>
              </a:rPr>
              <a:t>Take it for a Test Drive!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70917B9-F42C-4229-98B0-390CD5F239CA}"/>
              </a:ext>
            </a:extLst>
          </p:cNvPr>
          <p:cNvSpPr txBox="1"/>
          <p:nvPr/>
        </p:nvSpPr>
        <p:spPr>
          <a:xfrm>
            <a:off x="9867900" y="6502383"/>
            <a:ext cx="22642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Shutterstock Image</a:t>
            </a:r>
          </a:p>
        </p:txBody>
      </p:sp>
    </p:spTree>
    <p:extLst>
      <p:ext uri="{BB962C8B-B14F-4D97-AF65-F5344CB8AC3E}">
        <p14:creationId xmlns:p14="http://schemas.microsoft.com/office/powerpoint/2010/main" val="311831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icture containing calendar&#10;&#10;Description automatically generated">
            <a:extLst>
              <a:ext uri="{FF2B5EF4-FFF2-40B4-BE49-F238E27FC236}">
                <a16:creationId xmlns:a16="http://schemas.microsoft.com/office/drawing/2014/main" id="{31B85EEC-270B-4160-AC5C-C513808B0E6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7" name="Star: 5 Points 36">
            <a:extLst>
              <a:ext uri="{FF2B5EF4-FFF2-40B4-BE49-F238E27FC236}">
                <a16:creationId xmlns:a16="http://schemas.microsoft.com/office/drawing/2014/main" id="{96EA9C69-CD51-41DA-8680-841E72DCF331}"/>
              </a:ext>
            </a:extLst>
          </p:cNvPr>
          <p:cNvSpPr/>
          <p:nvPr/>
        </p:nvSpPr>
        <p:spPr>
          <a:xfrm rot="20810663">
            <a:off x="2548863" y="71537"/>
            <a:ext cx="1767616" cy="1631892"/>
          </a:xfrm>
          <a:prstGeom prst="star5">
            <a:avLst>
              <a:gd name="adj" fmla="val 25559"/>
              <a:gd name="hf" fmla="val 105146"/>
              <a:gd name="vf" fmla="val 110557"/>
            </a:avLst>
          </a:prstGeom>
          <a:gradFill flip="none" rotWithShape="1">
            <a:gsLst>
              <a:gs pos="96000">
                <a:srgbClr val="C5C000"/>
              </a:gs>
              <a:gs pos="1000">
                <a:srgbClr val="FFFF0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9E7E027-F06C-423C-9B4C-3F9A2AF9BCA4}"/>
              </a:ext>
            </a:extLst>
          </p:cNvPr>
          <p:cNvSpPr/>
          <p:nvPr/>
        </p:nvSpPr>
        <p:spPr>
          <a:xfrm>
            <a:off x="2926690" y="673354"/>
            <a:ext cx="664944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100" normalizeH="0" noProof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Arial" charset="0"/>
              </a:rPr>
              <a:t>STAR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Arial" charset="0"/>
              </a:rPr>
              <a:t>  Model for Day-to-Day Feedback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EC0203D-8EE9-4D38-8D19-78B745F2F6AA}"/>
              </a:ext>
            </a:extLst>
          </p:cNvPr>
          <p:cNvSpPr txBox="1"/>
          <p:nvPr/>
        </p:nvSpPr>
        <p:spPr>
          <a:xfrm>
            <a:off x="10843491" y="6611779"/>
            <a:ext cx="134850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/>
              <a:t>Shutterstock Image</a:t>
            </a:r>
          </a:p>
        </p:txBody>
      </p:sp>
      <p:sp>
        <p:nvSpPr>
          <p:cNvPr id="19" name="Star: 5 Points 18">
            <a:extLst>
              <a:ext uri="{FF2B5EF4-FFF2-40B4-BE49-F238E27FC236}">
                <a16:creationId xmlns:a16="http://schemas.microsoft.com/office/drawing/2014/main" id="{A9501006-A9EA-429F-93CB-BE2415A7B592}"/>
              </a:ext>
            </a:extLst>
          </p:cNvPr>
          <p:cNvSpPr/>
          <p:nvPr/>
        </p:nvSpPr>
        <p:spPr>
          <a:xfrm rot="20810663">
            <a:off x="1037608" y="1783043"/>
            <a:ext cx="986176" cy="910454"/>
          </a:xfrm>
          <a:prstGeom prst="star5">
            <a:avLst>
              <a:gd name="adj" fmla="val 25559"/>
              <a:gd name="hf" fmla="val 105146"/>
              <a:gd name="vf" fmla="val 110557"/>
            </a:avLst>
          </a:prstGeom>
          <a:gradFill flip="none" rotWithShape="1">
            <a:gsLst>
              <a:gs pos="96000">
                <a:srgbClr val="C5C000"/>
              </a:gs>
              <a:gs pos="1000">
                <a:srgbClr val="FFFF0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20" name="Star: 5 Points 19">
            <a:extLst>
              <a:ext uri="{FF2B5EF4-FFF2-40B4-BE49-F238E27FC236}">
                <a16:creationId xmlns:a16="http://schemas.microsoft.com/office/drawing/2014/main" id="{52097007-7D64-41F3-B427-294BD62EFEB1}"/>
              </a:ext>
            </a:extLst>
          </p:cNvPr>
          <p:cNvSpPr/>
          <p:nvPr/>
        </p:nvSpPr>
        <p:spPr>
          <a:xfrm rot="20810663">
            <a:off x="1061602" y="2341915"/>
            <a:ext cx="986176" cy="910454"/>
          </a:xfrm>
          <a:prstGeom prst="star5">
            <a:avLst>
              <a:gd name="adj" fmla="val 25559"/>
              <a:gd name="hf" fmla="val 105146"/>
              <a:gd name="vf" fmla="val 110557"/>
            </a:avLst>
          </a:prstGeom>
          <a:gradFill flip="none" rotWithShape="1">
            <a:gsLst>
              <a:gs pos="96000">
                <a:srgbClr val="C5C000"/>
              </a:gs>
              <a:gs pos="1000">
                <a:srgbClr val="FFFF0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21" name="Star: 5 Points 20">
            <a:extLst>
              <a:ext uri="{FF2B5EF4-FFF2-40B4-BE49-F238E27FC236}">
                <a16:creationId xmlns:a16="http://schemas.microsoft.com/office/drawing/2014/main" id="{CDD440A5-4312-4124-B052-37003D92675C}"/>
              </a:ext>
            </a:extLst>
          </p:cNvPr>
          <p:cNvSpPr/>
          <p:nvPr/>
        </p:nvSpPr>
        <p:spPr>
          <a:xfrm rot="20810663">
            <a:off x="1063006" y="3368149"/>
            <a:ext cx="986176" cy="910454"/>
          </a:xfrm>
          <a:prstGeom prst="star5">
            <a:avLst>
              <a:gd name="adj" fmla="val 25559"/>
              <a:gd name="hf" fmla="val 105146"/>
              <a:gd name="vf" fmla="val 110557"/>
            </a:avLst>
          </a:prstGeom>
          <a:gradFill flip="none" rotWithShape="1">
            <a:gsLst>
              <a:gs pos="96000">
                <a:srgbClr val="C5C000"/>
              </a:gs>
              <a:gs pos="1000">
                <a:srgbClr val="FFFF0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23" name="Star: 5 Points 22">
            <a:extLst>
              <a:ext uri="{FF2B5EF4-FFF2-40B4-BE49-F238E27FC236}">
                <a16:creationId xmlns:a16="http://schemas.microsoft.com/office/drawing/2014/main" id="{AAA55FC3-5A02-4E49-835F-35DDB5985E72}"/>
              </a:ext>
            </a:extLst>
          </p:cNvPr>
          <p:cNvSpPr/>
          <p:nvPr/>
        </p:nvSpPr>
        <p:spPr>
          <a:xfrm rot="20810663">
            <a:off x="1061600" y="4848287"/>
            <a:ext cx="986176" cy="910454"/>
          </a:xfrm>
          <a:prstGeom prst="star5">
            <a:avLst>
              <a:gd name="adj" fmla="val 25559"/>
              <a:gd name="hf" fmla="val 105146"/>
              <a:gd name="vf" fmla="val 110557"/>
            </a:avLst>
          </a:prstGeom>
          <a:gradFill flip="none" rotWithShape="1">
            <a:gsLst>
              <a:gs pos="96000">
                <a:srgbClr val="C5C000"/>
              </a:gs>
              <a:gs pos="1000">
                <a:srgbClr val="FFFF0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D7ADCBD-4A76-493D-9346-C2E28934D593}"/>
              </a:ext>
            </a:extLst>
          </p:cNvPr>
          <p:cNvSpPr txBox="1"/>
          <p:nvPr/>
        </p:nvSpPr>
        <p:spPr>
          <a:xfrm>
            <a:off x="1305520" y="1950234"/>
            <a:ext cx="10505480" cy="41395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  <a:tabLst>
                <a:tab pos="571500" algn="l"/>
                <a:tab pos="1943100" algn="l"/>
              </a:tabLst>
            </a:pPr>
            <a:r>
              <a:rPr lang="en-US" sz="3600" b="1" dirty="0"/>
              <a:t>S  </a:t>
            </a:r>
            <a:r>
              <a:rPr lang="en-US" sz="2400" dirty="0" err="1"/>
              <a:t>ituation</a:t>
            </a:r>
            <a:r>
              <a:rPr lang="en-US" sz="2400" dirty="0"/>
              <a:t>	</a:t>
            </a:r>
            <a:br>
              <a:rPr lang="en-US" sz="2400" dirty="0">
                <a:effectLst/>
              </a:rPr>
            </a:br>
            <a:r>
              <a:rPr lang="en-US" sz="2400" dirty="0">
                <a:effectLst/>
              </a:rPr>
              <a:t>	</a:t>
            </a:r>
            <a:r>
              <a:rPr lang="en-US" sz="2400" dirty="0"/>
              <a:t>ask	</a:t>
            </a:r>
            <a:endParaRPr lang="en-US" sz="2400" dirty="0">
              <a:effectLst/>
            </a:endParaRPr>
          </a:p>
          <a:p>
            <a:pPr>
              <a:spcBef>
                <a:spcPts val="1800"/>
              </a:spcBef>
              <a:spcAft>
                <a:spcPts val="0"/>
              </a:spcAft>
              <a:tabLst>
                <a:tab pos="1943100" algn="l"/>
              </a:tabLst>
            </a:pPr>
            <a:endParaRPr lang="en-US" sz="2400" dirty="0"/>
          </a:p>
          <a:p>
            <a:pPr marL="0" marR="457200">
              <a:spcBef>
                <a:spcPts val="0"/>
              </a:spcBef>
              <a:spcAft>
                <a:spcPts val="0"/>
              </a:spcAft>
              <a:tabLst>
                <a:tab pos="1943100" algn="l"/>
              </a:tabLst>
            </a:pPr>
            <a:r>
              <a:rPr lang="en-US" sz="3600" b="1" dirty="0"/>
              <a:t>A  </a:t>
            </a:r>
            <a:r>
              <a:rPr lang="en-US" sz="2400" dirty="0" err="1"/>
              <a:t>ction</a:t>
            </a:r>
            <a:r>
              <a:rPr lang="en-US" sz="2400" dirty="0"/>
              <a:t>	</a:t>
            </a:r>
            <a:br>
              <a:rPr lang="en-US" sz="2400" dirty="0">
                <a:effectLst/>
              </a:rPr>
            </a:br>
            <a:r>
              <a:rPr lang="en-US" sz="2400" dirty="0">
                <a:effectLst/>
              </a:rPr>
              <a:t>	</a:t>
            </a:r>
            <a:endParaRPr lang="en-US" sz="1600" dirty="0">
              <a:effectLst/>
              <a:latin typeface="Segoe UI" panose="020B0502040204020203" pitchFamily="34" charset="0"/>
              <a:ea typeface="Calibri" panose="020F0502020204030204" pitchFamily="34" charset="0"/>
            </a:endParaRPr>
          </a:p>
          <a:p>
            <a:pPr>
              <a:spcBef>
                <a:spcPts val="1800"/>
              </a:spcBef>
              <a:spcAft>
                <a:spcPts val="0"/>
              </a:spcAft>
              <a:tabLst>
                <a:tab pos="1943100" algn="l"/>
              </a:tabLst>
            </a:pPr>
            <a:endParaRPr lang="en-US" sz="2400" dirty="0"/>
          </a:p>
          <a:p>
            <a:pPr marL="0" marR="457200">
              <a:spcBef>
                <a:spcPts val="0"/>
              </a:spcBef>
              <a:spcAft>
                <a:spcPts val="0"/>
              </a:spcAft>
              <a:tabLst>
                <a:tab pos="1943100" algn="l"/>
              </a:tabLst>
            </a:pPr>
            <a:r>
              <a:rPr lang="en-US" sz="3600" b="1" dirty="0">
                <a:effectLst/>
              </a:rPr>
              <a:t>R  </a:t>
            </a:r>
            <a:r>
              <a:rPr lang="en-US" sz="2400" dirty="0" err="1">
                <a:effectLst/>
              </a:rPr>
              <a:t>esults</a:t>
            </a:r>
            <a:r>
              <a:rPr lang="en-US" sz="2400" dirty="0">
                <a:effectLst/>
              </a:rPr>
              <a:t>	</a:t>
            </a:r>
            <a:endParaRPr lang="en-US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  <a:tabLst>
                <a:tab pos="1892300" algn="l"/>
              </a:tabLst>
            </a:pPr>
            <a:endParaRPr lang="en-US" sz="24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71B2B81-411A-4D0B-80DC-C621E68C7D9B}"/>
              </a:ext>
            </a:extLst>
          </p:cNvPr>
          <p:cNvSpPr txBox="1"/>
          <p:nvPr/>
        </p:nvSpPr>
        <p:spPr>
          <a:xfrm>
            <a:off x="1302104" y="2514954"/>
            <a:ext cx="5016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/>
              <a:t>T</a:t>
            </a:r>
            <a:endParaRPr lang="en-US" sz="3600"/>
          </a:p>
        </p:txBody>
      </p:sp>
    </p:spTree>
    <p:extLst>
      <p:ext uri="{BB962C8B-B14F-4D97-AF65-F5344CB8AC3E}">
        <p14:creationId xmlns:p14="http://schemas.microsoft.com/office/powerpoint/2010/main" val="1979589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A5FDFACD-6AAA-4251-91C7-2F32AB00A6BB}"/>
              </a:ext>
            </a:extLst>
          </p:cNvPr>
          <p:cNvSpPr txBox="1"/>
          <p:nvPr/>
        </p:nvSpPr>
        <p:spPr>
          <a:xfrm>
            <a:off x="1287275" y="67803"/>
            <a:ext cx="95997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>
                  <a:glow rad="139700">
                    <a:prstClr val="white">
                      <a:alpha val="40000"/>
                    </a:prstClr>
                  </a:glow>
                </a:effectLst>
                <a:uLnTx/>
                <a:uFillTx/>
                <a:latin typeface="Forte" panose="03060902040502070203" pitchFamily="66" charset="0"/>
                <a:ea typeface="+mn-ea"/>
                <a:cs typeface="Arial" charset="0"/>
              </a:rPr>
              <a:t>Coaching Best Practices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C1ED9C0-4F32-4AFE-89C8-7202DA180453}"/>
              </a:ext>
            </a:extLst>
          </p:cNvPr>
          <p:cNvSpPr txBox="1"/>
          <p:nvPr/>
        </p:nvSpPr>
        <p:spPr>
          <a:xfrm>
            <a:off x="1127105" y="1657655"/>
            <a:ext cx="9870143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25475" marR="0" lvl="0" indent="-625475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Focus on the Impact/the ”Why”</a:t>
            </a:r>
          </a:p>
          <a:p>
            <a:pPr marL="625475" marR="0" lvl="0" indent="-625475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Leverage the Power of Small Wins</a:t>
            </a:r>
          </a:p>
          <a:p>
            <a:pPr marL="625475" marR="0" lvl="0" indent="-625475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Keep the “How” with Others</a:t>
            </a:r>
          </a:p>
          <a:p>
            <a:pPr marL="625475" marR="0" lvl="0" indent="-625475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Ask Powerful Questions</a:t>
            </a:r>
          </a:p>
          <a:p>
            <a:pPr marL="625475" marR="0" lvl="0" indent="-625475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Conduct “Stay” Conversations</a:t>
            </a:r>
          </a:p>
          <a:p>
            <a:pPr marL="625475" marR="0" lvl="0" indent="-625475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Support Growth through Coaching Conversations</a:t>
            </a:r>
          </a:p>
        </p:txBody>
      </p:sp>
      <p:pic>
        <p:nvPicPr>
          <p:cNvPr id="8" name="Picture 7" descr="Two people sitting at a table&#10;&#10;Description automatically generated with medium confidence">
            <a:extLst>
              <a:ext uri="{FF2B5EF4-FFF2-40B4-BE49-F238E27FC236}">
                <a16:creationId xmlns:a16="http://schemas.microsoft.com/office/drawing/2014/main" id="{8ADF59B4-6BBF-4B3C-91F8-A7436223C86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2AFF019-1863-4011-9CAA-5FC39DC56E8F}"/>
              </a:ext>
            </a:extLst>
          </p:cNvPr>
          <p:cNvSpPr txBox="1"/>
          <p:nvPr/>
        </p:nvSpPr>
        <p:spPr>
          <a:xfrm>
            <a:off x="10843491" y="6611779"/>
            <a:ext cx="134850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/>
              <a:t>Shutterstock Image</a:t>
            </a:r>
          </a:p>
        </p:txBody>
      </p:sp>
    </p:spTree>
    <p:extLst>
      <p:ext uri="{BB962C8B-B14F-4D97-AF65-F5344CB8AC3E}">
        <p14:creationId xmlns:p14="http://schemas.microsoft.com/office/powerpoint/2010/main" val="2058113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5347DAA-F8FD-4988-9DED-E66AF488FACC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6435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F0969BF-D57E-42F8-80FC-E75104888577}"/>
              </a:ext>
            </a:extLst>
          </p:cNvPr>
          <p:cNvSpPr txBox="1"/>
          <p:nvPr/>
        </p:nvSpPr>
        <p:spPr>
          <a:xfrm>
            <a:off x="0" y="179965"/>
            <a:ext cx="12192000" cy="1077218"/>
          </a:xfrm>
          <a:prstGeom prst="rect">
            <a:avLst/>
          </a:prstGeom>
          <a:solidFill>
            <a:srgbClr val="00B050">
              <a:alpha val="61961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Small, meaningful wins can boost inner work life </a:t>
            </a:r>
            <a:b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</a:b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allowing motivation and progress to flourish.</a:t>
            </a:r>
          </a:p>
        </p:txBody>
      </p:sp>
    </p:spTree>
    <p:extLst>
      <p:ext uri="{BB962C8B-B14F-4D97-AF65-F5344CB8AC3E}">
        <p14:creationId xmlns:p14="http://schemas.microsoft.com/office/powerpoint/2010/main" val="703454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picture containing text, indoor&#10;&#10;Description automatically generated">
            <a:extLst>
              <a:ext uri="{FF2B5EF4-FFF2-40B4-BE49-F238E27FC236}">
                <a16:creationId xmlns:a16="http://schemas.microsoft.com/office/drawing/2014/main" id="{6D5294EA-173B-4E53-900A-35E5B80B0A7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D17BA67-DD9D-45CF-82D1-6B272EE2E06E}"/>
              </a:ext>
            </a:extLst>
          </p:cNvPr>
          <p:cNvSpPr/>
          <p:nvPr/>
        </p:nvSpPr>
        <p:spPr>
          <a:xfrm>
            <a:off x="1524000" y="1524000"/>
            <a:ext cx="9177349" cy="1554272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marL="223838" defTabSz="457200">
              <a:defRPr/>
            </a:pPr>
            <a:r>
              <a:rPr lang="en-US" sz="2800">
                <a:solidFill>
                  <a:prstClr val="white"/>
                </a:solidFill>
                <a:latin typeface="Arial" pitchFamily="34" charset="0"/>
              </a:rPr>
              <a:t>People are most satisfied with their jobs (and therefore most motivated) when those jobs give them the opportunity to experience </a:t>
            </a:r>
            <a:r>
              <a:rPr lang="en-US" sz="2800" u="sng">
                <a:solidFill>
                  <a:prstClr val="white"/>
                </a:solidFill>
                <a:latin typeface="Arial" pitchFamily="34" charset="0"/>
              </a:rPr>
              <a:t>achievement / progress</a:t>
            </a:r>
            <a:r>
              <a:rPr lang="en-US" sz="2800">
                <a:solidFill>
                  <a:prstClr val="white"/>
                </a:solidFill>
                <a:latin typeface="Arial" pitchFamily="34" charset="0"/>
              </a:rPr>
              <a:t>.</a:t>
            </a:r>
          </a:p>
          <a:p>
            <a:pPr defTabSz="457200">
              <a:defRPr/>
            </a:pPr>
            <a:endParaRPr lang="en-US" sz="1100">
              <a:solidFill>
                <a:prstClr val="white"/>
              </a:solidFill>
              <a:latin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E73519A-18E0-4A5D-B918-34B9E0A9D903}"/>
              </a:ext>
            </a:extLst>
          </p:cNvPr>
          <p:cNvSpPr txBox="1"/>
          <p:nvPr/>
        </p:nvSpPr>
        <p:spPr>
          <a:xfrm>
            <a:off x="10591800" y="6581001"/>
            <a:ext cx="1600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/>
              <a:t>Shutterstock Image</a:t>
            </a:r>
          </a:p>
        </p:txBody>
      </p:sp>
    </p:spTree>
    <p:extLst>
      <p:ext uri="{BB962C8B-B14F-4D97-AF65-F5344CB8AC3E}">
        <p14:creationId xmlns:p14="http://schemas.microsoft.com/office/powerpoint/2010/main" val="3701767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, indoor, white, door&#10;&#10;Description automatically generated">
            <a:extLst>
              <a:ext uri="{FF2B5EF4-FFF2-40B4-BE49-F238E27FC236}">
                <a16:creationId xmlns:a16="http://schemas.microsoft.com/office/drawing/2014/main" id="{47A5A704-0771-4119-84E1-F33AB3DE14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6" name="Table 4">
            <a:extLst>
              <a:ext uri="{FF2B5EF4-FFF2-40B4-BE49-F238E27FC236}">
                <a16:creationId xmlns:a16="http://schemas.microsoft.com/office/drawing/2014/main" id="{0A95E4BC-DF42-4AE4-B2AB-41900B9904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6281636"/>
              </p:ext>
            </p:extLst>
          </p:nvPr>
        </p:nvGraphicFramePr>
        <p:xfrm>
          <a:off x="1052657" y="998278"/>
          <a:ext cx="10296001" cy="4858827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943728">
                  <a:extLst>
                    <a:ext uri="{9D8B030D-6E8A-4147-A177-3AD203B41FA5}">
                      <a16:colId xmlns:a16="http://schemas.microsoft.com/office/drawing/2014/main" val="983194084"/>
                    </a:ext>
                  </a:extLst>
                </a:gridCol>
                <a:gridCol w="3826693">
                  <a:extLst>
                    <a:ext uri="{9D8B030D-6E8A-4147-A177-3AD203B41FA5}">
                      <a16:colId xmlns:a16="http://schemas.microsoft.com/office/drawing/2014/main" val="4213976479"/>
                    </a:ext>
                  </a:extLst>
                </a:gridCol>
                <a:gridCol w="4525580">
                  <a:extLst>
                    <a:ext uri="{9D8B030D-6E8A-4147-A177-3AD203B41FA5}">
                      <a16:colId xmlns:a16="http://schemas.microsoft.com/office/drawing/2014/main" val="3078375258"/>
                    </a:ext>
                  </a:extLst>
                </a:gridCol>
              </a:tblGrid>
              <a:tr h="622169">
                <a:tc>
                  <a:txBody>
                    <a:bodyPr/>
                    <a:lstStyle/>
                    <a:p>
                      <a:endParaRPr lang="en-US" sz="2000">
                        <a:latin typeface="Ink Free" panose="03080402000500000000" pitchFamily="66" charset="0"/>
                        <a:cs typeface="MV Boli" panose="0200050003020009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2880"/>
                      <a:r>
                        <a:rPr lang="en-US" sz="2600">
                          <a:solidFill>
                            <a:srgbClr val="C00000"/>
                          </a:solidFill>
                          <a:latin typeface="Ink Free" panose="03080402000500000000" pitchFamily="66" charset="0"/>
                          <a:cs typeface="MV Boli" panose="02000500030200090000" pitchFamily="2" charset="0"/>
                        </a:rPr>
                        <a:t>Since the last update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2880" algn="l" defTabSz="457200" rtl="0" eaLnBrk="1" latinLnBrk="0" hangingPunct="1"/>
                      <a:r>
                        <a:rPr lang="en-US" sz="2600" kern="1200">
                          <a:solidFill>
                            <a:srgbClr val="C00000"/>
                          </a:solidFill>
                          <a:latin typeface="Ink Free" panose="03080402000500000000" pitchFamily="66" charset="0"/>
                          <a:ea typeface="+mn-ea"/>
                          <a:cs typeface="MV Boli" panose="02000500030200090000" pitchFamily="2" charset="0"/>
                        </a:rPr>
                        <a:t>Before the next update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4883535"/>
                  </a:ext>
                </a:extLst>
              </a:tr>
              <a:tr h="2159701">
                <a:tc>
                  <a:txBody>
                    <a:bodyPr/>
                    <a:lstStyle/>
                    <a:p>
                      <a:endParaRPr lang="en-US" sz="2800" b="1" i="0">
                        <a:solidFill>
                          <a:srgbClr val="C00000"/>
                        </a:solidFill>
                        <a:latin typeface="Ink Free" panose="03080402000500000000" pitchFamily="66" charset="0"/>
                        <a:cs typeface="MV Boli" panose="02000500030200090000" pitchFamily="2" charset="0"/>
                      </a:endParaRPr>
                    </a:p>
                    <a:p>
                      <a:r>
                        <a:rPr lang="en-US" sz="2800" b="1" i="0">
                          <a:solidFill>
                            <a:srgbClr val="C00000"/>
                          </a:solidFill>
                          <a:latin typeface="Ink Free" panose="03080402000500000000" pitchFamily="66" charset="0"/>
                          <a:cs typeface="MV Boli" panose="02000500030200090000" pitchFamily="2" charset="0"/>
                        </a:rPr>
                        <a:t>Wins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2880"/>
                      <a:r>
                        <a:rPr lang="en-US" sz="2400" b="1" i="0">
                          <a:latin typeface="Ink Free" panose="03080402000500000000" pitchFamily="66" charset="0"/>
                          <a:cs typeface="Dreaming Outloud Pro" panose="03050502040302030504" pitchFamily="66" charset="0"/>
                        </a:rPr>
                        <a:t>Progress you are excited about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2880" algn="l" defTabSz="457200" rtl="0" eaLnBrk="1" latinLnBrk="0" hangingPunct="1"/>
                      <a:r>
                        <a:rPr lang="en-US" sz="2400" b="1" i="0" kern="1200">
                          <a:solidFill>
                            <a:schemeClr val="dk1"/>
                          </a:solidFill>
                          <a:latin typeface="Ink Free" panose="03080402000500000000" pitchFamily="66" charset="0"/>
                          <a:ea typeface="+mn-ea"/>
                          <a:cs typeface="Dreaming Outloud Pro" panose="03050502040302030504" pitchFamily="66" charset="0"/>
                        </a:rPr>
                        <a:t>Future progress you are excited about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0179320"/>
                  </a:ext>
                </a:extLst>
              </a:tr>
              <a:tr h="2076957">
                <a:tc>
                  <a:txBody>
                    <a:bodyPr/>
                    <a:lstStyle/>
                    <a:p>
                      <a:endParaRPr lang="en-US" sz="2800" b="1" i="0">
                        <a:solidFill>
                          <a:srgbClr val="C00000"/>
                        </a:solidFill>
                        <a:latin typeface="Ink Free" panose="03080402000500000000" pitchFamily="66" charset="0"/>
                        <a:cs typeface="MV Boli" panose="02000500030200090000" pitchFamily="2" charset="0"/>
                      </a:endParaRPr>
                    </a:p>
                    <a:p>
                      <a:r>
                        <a:rPr lang="en-US" sz="2800" b="1" i="0">
                          <a:solidFill>
                            <a:srgbClr val="C00000"/>
                          </a:solidFill>
                          <a:latin typeface="Ink Free" panose="03080402000500000000" pitchFamily="66" charset="0"/>
                          <a:cs typeface="MV Boli" panose="02000500030200090000" pitchFamily="2" charset="0"/>
                        </a:rPr>
                        <a:t>Challenges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76263" indent="-347663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2400" b="1" i="0">
                          <a:latin typeface="Ink Free" panose="03080402000500000000" pitchFamily="66" charset="0"/>
                          <a:cs typeface="MV Boli" panose="02000500030200090000" pitchFamily="2" charset="0"/>
                        </a:rPr>
                        <a:t>Challenge(s) you encountered</a:t>
                      </a:r>
                    </a:p>
                    <a:p>
                      <a:pPr marL="576263" indent="-347663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2400" b="1" i="0">
                          <a:latin typeface="Ink Free" panose="03080402000500000000" pitchFamily="66" charset="0"/>
                          <a:cs typeface="MV Boli" panose="02000500030200090000" pitchFamily="2" charset="0"/>
                        </a:rPr>
                        <a:t>How you overcame</a:t>
                      </a:r>
                    </a:p>
                    <a:p>
                      <a:pPr marL="576263" indent="-347663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2400" b="1" i="0">
                          <a:latin typeface="Ink Free" panose="03080402000500000000" pitchFamily="66" charset="0"/>
                          <a:cs typeface="MV Boli" panose="02000500030200090000" pitchFamily="2" charset="0"/>
                        </a:rPr>
                        <a:t>If stuck, coaching and/or support needed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76263" indent="-347663" algn="l" defTabSz="457200" rtl="0" eaLnBrk="1" latinLnBrk="0" hangingPunct="1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2400" b="1" i="0" kern="1200" dirty="0">
                          <a:solidFill>
                            <a:schemeClr val="dk1"/>
                          </a:solidFill>
                          <a:latin typeface="Ink Free" panose="03080402000500000000" pitchFamily="66" charset="0"/>
                          <a:ea typeface="+mn-ea"/>
                          <a:cs typeface="MV Boli" panose="02000500030200090000" pitchFamily="2" charset="0"/>
                        </a:rPr>
                        <a:t>Challenge(s) you anticipate</a:t>
                      </a:r>
                    </a:p>
                    <a:p>
                      <a:pPr marL="576263" indent="-347663" algn="l" defTabSz="457200" rtl="0" eaLnBrk="1" latinLnBrk="0" hangingPunct="1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2400" b="1" i="0" kern="1200" dirty="0">
                          <a:solidFill>
                            <a:schemeClr val="dk1"/>
                          </a:solidFill>
                          <a:latin typeface="Ink Free" panose="03080402000500000000" pitchFamily="66" charset="0"/>
                          <a:ea typeface="+mn-ea"/>
                          <a:cs typeface="MV Boli" panose="02000500030200090000" pitchFamily="2" charset="0"/>
                        </a:rPr>
                        <a:t>Mitigation options</a:t>
                      </a:r>
                    </a:p>
                    <a:p>
                      <a:pPr marL="576263" indent="-347663" algn="l" defTabSz="457200" rtl="0" eaLnBrk="1" latinLnBrk="0" hangingPunct="1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2400" b="1" i="0" kern="1200" dirty="0">
                          <a:solidFill>
                            <a:schemeClr val="dk1"/>
                          </a:solidFill>
                          <a:latin typeface="Ink Free" panose="03080402000500000000" pitchFamily="66" charset="0"/>
                          <a:ea typeface="+mn-ea"/>
                          <a:cs typeface="MV Boli" panose="02000500030200090000" pitchFamily="2" charset="0"/>
                        </a:rPr>
                        <a:t>Coaching and/or support needed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6861903"/>
                  </a:ext>
                </a:extLst>
              </a:tr>
            </a:tbl>
          </a:graphicData>
        </a:graphic>
      </p:graphicFrame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BB6FAC60-17AC-4626-BFD0-96D090E61568}"/>
              </a:ext>
            </a:extLst>
          </p:cNvPr>
          <p:cNvSpPr/>
          <p:nvPr/>
        </p:nvSpPr>
        <p:spPr>
          <a:xfrm>
            <a:off x="2828042" y="1564849"/>
            <a:ext cx="8474702" cy="4600281"/>
          </a:xfrm>
          <a:custGeom>
            <a:avLst/>
            <a:gdLst>
              <a:gd name="connsiteX0" fmla="*/ 377072 w 9040305"/>
              <a:gd name="connsiteY0" fmla="*/ 37707 h 4930219"/>
              <a:gd name="connsiteX1" fmla="*/ 565608 w 9040305"/>
              <a:gd name="connsiteY1" fmla="*/ 37707 h 4930219"/>
              <a:gd name="connsiteX2" fmla="*/ 622169 w 9040305"/>
              <a:gd name="connsiteY2" fmla="*/ 18854 h 4930219"/>
              <a:gd name="connsiteX3" fmla="*/ 716437 w 9040305"/>
              <a:gd name="connsiteY3" fmla="*/ 0 h 4930219"/>
              <a:gd name="connsiteX4" fmla="*/ 867266 w 9040305"/>
              <a:gd name="connsiteY4" fmla="*/ 9427 h 4930219"/>
              <a:gd name="connsiteX5" fmla="*/ 999241 w 9040305"/>
              <a:gd name="connsiteY5" fmla="*/ 37707 h 4930219"/>
              <a:gd name="connsiteX6" fmla="*/ 1168923 w 9040305"/>
              <a:gd name="connsiteY6" fmla="*/ 56561 h 4930219"/>
              <a:gd name="connsiteX7" fmla="*/ 1376313 w 9040305"/>
              <a:gd name="connsiteY7" fmla="*/ 75414 h 4930219"/>
              <a:gd name="connsiteX8" fmla="*/ 1423447 w 9040305"/>
              <a:gd name="connsiteY8" fmla="*/ 84841 h 4930219"/>
              <a:gd name="connsiteX9" fmla="*/ 1508288 w 9040305"/>
              <a:gd name="connsiteY9" fmla="*/ 103695 h 4930219"/>
              <a:gd name="connsiteX10" fmla="*/ 1989055 w 9040305"/>
              <a:gd name="connsiteY10" fmla="*/ 94268 h 4930219"/>
              <a:gd name="connsiteX11" fmla="*/ 2139884 w 9040305"/>
              <a:gd name="connsiteY11" fmla="*/ 65988 h 4930219"/>
              <a:gd name="connsiteX12" fmla="*/ 2224725 w 9040305"/>
              <a:gd name="connsiteY12" fmla="*/ 56561 h 4930219"/>
              <a:gd name="connsiteX13" fmla="*/ 2347274 w 9040305"/>
              <a:gd name="connsiteY13" fmla="*/ 37707 h 4930219"/>
              <a:gd name="connsiteX14" fmla="*/ 2526383 w 9040305"/>
              <a:gd name="connsiteY14" fmla="*/ 9427 h 4930219"/>
              <a:gd name="connsiteX15" fmla="*/ 4515439 w 9040305"/>
              <a:gd name="connsiteY15" fmla="*/ 18854 h 4930219"/>
              <a:gd name="connsiteX16" fmla="*/ 4572000 w 9040305"/>
              <a:gd name="connsiteY16" fmla="*/ 28280 h 4930219"/>
              <a:gd name="connsiteX17" fmla="*/ 4647414 w 9040305"/>
              <a:gd name="connsiteY17" fmla="*/ 37707 h 4930219"/>
              <a:gd name="connsiteX18" fmla="*/ 4703975 w 9040305"/>
              <a:gd name="connsiteY18" fmla="*/ 56561 h 4930219"/>
              <a:gd name="connsiteX19" fmla="*/ 5288437 w 9040305"/>
              <a:gd name="connsiteY19" fmla="*/ 56561 h 4930219"/>
              <a:gd name="connsiteX20" fmla="*/ 5410985 w 9040305"/>
              <a:gd name="connsiteY20" fmla="*/ 37707 h 4930219"/>
              <a:gd name="connsiteX21" fmla="*/ 5693789 w 9040305"/>
              <a:gd name="connsiteY21" fmla="*/ 0 h 4930219"/>
              <a:gd name="connsiteX22" fmla="*/ 6193410 w 9040305"/>
              <a:gd name="connsiteY22" fmla="*/ 9427 h 4930219"/>
              <a:gd name="connsiteX23" fmla="*/ 6693031 w 9040305"/>
              <a:gd name="connsiteY23" fmla="*/ 47134 h 4930219"/>
              <a:gd name="connsiteX24" fmla="*/ 6881567 w 9040305"/>
              <a:gd name="connsiteY24" fmla="*/ 75414 h 4930219"/>
              <a:gd name="connsiteX25" fmla="*/ 7305773 w 9040305"/>
              <a:gd name="connsiteY25" fmla="*/ 94268 h 4930219"/>
              <a:gd name="connsiteX26" fmla="*/ 7390614 w 9040305"/>
              <a:gd name="connsiteY26" fmla="*/ 103695 h 4930219"/>
              <a:gd name="connsiteX27" fmla="*/ 7560297 w 9040305"/>
              <a:gd name="connsiteY27" fmla="*/ 122548 h 4930219"/>
              <a:gd name="connsiteX28" fmla="*/ 7598004 w 9040305"/>
              <a:gd name="connsiteY28" fmla="*/ 131975 h 4930219"/>
              <a:gd name="connsiteX29" fmla="*/ 7993930 w 9040305"/>
              <a:gd name="connsiteY29" fmla="*/ 113122 h 4930219"/>
              <a:gd name="connsiteX30" fmla="*/ 8125905 w 9040305"/>
              <a:gd name="connsiteY30" fmla="*/ 84841 h 4930219"/>
              <a:gd name="connsiteX31" fmla="*/ 8239026 w 9040305"/>
              <a:gd name="connsiteY31" fmla="*/ 75414 h 4930219"/>
              <a:gd name="connsiteX32" fmla="*/ 8333295 w 9040305"/>
              <a:gd name="connsiteY32" fmla="*/ 65988 h 4930219"/>
              <a:gd name="connsiteX33" fmla="*/ 8889476 w 9040305"/>
              <a:gd name="connsiteY33" fmla="*/ 56561 h 4930219"/>
              <a:gd name="connsiteX34" fmla="*/ 8898903 w 9040305"/>
              <a:gd name="connsiteY34" fmla="*/ 122548 h 4930219"/>
              <a:gd name="connsiteX35" fmla="*/ 8917756 w 9040305"/>
              <a:gd name="connsiteY35" fmla="*/ 169682 h 4930219"/>
              <a:gd name="connsiteX36" fmla="*/ 8936610 w 9040305"/>
              <a:gd name="connsiteY36" fmla="*/ 386499 h 4930219"/>
              <a:gd name="connsiteX37" fmla="*/ 8974317 w 9040305"/>
              <a:gd name="connsiteY37" fmla="*/ 480767 h 4930219"/>
              <a:gd name="connsiteX38" fmla="*/ 8993171 w 9040305"/>
              <a:gd name="connsiteY38" fmla="*/ 527901 h 4930219"/>
              <a:gd name="connsiteX39" fmla="*/ 9002598 w 9040305"/>
              <a:gd name="connsiteY39" fmla="*/ 584462 h 4930219"/>
              <a:gd name="connsiteX40" fmla="*/ 9012024 w 9040305"/>
              <a:gd name="connsiteY40" fmla="*/ 631596 h 4930219"/>
              <a:gd name="connsiteX41" fmla="*/ 9030878 w 9040305"/>
              <a:gd name="connsiteY41" fmla="*/ 820132 h 4930219"/>
              <a:gd name="connsiteX42" fmla="*/ 9021451 w 9040305"/>
              <a:gd name="connsiteY42" fmla="*/ 1112363 h 4930219"/>
              <a:gd name="connsiteX43" fmla="*/ 9012024 w 9040305"/>
              <a:gd name="connsiteY43" fmla="*/ 1216058 h 4930219"/>
              <a:gd name="connsiteX44" fmla="*/ 9002598 w 9040305"/>
              <a:gd name="connsiteY44" fmla="*/ 1470581 h 4930219"/>
              <a:gd name="connsiteX45" fmla="*/ 8983744 w 9040305"/>
              <a:gd name="connsiteY45" fmla="*/ 1602557 h 4930219"/>
              <a:gd name="connsiteX46" fmla="*/ 8974317 w 9040305"/>
              <a:gd name="connsiteY46" fmla="*/ 1696825 h 4930219"/>
              <a:gd name="connsiteX47" fmla="*/ 8964890 w 9040305"/>
              <a:gd name="connsiteY47" fmla="*/ 1913641 h 4930219"/>
              <a:gd name="connsiteX48" fmla="*/ 8964890 w 9040305"/>
              <a:gd name="connsiteY48" fmla="*/ 2573517 h 4930219"/>
              <a:gd name="connsiteX49" fmla="*/ 8946037 w 9040305"/>
              <a:gd name="connsiteY49" fmla="*/ 2658359 h 4930219"/>
              <a:gd name="connsiteX50" fmla="*/ 8936610 w 9040305"/>
              <a:gd name="connsiteY50" fmla="*/ 2733773 h 4930219"/>
              <a:gd name="connsiteX51" fmla="*/ 8964890 w 9040305"/>
              <a:gd name="connsiteY51" fmla="*/ 3384223 h 4930219"/>
              <a:gd name="connsiteX52" fmla="*/ 8983744 w 9040305"/>
              <a:gd name="connsiteY52" fmla="*/ 3431357 h 4930219"/>
              <a:gd name="connsiteX53" fmla="*/ 9021451 w 9040305"/>
              <a:gd name="connsiteY53" fmla="*/ 3780148 h 4930219"/>
              <a:gd name="connsiteX54" fmla="*/ 9040305 w 9040305"/>
              <a:gd name="connsiteY54" fmla="*/ 3930977 h 4930219"/>
              <a:gd name="connsiteX55" fmla="*/ 9030878 w 9040305"/>
              <a:gd name="connsiteY55" fmla="*/ 4138367 h 4930219"/>
              <a:gd name="connsiteX56" fmla="*/ 9021451 w 9040305"/>
              <a:gd name="connsiteY56" fmla="*/ 4176074 h 4930219"/>
              <a:gd name="connsiteX57" fmla="*/ 8993171 w 9040305"/>
              <a:gd name="connsiteY57" fmla="*/ 4223208 h 4930219"/>
              <a:gd name="connsiteX58" fmla="*/ 8983744 w 9040305"/>
              <a:gd name="connsiteY58" fmla="*/ 4270342 h 4930219"/>
              <a:gd name="connsiteX59" fmla="*/ 8964890 w 9040305"/>
              <a:gd name="connsiteY59" fmla="*/ 4308049 h 4930219"/>
              <a:gd name="connsiteX60" fmla="*/ 8927183 w 9040305"/>
              <a:gd name="connsiteY60" fmla="*/ 4383464 h 4930219"/>
              <a:gd name="connsiteX61" fmla="*/ 8917756 w 9040305"/>
              <a:gd name="connsiteY61" fmla="*/ 4458878 h 4930219"/>
              <a:gd name="connsiteX62" fmla="*/ 8908330 w 9040305"/>
              <a:gd name="connsiteY62" fmla="*/ 4496586 h 4930219"/>
              <a:gd name="connsiteX63" fmla="*/ 8889476 w 9040305"/>
              <a:gd name="connsiteY63" fmla="*/ 4769963 h 4930219"/>
              <a:gd name="connsiteX64" fmla="*/ 8861196 w 9040305"/>
              <a:gd name="connsiteY64" fmla="*/ 4788816 h 4930219"/>
              <a:gd name="connsiteX65" fmla="*/ 8738647 w 9040305"/>
              <a:gd name="connsiteY65" fmla="*/ 4845377 h 4930219"/>
              <a:gd name="connsiteX66" fmla="*/ 8616099 w 9040305"/>
              <a:gd name="connsiteY66" fmla="*/ 4883084 h 4930219"/>
              <a:gd name="connsiteX67" fmla="*/ 8436989 w 9040305"/>
              <a:gd name="connsiteY67" fmla="*/ 4873658 h 4930219"/>
              <a:gd name="connsiteX68" fmla="*/ 8323868 w 9040305"/>
              <a:gd name="connsiteY68" fmla="*/ 4845377 h 4930219"/>
              <a:gd name="connsiteX69" fmla="*/ 8116478 w 9040305"/>
              <a:gd name="connsiteY69" fmla="*/ 4807670 h 4930219"/>
              <a:gd name="connsiteX70" fmla="*/ 7946796 w 9040305"/>
              <a:gd name="connsiteY70" fmla="*/ 4769963 h 4930219"/>
              <a:gd name="connsiteX71" fmla="*/ 7843101 w 9040305"/>
              <a:gd name="connsiteY71" fmla="*/ 4760536 h 4930219"/>
              <a:gd name="connsiteX72" fmla="*/ 7588577 w 9040305"/>
              <a:gd name="connsiteY72" fmla="*/ 4769963 h 4930219"/>
              <a:gd name="connsiteX73" fmla="*/ 7371761 w 9040305"/>
              <a:gd name="connsiteY73" fmla="*/ 4798243 h 4930219"/>
              <a:gd name="connsiteX74" fmla="*/ 7032396 w 9040305"/>
              <a:gd name="connsiteY74" fmla="*/ 4807670 h 4930219"/>
              <a:gd name="connsiteX75" fmla="*/ 6825006 w 9040305"/>
              <a:gd name="connsiteY75" fmla="*/ 4835950 h 4930219"/>
              <a:gd name="connsiteX76" fmla="*/ 6730738 w 9040305"/>
              <a:gd name="connsiteY76" fmla="*/ 4854804 h 4930219"/>
              <a:gd name="connsiteX77" fmla="*/ 6608189 w 9040305"/>
              <a:gd name="connsiteY77" fmla="*/ 4883084 h 4930219"/>
              <a:gd name="connsiteX78" fmla="*/ 6240544 w 9040305"/>
              <a:gd name="connsiteY78" fmla="*/ 4883084 h 4930219"/>
              <a:gd name="connsiteX79" fmla="*/ 6089715 w 9040305"/>
              <a:gd name="connsiteY79" fmla="*/ 4845377 h 4930219"/>
              <a:gd name="connsiteX80" fmla="*/ 5920033 w 9040305"/>
              <a:gd name="connsiteY80" fmla="*/ 4835950 h 4930219"/>
              <a:gd name="connsiteX81" fmla="*/ 5062194 w 9040305"/>
              <a:gd name="connsiteY81" fmla="*/ 4835950 h 4930219"/>
              <a:gd name="connsiteX82" fmla="*/ 4628561 w 9040305"/>
              <a:gd name="connsiteY82" fmla="*/ 4845377 h 4930219"/>
              <a:gd name="connsiteX83" fmla="*/ 4147794 w 9040305"/>
              <a:gd name="connsiteY83" fmla="*/ 4835950 h 4930219"/>
              <a:gd name="connsiteX84" fmla="*/ 3930977 w 9040305"/>
              <a:gd name="connsiteY84" fmla="*/ 4788816 h 4930219"/>
              <a:gd name="connsiteX85" fmla="*/ 3817855 w 9040305"/>
              <a:gd name="connsiteY85" fmla="*/ 4779390 h 4930219"/>
              <a:gd name="connsiteX86" fmla="*/ 3525624 w 9040305"/>
              <a:gd name="connsiteY86" fmla="*/ 4751109 h 4930219"/>
              <a:gd name="connsiteX87" fmla="*/ 3299381 w 9040305"/>
              <a:gd name="connsiteY87" fmla="*/ 4760536 h 4930219"/>
              <a:gd name="connsiteX88" fmla="*/ 3233394 w 9040305"/>
              <a:gd name="connsiteY88" fmla="*/ 4769963 h 4930219"/>
              <a:gd name="connsiteX89" fmla="*/ 3195686 w 9040305"/>
              <a:gd name="connsiteY89" fmla="*/ 4788816 h 4930219"/>
              <a:gd name="connsiteX90" fmla="*/ 3016577 w 9040305"/>
              <a:gd name="connsiteY90" fmla="*/ 4854804 h 4930219"/>
              <a:gd name="connsiteX91" fmla="*/ 2743200 w 9040305"/>
              <a:gd name="connsiteY91" fmla="*/ 4911365 h 4930219"/>
              <a:gd name="connsiteX92" fmla="*/ 1970202 w 9040305"/>
              <a:gd name="connsiteY92" fmla="*/ 4920792 h 4930219"/>
              <a:gd name="connsiteX93" fmla="*/ 1913641 w 9040305"/>
              <a:gd name="connsiteY93" fmla="*/ 4930219 h 4930219"/>
              <a:gd name="connsiteX94" fmla="*/ 1715678 w 9040305"/>
              <a:gd name="connsiteY94" fmla="*/ 4920792 h 4930219"/>
              <a:gd name="connsiteX95" fmla="*/ 1630837 w 9040305"/>
              <a:gd name="connsiteY95" fmla="*/ 4892511 h 4930219"/>
              <a:gd name="connsiteX96" fmla="*/ 1564849 w 9040305"/>
              <a:gd name="connsiteY96" fmla="*/ 4883084 h 4930219"/>
              <a:gd name="connsiteX97" fmla="*/ 1244338 w 9040305"/>
              <a:gd name="connsiteY97" fmla="*/ 4807670 h 4930219"/>
              <a:gd name="connsiteX98" fmla="*/ 980387 w 9040305"/>
              <a:gd name="connsiteY98" fmla="*/ 4732256 h 4930219"/>
              <a:gd name="connsiteX99" fmla="*/ 584462 w 9040305"/>
              <a:gd name="connsiteY99" fmla="*/ 4741682 h 4930219"/>
              <a:gd name="connsiteX100" fmla="*/ 490194 w 9040305"/>
              <a:gd name="connsiteY100" fmla="*/ 4751109 h 4930219"/>
              <a:gd name="connsiteX101" fmla="*/ 348791 w 9040305"/>
              <a:gd name="connsiteY101" fmla="*/ 4722829 h 4930219"/>
              <a:gd name="connsiteX102" fmla="*/ 94268 w 9040305"/>
              <a:gd name="connsiteY102" fmla="*/ 4703975 h 4930219"/>
              <a:gd name="connsiteX103" fmla="*/ 75414 w 9040305"/>
              <a:gd name="connsiteY103" fmla="*/ 4336330 h 4930219"/>
              <a:gd name="connsiteX104" fmla="*/ 37707 w 9040305"/>
              <a:gd name="connsiteY104" fmla="*/ 4242062 h 4930219"/>
              <a:gd name="connsiteX105" fmla="*/ 9426 w 9040305"/>
              <a:gd name="connsiteY105" fmla="*/ 4166647 h 4930219"/>
              <a:gd name="connsiteX106" fmla="*/ 37707 w 9040305"/>
              <a:gd name="connsiteY106" fmla="*/ 3855563 h 4930219"/>
              <a:gd name="connsiteX107" fmla="*/ 75414 w 9040305"/>
              <a:gd name="connsiteY107" fmla="*/ 3685880 h 4930219"/>
              <a:gd name="connsiteX108" fmla="*/ 84841 w 9040305"/>
              <a:gd name="connsiteY108" fmla="*/ 3610466 h 4930219"/>
              <a:gd name="connsiteX109" fmla="*/ 75414 w 9040305"/>
              <a:gd name="connsiteY109" fmla="*/ 2846895 h 4930219"/>
              <a:gd name="connsiteX110" fmla="*/ 56561 w 9040305"/>
              <a:gd name="connsiteY110" fmla="*/ 2205872 h 4930219"/>
              <a:gd name="connsiteX111" fmla="*/ 56561 w 9040305"/>
              <a:gd name="connsiteY111" fmla="*/ 1527142 h 4930219"/>
              <a:gd name="connsiteX112" fmla="*/ 47134 w 9040305"/>
              <a:gd name="connsiteY112" fmla="*/ 1470581 h 4930219"/>
              <a:gd name="connsiteX113" fmla="*/ 18853 w 9040305"/>
              <a:gd name="connsiteY113" fmla="*/ 1319753 h 4930219"/>
              <a:gd name="connsiteX114" fmla="*/ 0 w 9040305"/>
              <a:gd name="connsiteY114" fmla="*/ 1140643 h 4930219"/>
              <a:gd name="connsiteX115" fmla="*/ 9426 w 9040305"/>
              <a:gd name="connsiteY115" fmla="*/ 952107 h 4930219"/>
              <a:gd name="connsiteX116" fmla="*/ 47134 w 9040305"/>
              <a:gd name="connsiteY116" fmla="*/ 763571 h 4930219"/>
              <a:gd name="connsiteX117" fmla="*/ 75414 w 9040305"/>
              <a:gd name="connsiteY117" fmla="*/ 461913 h 4930219"/>
              <a:gd name="connsiteX118" fmla="*/ 131975 w 9040305"/>
              <a:gd name="connsiteY118" fmla="*/ 226243 h 4930219"/>
              <a:gd name="connsiteX119" fmla="*/ 141402 w 9040305"/>
              <a:gd name="connsiteY119" fmla="*/ 131975 h 4930219"/>
              <a:gd name="connsiteX120" fmla="*/ 160255 w 9040305"/>
              <a:gd name="connsiteY120" fmla="*/ 47134 h 4930219"/>
              <a:gd name="connsiteX121" fmla="*/ 339365 w 9040305"/>
              <a:gd name="connsiteY121" fmla="*/ 56561 h 4930219"/>
              <a:gd name="connsiteX122" fmla="*/ 377072 w 9040305"/>
              <a:gd name="connsiteY122" fmla="*/ 37707 h 4930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</a:cxnLst>
            <a:rect l="l" t="t" r="r" b="b"/>
            <a:pathLst>
              <a:path w="9040305" h="4930219">
                <a:moveTo>
                  <a:pt x="377072" y="37707"/>
                </a:moveTo>
                <a:cubicBezTo>
                  <a:pt x="414779" y="34565"/>
                  <a:pt x="478169" y="54102"/>
                  <a:pt x="565608" y="37707"/>
                </a:cubicBezTo>
                <a:cubicBezTo>
                  <a:pt x="585141" y="34045"/>
                  <a:pt x="602889" y="23674"/>
                  <a:pt x="622169" y="18854"/>
                </a:cubicBezTo>
                <a:cubicBezTo>
                  <a:pt x="653257" y="11082"/>
                  <a:pt x="716437" y="0"/>
                  <a:pt x="716437" y="0"/>
                </a:cubicBezTo>
                <a:cubicBezTo>
                  <a:pt x="766713" y="3142"/>
                  <a:pt x="817081" y="5063"/>
                  <a:pt x="867266" y="9427"/>
                </a:cubicBezTo>
                <a:cubicBezTo>
                  <a:pt x="976394" y="18917"/>
                  <a:pt x="890788" y="16017"/>
                  <a:pt x="999241" y="37707"/>
                </a:cubicBezTo>
                <a:cubicBezTo>
                  <a:pt x="1025931" y="43045"/>
                  <a:pt x="1149245" y="54593"/>
                  <a:pt x="1168923" y="56561"/>
                </a:cubicBezTo>
                <a:cubicBezTo>
                  <a:pt x="1269632" y="81738"/>
                  <a:pt x="1158522" y="56476"/>
                  <a:pt x="1376313" y="75414"/>
                </a:cubicBezTo>
                <a:cubicBezTo>
                  <a:pt x="1392275" y="76802"/>
                  <a:pt x="1407780" y="81484"/>
                  <a:pt x="1423447" y="84841"/>
                </a:cubicBezTo>
                <a:lnTo>
                  <a:pt x="1508288" y="103695"/>
                </a:lnTo>
                <a:lnTo>
                  <a:pt x="1989055" y="94268"/>
                </a:lnTo>
                <a:cubicBezTo>
                  <a:pt x="2075978" y="91321"/>
                  <a:pt x="2054419" y="81070"/>
                  <a:pt x="2139884" y="65988"/>
                </a:cubicBezTo>
                <a:cubicBezTo>
                  <a:pt x="2167905" y="61043"/>
                  <a:pt x="2196532" y="60406"/>
                  <a:pt x="2224725" y="56561"/>
                </a:cubicBezTo>
                <a:cubicBezTo>
                  <a:pt x="2265676" y="50977"/>
                  <a:pt x="2306359" y="43552"/>
                  <a:pt x="2347274" y="37707"/>
                </a:cubicBezTo>
                <a:cubicBezTo>
                  <a:pt x="2508101" y="14731"/>
                  <a:pt x="2327658" y="45558"/>
                  <a:pt x="2526383" y="9427"/>
                </a:cubicBezTo>
                <a:lnTo>
                  <a:pt x="4515439" y="18854"/>
                </a:lnTo>
                <a:cubicBezTo>
                  <a:pt x="4534552" y="19030"/>
                  <a:pt x="4553078" y="25577"/>
                  <a:pt x="4572000" y="28280"/>
                </a:cubicBezTo>
                <a:cubicBezTo>
                  <a:pt x="4597079" y="31863"/>
                  <a:pt x="4622276" y="34565"/>
                  <a:pt x="4647414" y="37707"/>
                </a:cubicBezTo>
                <a:cubicBezTo>
                  <a:pt x="4666268" y="43992"/>
                  <a:pt x="4684345" y="53461"/>
                  <a:pt x="4703975" y="56561"/>
                </a:cubicBezTo>
                <a:cubicBezTo>
                  <a:pt x="4854690" y="80359"/>
                  <a:pt x="5256865" y="57205"/>
                  <a:pt x="5288437" y="56561"/>
                </a:cubicBezTo>
                <a:lnTo>
                  <a:pt x="5410985" y="37707"/>
                </a:lnTo>
                <a:lnTo>
                  <a:pt x="5693789" y="0"/>
                </a:lnTo>
                <a:lnTo>
                  <a:pt x="6193410" y="9427"/>
                </a:lnTo>
                <a:cubicBezTo>
                  <a:pt x="6419764" y="17323"/>
                  <a:pt x="6490967" y="26927"/>
                  <a:pt x="6693031" y="47134"/>
                </a:cubicBezTo>
                <a:cubicBezTo>
                  <a:pt x="6786450" y="78275"/>
                  <a:pt x="6740824" y="68258"/>
                  <a:pt x="6881567" y="75414"/>
                </a:cubicBezTo>
                <a:lnTo>
                  <a:pt x="7305773" y="94268"/>
                </a:lnTo>
                <a:lnTo>
                  <a:pt x="7390614" y="103695"/>
                </a:lnTo>
                <a:cubicBezTo>
                  <a:pt x="7455758" y="110209"/>
                  <a:pt x="7498796" y="111366"/>
                  <a:pt x="7560297" y="122548"/>
                </a:cubicBezTo>
                <a:cubicBezTo>
                  <a:pt x="7573044" y="124866"/>
                  <a:pt x="7585435" y="128833"/>
                  <a:pt x="7598004" y="131975"/>
                </a:cubicBezTo>
                <a:lnTo>
                  <a:pt x="7993930" y="113122"/>
                </a:lnTo>
                <a:cubicBezTo>
                  <a:pt x="8119892" y="105410"/>
                  <a:pt x="8000120" y="104702"/>
                  <a:pt x="8125905" y="84841"/>
                </a:cubicBezTo>
                <a:cubicBezTo>
                  <a:pt x="8163280" y="78940"/>
                  <a:pt x="8201344" y="78840"/>
                  <a:pt x="8239026" y="75414"/>
                </a:cubicBezTo>
                <a:cubicBezTo>
                  <a:pt x="8270476" y="72555"/>
                  <a:pt x="8301729" y="66903"/>
                  <a:pt x="8333295" y="65988"/>
                </a:cubicBezTo>
                <a:cubicBezTo>
                  <a:pt x="8518637" y="60616"/>
                  <a:pt x="8704082" y="59703"/>
                  <a:pt x="8889476" y="56561"/>
                </a:cubicBezTo>
                <a:cubicBezTo>
                  <a:pt x="8892618" y="78557"/>
                  <a:pt x="8893514" y="100992"/>
                  <a:pt x="8898903" y="122548"/>
                </a:cubicBezTo>
                <a:cubicBezTo>
                  <a:pt x="8903007" y="138964"/>
                  <a:pt x="8915567" y="152903"/>
                  <a:pt x="8917756" y="169682"/>
                </a:cubicBezTo>
                <a:cubicBezTo>
                  <a:pt x="8919797" y="185327"/>
                  <a:pt x="8918414" y="331910"/>
                  <a:pt x="8936610" y="386499"/>
                </a:cubicBezTo>
                <a:cubicBezTo>
                  <a:pt x="8947312" y="418606"/>
                  <a:pt x="8961748" y="449344"/>
                  <a:pt x="8974317" y="480767"/>
                </a:cubicBezTo>
                <a:lnTo>
                  <a:pt x="8993171" y="527901"/>
                </a:lnTo>
                <a:cubicBezTo>
                  <a:pt x="8996313" y="546755"/>
                  <a:pt x="8999179" y="565657"/>
                  <a:pt x="9002598" y="584462"/>
                </a:cubicBezTo>
                <a:cubicBezTo>
                  <a:pt x="9005464" y="600226"/>
                  <a:pt x="9010115" y="615688"/>
                  <a:pt x="9012024" y="631596"/>
                </a:cubicBezTo>
                <a:cubicBezTo>
                  <a:pt x="9019549" y="694305"/>
                  <a:pt x="9030878" y="820132"/>
                  <a:pt x="9030878" y="820132"/>
                </a:cubicBezTo>
                <a:cubicBezTo>
                  <a:pt x="9027736" y="917542"/>
                  <a:pt x="9026087" y="1015012"/>
                  <a:pt x="9021451" y="1112363"/>
                </a:cubicBezTo>
                <a:cubicBezTo>
                  <a:pt x="9019800" y="1147031"/>
                  <a:pt x="9013848" y="1181398"/>
                  <a:pt x="9012024" y="1216058"/>
                </a:cubicBezTo>
                <a:cubicBezTo>
                  <a:pt x="9007562" y="1300840"/>
                  <a:pt x="9008793" y="1385908"/>
                  <a:pt x="9002598" y="1470581"/>
                </a:cubicBezTo>
                <a:cubicBezTo>
                  <a:pt x="8999355" y="1514901"/>
                  <a:pt x="8989256" y="1558462"/>
                  <a:pt x="8983744" y="1602557"/>
                </a:cubicBezTo>
                <a:cubicBezTo>
                  <a:pt x="8979827" y="1633893"/>
                  <a:pt x="8977459" y="1665402"/>
                  <a:pt x="8974317" y="1696825"/>
                </a:cubicBezTo>
                <a:cubicBezTo>
                  <a:pt x="8971175" y="1769097"/>
                  <a:pt x="8964890" y="1841301"/>
                  <a:pt x="8964890" y="1913641"/>
                </a:cubicBezTo>
                <a:cubicBezTo>
                  <a:pt x="8964890" y="2449826"/>
                  <a:pt x="8992586" y="1978026"/>
                  <a:pt x="8964890" y="2573517"/>
                </a:cubicBezTo>
                <a:cubicBezTo>
                  <a:pt x="8963537" y="2602597"/>
                  <a:pt x="8950767" y="2629979"/>
                  <a:pt x="8946037" y="2658359"/>
                </a:cubicBezTo>
                <a:cubicBezTo>
                  <a:pt x="8941872" y="2683348"/>
                  <a:pt x="8939752" y="2708635"/>
                  <a:pt x="8936610" y="2733773"/>
                </a:cubicBezTo>
                <a:cubicBezTo>
                  <a:pt x="8939351" y="2895473"/>
                  <a:pt x="8910924" y="3181848"/>
                  <a:pt x="8964890" y="3384223"/>
                </a:cubicBezTo>
                <a:cubicBezTo>
                  <a:pt x="8969250" y="3400573"/>
                  <a:pt x="8977459" y="3415646"/>
                  <a:pt x="8983744" y="3431357"/>
                </a:cubicBezTo>
                <a:cubicBezTo>
                  <a:pt x="9000673" y="3702223"/>
                  <a:pt x="8981622" y="3461511"/>
                  <a:pt x="9021451" y="3780148"/>
                </a:cubicBezTo>
                <a:cubicBezTo>
                  <a:pt x="9043205" y="3954180"/>
                  <a:pt x="9019050" y="3824705"/>
                  <a:pt x="9040305" y="3930977"/>
                </a:cubicBezTo>
                <a:cubicBezTo>
                  <a:pt x="9037163" y="4000107"/>
                  <a:pt x="9036186" y="4069369"/>
                  <a:pt x="9030878" y="4138367"/>
                </a:cubicBezTo>
                <a:cubicBezTo>
                  <a:pt x="9029884" y="4151285"/>
                  <a:pt x="9026713" y="4164235"/>
                  <a:pt x="9021451" y="4176074"/>
                </a:cubicBezTo>
                <a:cubicBezTo>
                  <a:pt x="9014010" y="4192817"/>
                  <a:pt x="9002598" y="4207497"/>
                  <a:pt x="8993171" y="4223208"/>
                </a:cubicBezTo>
                <a:cubicBezTo>
                  <a:pt x="8990029" y="4238919"/>
                  <a:pt x="8988811" y="4255142"/>
                  <a:pt x="8983744" y="4270342"/>
                </a:cubicBezTo>
                <a:cubicBezTo>
                  <a:pt x="8979300" y="4283673"/>
                  <a:pt x="8970597" y="4295208"/>
                  <a:pt x="8964890" y="4308049"/>
                </a:cubicBezTo>
                <a:cubicBezTo>
                  <a:pt x="8934140" y="4377236"/>
                  <a:pt x="8960572" y="4333381"/>
                  <a:pt x="8927183" y="4383464"/>
                </a:cubicBezTo>
                <a:cubicBezTo>
                  <a:pt x="8924041" y="4408602"/>
                  <a:pt x="8921921" y="4433889"/>
                  <a:pt x="8917756" y="4458878"/>
                </a:cubicBezTo>
                <a:cubicBezTo>
                  <a:pt x="8915626" y="4471658"/>
                  <a:pt x="8909503" y="4483683"/>
                  <a:pt x="8908330" y="4496586"/>
                </a:cubicBezTo>
                <a:cubicBezTo>
                  <a:pt x="8900060" y="4587553"/>
                  <a:pt x="8904021" y="4679786"/>
                  <a:pt x="8889476" y="4769963"/>
                </a:cubicBezTo>
                <a:cubicBezTo>
                  <a:pt x="8887672" y="4781148"/>
                  <a:pt x="8871329" y="4783749"/>
                  <a:pt x="8861196" y="4788816"/>
                </a:cubicBezTo>
                <a:cubicBezTo>
                  <a:pt x="8820955" y="4808936"/>
                  <a:pt x="8780288" y="4828342"/>
                  <a:pt x="8738647" y="4845377"/>
                </a:cubicBezTo>
                <a:cubicBezTo>
                  <a:pt x="8687759" y="4866195"/>
                  <a:pt x="8662628" y="4871453"/>
                  <a:pt x="8616099" y="4883084"/>
                </a:cubicBezTo>
                <a:cubicBezTo>
                  <a:pt x="8556396" y="4879942"/>
                  <a:pt x="8496283" y="4881309"/>
                  <a:pt x="8436989" y="4873658"/>
                </a:cubicBezTo>
                <a:cubicBezTo>
                  <a:pt x="8398441" y="4868684"/>
                  <a:pt x="8361919" y="4853304"/>
                  <a:pt x="8323868" y="4845377"/>
                </a:cubicBezTo>
                <a:cubicBezTo>
                  <a:pt x="7996434" y="4777161"/>
                  <a:pt x="8401386" y="4870984"/>
                  <a:pt x="8116478" y="4807670"/>
                </a:cubicBezTo>
                <a:cubicBezTo>
                  <a:pt x="8042365" y="4791200"/>
                  <a:pt x="8026417" y="4781337"/>
                  <a:pt x="7946796" y="4769963"/>
                </a:cubicBezTo>
                <a:cubicBezTo>
                  <a:pt x="7912437" y="4765055"/>
                  <a:pt x="7877666" y="4763678"/>
                  <a:pt x="7843101" y="4760536"/>
                </a:cubicBezTo>
                <a:cubicBezTo>
                  <a:pt x="7758260" y="4763678"/>
                  <a:pt x="7673226" y="4763452"/>
                  <a:pt x="7588577" y="4769963"/>
                </a:cubicBezTo>
                <a:cubicBezTo>
                  <a:pt x="7276153" y="4793995"/>
                  <a:pt x="7663392" y="4785833"/>
                  <a:pt x="7371761" y="4798243"/>
                </a:cubicBezTo>
                <a:cubicBezTo>
                  <a:pt x="7258698" y="4803054"/>
                  <a:pt x="7145518" y="4804528"/>
                  <a:pt x="7032396" y="4807670"/>
                </a:cubicBezTo>
                <a:cubicBezTo>
                  <a:pt x="6922169" y="4818693"/>
                  <a:pt x="6942552" y="4814578"/>
                  <a:pt x="6825006" y="4835950"/>
                </a:cubicBezTo>
                <a:cubicBezTo>
                  <a:pt x="6793478" y="4841682"/>
                  <a:pt x="6761701" y="4846547"/>
                  <a:pt x="6730738" y="4854804"/>
                </a:cubicBezTo>
                <a:cubicBezTo>
                  <a:pt x="6593589" y="4891378"/>
                  <a:pt x="6799944" y="4859117"/>
                  <a:pt x="6608189" y="4883084"/>
                </a:cubicBezTo>
                <a:cubicBezTo>
                  <a:pt x="6455186" y="4926800"/>
                  <a:pt x="6521625" y="4915768"/>
                  <a:pt x="6240544" y="4883084"/>
                </a:cubicBezTo>
                <a:cubicBezTo>
                  <a:pt x="6194861" y="4877772"/>
                  <a:pt x="6139124" y="4849674"/>
                  <a:pt x="6089715" y="4845377"/>
                </a:cubicBezTo>
                <a:cubicBezTo>
                  <a:pt x="6033280" y="4840470"/>
                  <a:pt x="5976594" y="4839092"/>
                  <a:pt x="5920033" y="4835950"/>
                </a:cubicBezTo>
                <a:cubicBezTo>
                  <a:pt x="5617619" y="4760355"/>
                  <a:pt x="5884140" y="4823590"/>
                  <a:pt x="5062194" y="4835950"/>
                </a:cubicBezTo>
                <a:lnTo>
                  <a:pt x="4628561" y="4845377"/>
                </a:lnTo>
                <a:cubicBezTo>
                  <a:pt x="4468305" y="4842235"/>
                  <a:pt x="4307887" y="4843823"/>
                  <a:pt x="4147794" y="4835950"/>
                </a:cubicBezTo>
                <a:cubicBezTo>
                  <a:pt x="4121580" y="4834661"/>
                  <a:pt x="3941936" y="4790569"/>
                  <a:pt x="3930977" y="4788816"/>
                </a:cubicBezTo>
                <a:cubicBezTo>
                  <a:pt x="3893614" y="4782838"/>
                  <a:pt x="3855530" y="4782895"/>
                  <a:pt x="3817855" y="4779390"/>
                </a:cubicBezTo>
                <a:lnTo>
                  <a:pt x="3525624" y="4751109"/>
                </a:lnTo>
                <a:cubicBezTo>
                  <a:pt x="3450210" y="4754251"/>
                  <a:pt x="3374704" y="4755676"/>
                  <a:pt x="3299381" y="4760536"/>
                </a:cubicBezTo>
                <a:cubicBezTo>
                  <a:pt x="3277208" y="4761967"/>
                  <a:pt x="3254830" y="4764117"/>
                  <a:pt x="3233394" y="4769963"/>
                </a:cubicBezTo>
                <a:cubicBezTo>
                  <a:pt x="3219836" y="4773660"/>
                  <a:pt x="3208773" y="4783695"/>
                  <a:pt x="3195686" y="4788816"/>
                </a:cubicBezTo>
                <a:cubicBezTo>
                  <a:pt x="3136435" y="4812001"/>
                  <a:pt x="3078303" y="4839373"/>
                  <a:pt x="3016577" y="4854804"/>
                </a:cubicBezTo>
                <a:cubicBezTo>
                  <a:pt x="2825652" y="4902535"/>
                  <a:pt x="2916969" y="4884631"/>
                  <a:pt x="2743200" y="4911365"/>
                </a:cubicBezTo>
                <a:cubicBezTo>
                  <a:pt x="2309884" y="4901288"/>
                  <a:pt x="2386832" y="4893016"/>
                  <a:pt x="1970202" y="4920792"/>
                </a:cubicBezTo>
                <a:cubicBezTo>
                  <a:pt x="1951131" y="4922063"/>
                  <a:pt x="1932495" y="4927077"/>
                  <a:pt x="1913641" y="4930219"/>
                </a:cubicBezTo>
                <a:cubicBezTo>
                  <a:pt x="1847653" y="4927077"/>
                  <a:pt x="1781161" y="4929523"/>
                  <a:pt x="1715678" y="4920792"/>
                </a:cubicBezTo>
                <a:cubicBezTo>
                  <a:pt x="1686129" y="4916852"/>
                  <a:pt x="1659757" y="4899741"/>
                  <a:pt x="1630837" y="4892511"/>
                </a:cubicBezTo>
                <a:cubicBezTo>
                  <a:pt x="1609281" y="4887122"/>
                  <a:pt x="1586676" y="4887241"/>
                  <a:pt x="1564849" y="4883084"/>
                </a:cubicBezTo>
                <a:cubicBezTo>
                  <a:pt x="1469205" y="4864866"/>
                  <a:pt x="1333008" y="4831685"/>
                  <a:pt x="1244338" y="4807670"/>
                </a:cubicBezTo>
                <a:cubicBezTo>
                  <a:pt x="1156016" y="4783749"/>
                  <a:pt x="980387" y="4732256"/>
                  <a:pt x="980387" y="4732256"/>
                </a:cubicBezTo>
                <a:lnTo>
                  <a:pt x="584462" y="4741682"/>
                </a:lnTo>
                <a:cubicBezTo>
                  <a:pt x="552906" y="4742896"/>
                  <a:pt x="521673" y="4753627"/>
                  <a:pt x="490194" y="4751109"/>
                </a:cubicBezTo>
                <a:cubicBezTo>
                  <a:pt x="442279" y="4747276"/>
                  <a:pt x="396565" y="4728137"/>
                  <a:pt x="348791" y="4722829"/>
                </a:cubicBezTo>
                <a:cubicBezTo>
                  <a:pt x="207649" y="4707146"/>
                  <a:pt x="292361" y="4714980"/>
                  <a:pt x="94268" y="4703975"/>
                </a:cubicBezTo>
                <a:cubicBezTo>
                  <a:pt x="87983" y="4581427"/>
                  <a:pt x="90328" y="4458130"/>
                  <a:pt x="75414" y="4336330"/>
                </a:cubicBezTo>
                <a:cubicBezTo>
                  <a:pt x="71301" y="4302738"/>
                  <a:pt x="49973" y="4273604"/>
                  <a:pt x="37707" y="4242062"/>
                </a:cubicBezTo>
                <a:cubicBezTo>
                  <a:pt x="27976" y="4217040"/>
                  <a:pt x="9426" y="4166647"/>
                  <a:pt x="9426" y="4166647"/>
                </a:cubicBezTo>
                <a:cubicBezTo>
                  <a:pt x="18853" y="4062952"/>
                  <a:pt x="23548" y="3958718"/>
                  <a:pt x="37707" y="3855563"/>
                </a:cubicBezTo>
                <a:cubicBezTo>
                  <a:pt x="45586" y="3798160"/>
                  <a:pt x="64472" y="3742778"/>
                  <a:pt x="75414" y="3685880"/>
                </a:cubicBezTo>
                <a:cubicBezTo>
                  <a:pt x="80198" y="3661002"/>
                  <a:pt x="81699" y="3635604"/>
                  <a:pt x="84841" y="3610466"/>
                </a:cubicBezTo>
                <a:cubicBezTo>
                  <a:pt x="81699" y="3355942"/>
                  <a:pt x="78974" y="3101413"/>
                  <a:pt x="75414" y="2846895"/>
                </a:cubicBezTo>
                <a:cubicBezTo>
                  <a:pt x="67091" y="2251795"/>
                  <a:pt x="97878" y="2453797"/>
                  <a:pt x="56561" y="2205872"/>
                </a:cubicBezTo>
                <a:cubicBezTo>
                  <a:pt x="63703" y="1884463"/>
                  <a:pt x="73725" y="1810351"/>
                  <a:pt x="56561" y="1527142"/>
                </a:cubicBezTo>
                <a:cubicBezTo>
                  <a:pt x="55405" y="1508063"/>
                  <a:pt x="49505" y="1489547"/>
                  <a:pt x="47134" y="1470581"/>
                </a:cubicBezTo>
                <a:cubicBezTo>
                  <a:pt x="31168" y="1342854"/>
                  <a:pt x="50564" y="1414884"/>
                  <a:pt x="18853" y="1319753"/>
                </a:cubicBezTo>
                <a:cubicBezTo>
                  <a:pt x="13675" y="1278332"/>
                  <a:pt x="0" y="1175814"/>
                  <a:pt x="0" y="1140643"/>
                </a:cubicBezTo>
                <a:cubicBezTo>
                  <a:pt x="0" y="1077719"/>
                  <a:pt x="1621" y="1014545"/>
                  <a:pt x="9426" y="952107"/>
                </a:cubicBezTo>
                <a:cubicBezTo>
                  <a:pt x="17375" y="888512"/>
                  <a:pt x="47134" y="763571"/>
                  <a:pt x="47134" y="763571"/>
                </a:cubicBezTo>
                <a:cubicBezTo>
                  <a:pt x="52772" y="695921"/>
                  <a:pt x="67876" y="507138"/>
                  <a:pt x="75414" y="461913"/>
                </a:cubicBezTo>
                <a:cubicBezTo>
                  <a:pt x="115956" y="218658"/>
                  <a:pt x="99534" y="550651"/>
                  <a:pt x="131975" y="226243"/>
                </a:cubicBezTo>
                <a:cubicBezTo>
                  <a:pt x="135117" y="194820"/>
                  <a:pt x="137228" y="163277"/>
                  <a:pt x="141402" y="131975"/>
                </a:cubicBezTo>
                <a:cubicBezTo>
                  <a:pt x="144820" y="106337"/>
                  <a:pt x="153856" y="72731"/>
                  <a:pt x="160255" y="47134"/>
                </a:cubicBezTo>
                <a:cubicBezTo>
                  <a:pt x="219958" y="50276"/>
                  <a:pt x="279755" y="51976"/>
                  <a:pt x="339365" y="56561"/>
                </a:cubicBezTo>
                <a:cubicBezTo>
                  <a:pt x="361519" y="58265"/>
                  <a:pt x="339365" y="40849"/>
                  <a:pt x="377072" y="37707"/>
                </a:cubicBezTo>
                <a:close/>
              </a:path>
            </a:pathLst>
          </a:cu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B066FC7-89A8-455B-B188-72BC9F43428A}"/>
              </a:ext>
            </a:extLst>
          </p:cNvPr>
          <p:cNvSpPr/>
          <p:nvPr/>
        </p:nvSpPr>
        <p:spPr>
          <a:xfrm>
            <a:off x="6881564" y="1589414"/>
            <a:ext cx="216819" cy="4575716"/>
          </a:xfrm>
          <a:custGeom>
            <a:avLst/>
            <a:gdLst>
              <a:gd name="connsiteX0" fmla="*/ 46437 w 159741"/>
              <a:gd name="connsiteY0" fmla="*/ 0 h 4817097"/>
              <a:gd name="connsiteX1" fmla="*/ 65291 w 159741"/>
              <a:gd name="connsiteY1" fmla="*/ 131975 h 4817097"/>
              <a:gd name="connsiteX2" fmla="*/ 46437 w 159741"/>
              <a:gd name="connsiteY2" fmla="*/ 433633 h 4817097"/>
              <a:gd name="connsiteX3" fmla="*/ 27583 w 159741"/>
              <a:gd name="connsiteY3" fmla="*/ 678730 h 4817097"/>
              <a:gd name="connsiteX4" fmla="*/ 18157 w 159741"/>
              <a:gd name="connsiteY4" fmla="*/ 1055802 h 4817097"/>
              <a:gd name="connsiteX5" fmla="*/ 18157 w 159741"/>
              <a:gd name="connsiteY5" fmla="*/ 1404594 h 4817097"/>
              <a:gd name="connsiteX6" fmla="*/ 46437 w 159741"/>
              <a:gd name="connsiteY6" fmla="*/ 1527142 h 4817097"/>
              <a:gd name="connsiteX7" fmla="*/ 84144 w 159741"/>
              <a:gd name="connsiteY7" fmla="*/ 1791093 h 4817097"/>
              <a:gd name="connsiteX8" fmla="*/ 112425 w 159741"/>
              <a:gd name="connsiteY8" fmla="*/ 1932495 h 4817097"/>
              <a:gd name="connsiteX9" fmla="*/ 131278 w 159741"/>
              <a:gd name="connsiteY9" fmla="*/ 2073897 h 4817097"/>
              <a:gd name="connsiteX10" fmla="*/ 150132 w 159741"/>
              <a:gd name="connsiteY10" fmla="*/ 2187019 h 4817097"/>
              <a:gd name="connsiteX11" fmla="*/ 150132 w 159741"/>
              <a:gd name="connsiteY11" fmla="*/ 2931736 h 4817097"/>
              <a:gd name="connsiteX12" fmla="*/ 84144 w 159741"/>
              <a:gd name="connsiteY12" fmla="*/ 3176833 h 4817097"/>
              <a:gd name="connsiteX13" fmla="*/ 55864 w 159741"/>
              <a:gd name="connsiteY13" fmla="*/ 3393649 h 4817097"/>
              <a:gd name="connsiteX14" fmla="*/ 65291 w 159741"/>
              <a:gd name="connsiteY14" fmla="*/ 3601039 h 4817097"/>
              <a:gd name="connsiteX15" fmla="*/ 84144 w 159741"/>
              <a:gd name="connsiteY15" fmla="*/ 4072379 h 4817097"/>
              <a:gd name="connsiteX16" fmla="*/ 102998 w 159741"/>
              <a:gd name="connsiteY16" fmla="*/ 4562573 h 4817097"/>
              <a:gd name="connsiteX17" fmla="*/ 112425 w 159741"/>
              <a:gd name="connsiteY17" fmla="*/ 4637988 h 4817097"/>
              <a:gd name="connsiteX18" fmla="*/ 121851 w 159741"/>
              <a:gd name="connsiteY18" fmla="*/ 4685122 h 4817097"/>
              <a:gd name="connsiteX19" fmla="*/ 121851 w 159741"/>
              <a:gd name="connsiteY19" fmla="*/ 4817097 h 48170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59741" h="4817097">
                <a:moveTo>
                  <a:pt x="46437" y="0"/>
                </a:moveTo>
                <a:cubicBezTo>
                  <a:pt x="55140" y="43513"/>
                  <a:pt x="65291" y="87190"/>
                  <a:pt x="65291" y="131975"/>
                </a:cubicBezTo>
                <a:cubicBezTo>
                  <a:pt x="65291" y="324519"/>
                  <a:pt x="57794" y="291678"/>
                  <a:pt x="46437" y="433633"/>
                </a:cubicBezTo>
                <a:cubicBezTo>
                  <a:pt x="15141" y="824820"/>
                  <a:pt x="55658" y="369910"/>
                  <a:pt x="27583" y="678730"/>
                </a:cubicBezTo>
                <a:cubicBezTo>
                  <a:pt x="24441" y="804421"/>
                  <a:pt x="23182" y="930173"/>
                  <a:pt x="18157" y="1055802"/>
                </a:cubicBezTo>
                <a:cubicBezTo>
                  <a:pt x="9857" y="1263302"/>
                  <a:pt x="-18181" y="1041208"/>
                  <a:pt x="18157" y="1404594"/>
                </a:cubicBezTo>
                <a:cubicBezTo>
                  <a:pt x="22328" y="1446309"/>
                  <a:pt x="39382" y="1485817"/>
                  <a:pt x="46437" y="1527142"/>
                </a:cubicBezTo>
                <a:cubicBezTo>
                  <a:pt x="61395" y="1614751"/>
                  <a:pt x="66713" y="1703942"/>
                  <a:pt x="84144" y="1791093"/>
                </a:cubicBezTo>
                <a:cubicBezTo>
                  <a:pt x="93571" y="1838227"/>
                  <a:pt x="104523" y="1885082"/>
                  <a:pt x="112425" y="1932495"/>
                </a:cubicBezTo>
                <a:cubicBezTo>
                  <a:pt x="120242" y="1979399"/>
                  <a:pt x="124309" y="2026859"/>
                  <a:pt x="131278" y="2073897"/>
                </a:cubicBezTo>
                <a:cubicBezTo>
                  <a:pt x="136880" y="2111712"/>
                  <a:pt x="143847" y="2149312"/>
                  <a:pt x="150132" y="2187019"/>
                </a:cubicBezTo>
                <a:cubicBezTo>
                  <a:pt x="155259" y="2412586"/>
                  <a:pt x="168919" y="2701601"/>
                  <a:pt x="150132" y="2931736"/>
                </a:cubicBezTo>
                <a:cubicBezTo>
                  <a:pt x="143536" y="3012535"/>
                  <a:pt x="109563" y="3100576"/>
                  <a:pt x="84144" y="3176833"/>
                </a:cubicBezTo>
                <a:cubicBezTo>
                  <a:pt x="73781" y="3239016"/>
                  <a:pt x="55864" y="3329216"/>
                  <a:pt x="55864" y="3393649"/>
                </a:cubicBezTo>
                <a:cubicBezTo>
                  <a:pt x="55864" y="3462850"/>
                  <a:pt x="63095" y="3531872"/>
                  <a:pt x="65291" y="3601039"/>
                </a:cubicBezTo>
                <a:cubicBezTo>
                  <a:pt x="79684" y="4054446"/>
                  <a:pt x="59542" y="3850963"/>
                  <a:pt x="84144" y="4072379"/>
                </a:cubicBezTo>
                <a:cubicBezTo>
                  <a:pt x="87835" y="4190495"/>
                  <a:pt x="93364" y="4427700"/>
                  <a:pt x="102998" y="4562573"/>
                </a:cubicBezTo>
                <a:cubicBezTo>
                  <a:pt x="104803" y="4587843"/>
                  <a:pt x="108573" y="4612949"/>
                  <a:pt x="112425" y="4637988"/>
                </a:cubicBezTo>
                <a:cubicBezTo>
                  <a:pt x="114861" y="4653824"/>
                  <a:pt x="121009" y="4669122"/>
                  <a:pt x="121851" y="4685122"/>
                </a:cubicBezTo>
                <a:cubicBezTo>
                  <a:pt x="124163" y="4729053"/>
                  <a:pt x="121851" y="4773105"/>
                  <a:pt x="121851" y="4817097"/>
                </a:cubicBezTo>
              </a:path>
            </a:pathLst>
          </a:cu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E4A69971-9DD6-4895-B544-3D5CEC60C0DB}"/>
              </a:ext>
            </a:extLst>
          </p:cNvPr>
          <p:cNvSpPr/>
          <p:nvPr/>
        </p:nvSpPr>
        <p:spPr>
          <a:xfrm>
            <a:off x="2903455" y="3572189"/>
            <a:ext cx="8389861" cy="245664"/>
          </a:xfrm>
          <a:custGeom>
            <a:avLst/>
            <a:gdLst>
              <a:gd name="connsiteX0" fmla="*/ 0 w 8851769"/>
              <a:gd name="connsiteY0" fmla="*/ 28853 h 123121"/>
              <a:gd name="connsiteX1" fmla="*/ 84841 w 8851769"/>
              <a:gd name="connsiteY1" fmla="*/ 38279 h 123121"/>
              <a:gd name="connsiteX2" fmla="*/ 122549 w 8851769"/>
              <a:gd name="connsiteY2" fmla="*/ 47706 h 123121"/>
              <a:gd name="connsiteX3" fmla="*/ 207390 w 8851769"/>
              <a:gd name="connsiteY3" fmla="*/ 57133 h 123121"/>
              <a:gd name="connsiteX4" fmla="*/ 556182 w 8851769"/>
              <a:gd name="connsiteY4" fmla="*/ 47706 h 123121"/>
              <a:gd name="connsiteX5" fmla="*/ 678730 w 8851769"/>
              <a:gd name="connsiteY5" fmla="*/ 38279 h 123121"/>
              <a:gd name="connsiteX6" fmla="*/ 952107 w 8851769"/>
              <a:gd name="connsiteY6" fmla="*/ 66560 h 123121"/>
              <a:gd name="connsiteX7" fmla="*/ 1913641 w 8851769"/>
              <a:gd name="connsiteY7" fmla="*/ 57133 h 123121"/>
              <a:gd name="connsiteX8" fmla="*/ 2253006 w 8851769"/>
              <a:gd name="connsiteY8" fmla="*/ 85413 h 123121"/>
              <a:gd name="connsiteX9" fmla="*/ 2545237 w 8851769"/>
              <a:gd name="connsiteY9" fmla="*/ 75987 h 123121"/>
              <a:gd name="connsiteX10" fmla="*/ 2630078 w 8851769"/>
              <a:gd name="connsiteY10" fmla="*/ 57133 h 123121"/>
              <a:gd name="connsiteX11" fmla="*/ 2677212 w 8851769"/>
              <a:gd name="connsiteY11" fmla="*/ 47706 h 123121"/>
              <a:gd name="connsiteX12" fmla="*/ 2771481 w 8851769"/>
              <a:gd name="connsiteY12" fmla="*/ 57133 h 123121"/>
              <a:gd name="connsiteX13" fmla="*/ 2818615 w 8851769"/>
              <a:gd name="connsiteY13" fmla="*/ 75987 h 123121"/>
              <a:gd name="connsiteX14" fmla="*/ 3044858 w 8851769"/>
              <a:gd name="connsiteY14" fmla="*/ 66560 h 123121"/>
              <a:gd name="connsiteX15" fmla="*/ 3129699 w 8851769"/>
              <a:gd name="connsiteY15" fmla="*/ 47706 h 123121"/>
              <a:gd name="connsiteX16" fmla="*/ 3252248 w 8851769"/>
              <a:gd name="connsiteY16" fmla="*/ 38279 h 123121"/>
              <a:gd name="connsiteX17" fmla="*/ 3346516 w 8851769"/>
              <a:gd name="connsiteY17" fmla="*/ 28853 h 123121"/>
              <a:gd name="connsiteX18" fmla="*/ 3469064 w 8851769"/>
              <a:gd name="connsiteY18" fmla="*/ 19426 h 123121"/>
              <a:gd name="connsiteX19" fmla="*/ 3648173 w 8851769"/>
              <a:gd name="connsiteY19" fmla="*/ 572 h 123121"/>
              <a:gd name="connsiteX20" fmla="*/ 3959258 w 8851769"/>
              <a:gd name="connsiteY20" fmla="*/ 19426 h 123121"/>
              <a:gd name="connsiteX21" fmla="*/ 4034672 w 8851769"/>
              <a:gd name="connsiteY21" fmla="*/ 28853 h 123121"/>
              <a:gd name="connsiteX22" fmla="*/ 4062953 w 8851769"/>
              <a:gd name="connsiteY22" fmla="*/ 47706 h 123121"/>
              <a:gd name="connsiteX23" fmla="*/ 4119514 w 8851769"/>
              <a:gd name="connsiteY23" fmla="*/ 57133 h 123121"/>
              <a:gd name="connsiteX24" fmla="*/ 4157221 w 8851769"/>
              <a:gd name="connsiteY24" fmla="*/ 66560 h 123121"/>
              <a:gd name="connsiteX25" fmla="*/ 4487159 w 8851769"/>
              <a:gd name="connsiteY25" fmla="*/ 57133 h 123121"/>
              <a:gd name="connsiteX26" fmla="*/ 5410986 w 8851769"/>
              <a:gd name="connsiteY26" fmla="*/ 75987 h 123121"/>
              <a:gd name="connsiteX27" fmla="*/ 5910606 w 8851769"/>
              <a:gd name="connsiteY27" fmla="*/ 66560 h 123121"/>
              <a:gd name="connsiteX28" fmla="*/ 5976594 w 8851769"/>
              <a:gd name="connsiteY28" fmla="*/ 47706 h 123121"/>
              <a:gd name="connsiteX29" fmla="*/ 6033155 w 8851769"/>
              <a:gd name="connsiteY29" fmla="*/ 38279 h 123121"/>
              <a:gd name="connsiteX30" fmla="*/ 6117996 w 8851769"/>
              <a:gd name="connsiteY30" fmla="*/ 28853 h 123121"/>
              <a:gd name="connsiteX31" fmla="*/ 6259398 w 8851769"/>
              <a:gd name="connsiteY31" fmla="*/ 572 h 123121"/>
              <a:gd name="connsiteX32" fmla="*/ 6617617 w 8851769"/>
              <a:gd name="connsiteY32" fmla="*/ 9999 h 123121"/>
              <a:gd name="connsiteX33" fmla="*/ 6711885 w 8851769"/>
              <a:gd name="connsiteY33" fmla="*/ 19426 h 123121"/>
              <a:gd name="connsiteX34" fmla="*/ 6853287 w 8851769"/>
              <a:gd name="connsiteY34" fmla="*/ 28853 h 123121"/>
              <a:gd name="connsiteX35" fmla="*/ 7720553 w 8851769"/>
              <a:gd name="connsiteY35" fmla="*/ 57133 h 123121"/>
              <a:gd name="connsiteX36" fmla="*/ 7843101 w 8851769"/>
              <a:gd name="connsiteY36" fmla="*/ 66560 h 123121"/>
              <a:gd name="connsiteX37" fmla="*/ 7880808 w 8851769"/>
              <a:gd name="connsiteY37" fmla="*/ 75987 h 123121"/>
              <a:gd name="connsiteX38" fmla="*/ 8069344 w 8851769"/>
              <a:gd name="connsiteY38" fmla="*/ 94840 h 123121"/>
              <a:gd name="connsiteX39" fmla="*/ 8210747 w 8851769"/>
              <a:gd name="connsiteY39" fmla="*/ 123121 h 123121"/>
              <a:gd name="connsiteX40" fmla="*/ 8550111 w 8851769"/>
              <a:gd name="connsiteY40" fmla="*/ 94840 h 123121"/>
              <a:gd name="connsiteX41" fmla="*/ 8663233 w 8851769"/>
              <a:gd name="connsiteY41" fmla="*/ 47706 h 123121"/>
              <a:gd name="connsiteX42" fmla="*/ 8795208 w 8851769"/>
              <a:gd name="connsiteY42" fmla="*/ 19426 h 123121"/>
              <a:gd name="connsiteX43" fmla="*/ 8823489 w 8851769"/>
              <a:gd name="connsiteY43" fmla="*/ 9999 h 123121"/>
              <a:gd name="connsiteX44" fmla="*/ 8851769 w 8851769"/>
              <a:gd name="connsiteY44" fmla="*/ 9999 h 12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8851769" h="123121">
                <a:moveTo>
                  <a:pt x="0" y="28853"/>
                </a:moveTo>
                <a:cubicBezTo>
                  <a:pt x="28280" y="31995"/>
                  <a:pt x="56718" y="33952"/>
                  <a:pt x="84841" y="38279"/>
                </a:cubicBezTo>
                <a:cubicBezTo>
                  <a:pt x="97647" y="40249"/>
                  <a:pt x="109743" y="45736"/>
                  <a:pt x="122549" y="47706"/>
                </a:cubicBezTo>
                <a:cubicBezTo>
                  <a:pt x="150672" y="52033"/>
                  <a:pt x="179110" y="53991"/>
                  <a:pt x="207390" y="57133"/>
                </a:cubicBezTo>
                <a:lnTo>
                  <a:pt x="556182" y="47706"/>
                </a:lnTo>
                <a:cubicBezTo>
                  <a:pt x="597119" y="46068"/>
                  <a:pt x="637779" y="37038"/>
                  <a:pt x="678730" y="38279"/>
                </a:cubicBezTo>
                <a:cubicBezTo>
                  <a:pt x="708547" y="39183"/>
                  <a:pt x="888755" y="59521"/>
                  <a:pt x="952107" y="66560"/>
                </a:cubicBezTo>
                <a:lnTo>
                  <a:pt x="1913641" y="57133"/>
                </a:lnTo>
                <a:cubicBezTo>
                  <a:pt x="2014994" y="57919"/>
                  <a:pt x="2144333" y="73339"/>
                  <a:pt x="2253006" y="85413"/>
                </a:cubicBezTo>
                <a:cubicBezTo>
                  <a:pt x="2350416" y="82271"/>
                  <a:pt x="2448049" y="83276"/>
                  <a:pt x="2545237" y="75987"/>
                </a:cubicBezTo>
                <a:cubicBezTo>
                  <a:pt x="2574126" y="73820"/>
                  <a:pt x="2601751" y="63203"/>
                  <a:pt x="2630078" y="57133"/>
                </a:cubicBezTo>
                <a:cubicBezTo>
                  <a:pt x="2645745" y="53776"/>
                  <a:pt x="2661501" y="50848"/>
                  <a:pt x="2677212" y="47706"/>
                </a:cubicBezTo>
                <a:cubicBezTo>
                  <a:pt x="2708635" y="50848"/>
                  <a:pt x="2740515" y="50940"/>
                  <a:pt x="2771481" y="57133"/>
                </a:cubicBezTo>
                <a:cubicBezTo>
                  <a:pt x="2788074" y="60452"/>
                  <a:pt x="2801703" y="75404"/>
                  <a:pt x="2818615" y="75987"/>
                </a:cubicBezTo>
                <a:lnTo>
                  <a:pt x="3044858" y="66560"/>
                </a:lnTo>
                <a:cubicBezTo>
                  <a:pt x="3067143" y="60989"/>
                  <a:pt x="3108157" y="50100"/>
                  <a:pt x="3129699" y="47706"/>
                </a:cubicBezTo>
                <a:cubicBezTo>
                  <a:pt x="3170419" y="43182"/>
                  <a:pt x="3211432" y="41828"/>
                  <a:pt x="3252248" y="38279"/>
                </a:cubicBezTo>
                <a:cubicBezTo>
                  <a:pt x="3283709" y="35543"/>
                  <a:pt x="3315055" y="31589"/>
                  <a:pt x="3346516" y="28853"/>
                </a:cubicBezTo>
                <a:cubicBezTo>
                  <a:pt x="3387332" y="25304"/>
                  <a:pt x="3428215" y="22568"/>
                  <a:pt x="3469064" y="19426"/>
                </a:cubicBezTo>
                <a:cubicBezTo>
                  <a:pt x="3538924" y="1960"/>
                  <a:pt x="3543704" y="-1604"/>
                  <a:pt x="3648173" y="572"/>
                </a:cubicBezTo>
                <a:cubicBezTo>
                  <a:pt x="3752036" y="2736"/>
                  <a:pt x="3959258" y="19426"/>
                  <a:pt x="3959258" y="19426"/>
                </a:cubicBezTo>
                <a:cubicBezTo>
                  <a:pt x="3984396" y="22568"/>
                  <a:pt x="4010231" y="22187"/>
                  <a:pt x="4034672" y="28853"/>
                </a:cubicBezTo>
                <a:cubicBezTo>
                  <a:pt x="4045602" y="31834"/>
                  <a:pt x="4052205" y="44123"/>
                  <a:pt x="4062953" y="47706"/>
                </a:cubicBezTo>
                <a:cubicBezTo>
                  <a:pt x="4081086" y="53750"/>
                  <a:pt x="4100771" y="53384"/>
                  <a:pt x="4119514" y="57133"/>
                </a:cubicBezTo>
                <a:cubicBezTo>
                  <a:pt x="4132218" y="59674"/>
                  <a:pt x="4144652" y="63418"/>
                  <a:pt x="4157221" y="66560"/>
                </a:cubicBezTo>
                <a:cubicBezTo>
                  <a:pt x="4267200" y="63418"/>
                  <a:pt x="4377135" y="57133"/>
                  <a:pt x="4487159" y="57133"/>
                </a:cubicBezTo>
                <a:cubicBezTo>
                  <a:pt x="5132751" y="57133"/>
                  <a:pt x="5032677" y="53733"/>
                  <a:pt x="5410986" y="75987"/>
                </a:cubicBezTo>
                <a:cubicBezTo>
                  <a:pt x="5577526" y="72845"/>
                  <a:pt x="5744244" y="74878"/>
                  <a:pt x="5910606" y="66560"/>
                </a:cubicBezTo>
                <a:cubicBezTo>
                  <a:pt x="5933454" y="65418"/>
                  <a:pt x="5954304" y="52850"/>
                  <a:pt x="5976594" y="47706"/>
                </a:cubicBezTo>
                <a:cubicBezTo>
                  <a:pt x="5995218" y="43408"/>
                  <a:pt x="6014209" y="40805"/>
                  <a:pt x="6033155" y="38279"/>
                </a:cubicBezTo>
                <a:cubicBezTo>
                  <a:pt x="6061360" y="34518"/>
                  <a:pt x="6089791" y="32614"/>
                  <a:pt x="6117996" y="28853"/>
                </a:cubicBezTo>
                <a:cubicBezTo>
                  <a:pt x="6171203" y="21759"/>
                  <a:pt x="6204294" y="12818"/>
                  <a:pt x="6259398" y="572"/>
                </a:cubicBezTo>
                <a:lnTo>
                  <a:pt x="6617617" y="9999"/>
                </a:lnTo>
                <a:cubicBezTo>
                  <a:pt x="6649169" y="11314"/>
                  <a:pt x="6680406" y="16908"/>
                  <a:pt x="6711885" y="19426"/>
                </a:cubicBezTo>
                <a:cubicBezTo>
                  <a:pt x="6758973" y="23193"/>
                  <a:pt x="6806081" y="27088"/>
                  <a:pt x="6853287" y="28853"/>
                </a:cubicBezTo>
                <a:lnTo>
                  <a:pt x="7720553" y="57133"/>
                </a:lnTo>
                <a:cubicBezTo>
                  <a:pt x="7761402" y="60275"/>
                  <a:pt x="7802412" y="61773"/>
                  <a:pt x="7843101" y="66560"/>
                </a:cubicBezTo>
                <a:cubicBezTo>
                  <a:pt x="7855968" y="68074"/>
                  <a:pt x="7867941" y="74473"/>
                  <a:pt x="7880808" y="75987"/>
                </a:cubicBezTo>
                <a:cubicBezTo>
                  <a:pt x="7960757" y="85392"/>
                  <a:pt x="7997915" y="80554"/>
                  <a:pt x="8069344" y="94840"/>
                </a:cubicBezTo>
                <a:lnTo>
                  <a:pt x="8210747" y="123121"/>
                </a:lnTo>
                <a:cubicBezTo>
                  <a:pt x="8299831" y="119695"/>
                  <a:pt x="8449370" y="126894"/>
                  <a:pt x="8550111" y="94840"/>
                </a:cubicBezTo>
                <a:cubicBezTo>
                  <a:pt x="8589038" y="82454"/>
                  <a:pt x="8623290" y="56265"/>
                  <a:pt x="8663233" y="47706"/>
                </a:cubicBezTo>
                <a:cubicBezTo>
                  <a:pt x="8707225" y="38279"/>
                  <a:pt x="8752526" y="33653"/>
                  <a:pt x="8795208" y="19426"/>
                </a:cubicBezTo>
                <a:cubicBezTo>
                  <a:pt x="8804635" y="16284"/>
                  <a:pt x="8813687" y="11633"/>
                  <a:pt x="8823489" y="9999"/>
                </a:cubicBezTo>
                <a:cubicBezTo>
                  <a:pt x="8832787" y="8449"/>
                  <a:pt x="8842342" y="9999"/>
                  <a:pt x="8851769" y="9999"/>
                </a:cubicBezTo>
              </a:path>
            </a:pathLst>
          </a:cu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06D43D5-2A48-46E7-ADB0-365ED72B9B88}"/>
              </a:ext>
            </a:extLst>
          </p:cNvPr>
          <p:cNvSpPr txBox="1"/>
          <p:nvPr/>
        </p:nvSpPr>
        <p:spPr>
          <a:xfrm>
            <a:off x="1938786" y="499622"/>
            <a:ext cx="8800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k Free" panose="03080402000500000000" pitchFamily="66" charset="0"/>
                <a:ea typeface="+mn-ea"/>
                <a:cs typeface="+mn-cs"/>
              </a:rPr>
              <a:t>1:1 Update Meeting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k Free" panose="03080402000500000000" pitchFamily="66" charset="0"/>
                <a:ea typeface="+mn-ea"/>
                <a:cs typeface="+mn-cs"/>
              </a:rPr>
              <a:t> to Support the Work</a:t>
            </a:r>
            <a:endParaRPr kumimoji="0" lang="en-US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nk Free" panose="03080402000500000000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4546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2818933D-BB2A-4EB8-8D86-B87A7F55B6AE}"/>
              </a:ext>
            </a:extLst>
          </p:cNvPr>
          <p:cNvSpPr txBox="1"/>
          <p:nvPr/>
        </p:nvSpPr>
        <p:spPr>
          <a:xfrm>
            <a:off x="1287275" y="67803"/>
            <a:ext cx="95997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>
                  <a:glow rad="139700">
                    <a:prstClr val="white">
                      <a:alpha val="40000"/>
                    </a:prstClr>
                  </a:glow>
                </a:effectLst>
                <a:uLnTx/>
                <a:uFillTx/>
                <a:latin typeface="Forte" panose="03060902040502070203" pitchFamily="66" charset="0"/>
                <a:ea typeface="+mn-ea"/>
                <a:cs typeface="Arial" charset="0"/>
              </a:rPr>
              <a:t>Coaching Best Practices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125B27D-CFE3-4D36-AD36-2DDF12130443}"/>
              </a:ext>
            </a:extLst>
          </p:cNvPr>
          <p:cNvSpPr txBox="1"/>
          <p:nvPr/>
        </p:nvSpPr>
        <p:spPr>
          <a:xfrm>
            <a:off x="1127105" y="1657655"/>
            <a:ext cx="9870143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25475" marR="0" lvl="0" indent="-625475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Focus on the Impact/the ”Why”</a:t>
            </a:r>
          </a:p>
          <a:p>
            <a:pPr marL="625475" marR="0" lvl="0" indent="-625475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Leverage the Power of Small Wins</a:t>
            </a:r>
          </a:p>
          <a:p>
            <a:pPr marL="625475" marR="0" lvl="0" indent="-625475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Keep the “How” with Others</a:t>
            </a:r>
          </a:p>
          <a:p>
            <a:pPr marL="625475" marR="0" lvl="0" indent="-625475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Ask Powerful Questions</a:t>
            </a:r>
          </a:p>
          <a:p>
            <a:pPr marL="625475" marR="0" lvl="0" indent="-625475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Conduct “Stay” Conversations</a:t>
            </a:r>
          </a:p>
          <a:p>
            <a:pPr marL="625475" marR="0" lvl="0" indent="-625475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Support Growth through Coaching Conversations</a:t>
            </a:r>
          </a:p>
        </p:txBody>
      </p:sp>
      <p:pic>
        <p:nvPicPr>
          <p:cNvPr id="5" name="Picture 4" descr="Two people sitting at a table&#10;&#10;Description automatically generated with medium confidence">
            <a:extLst>
              <a:ext uri="{FF2B5EF4-FFF2-40B4-BE49-F238E27FC236}">
                <a16:creationId xmlns:a16="http://schemas.microsoft.com/office/drawing/2014/main" id="{0D93E7CE-78DB-419D-8E44-706CCBACF27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83A82C3-2E64-45AE-BDCC-592E06814EF3}"/>
              </a:ext>
            </a:extLst>
          </p:cNvPr>
          <p:cNvSpPr txBox="1"/>
          <p:nvPr/>
        </p:nvSpPr>
        <p:spPr>
          <a:xfrm>
            <a:off x="10843491" y="6611779"/>
            <a:ext cx="134850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/>
              <a:t>Shutterstock Image</a:t>
            </a:r>
          </a:p>
        </p:txBody>
      </p:sp>
    </p:spTree>
    <p:extLst>
      <p:ext uri="{BB962C8B-B14F-4D97-AF65-F5344CB8AC3E}">
        <p14:creationId xmlns:p14="http://schemas.microsoft.com/office/powerpoint/2010/main" val="815662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standing on a rock with a red flag&#10;&#10;Description automatically generated with low confidence">
            <a:extLst>
              <a:ext uri="{FF2B5EF4-FFF2-40B4-BE49-F238E27FC236}">
                <a16:creationId xmlns:a16="http://schemas.microsoft.com/office/drawing/2014/main" id="{652A7442-87F1-446A-9EB5-6377A77C7B0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674" y="-51023"/>
            <a:ext cx="12192000" cy="6960045"/>
          </a:xfrm>
          <a:prstGeom prst="rect">
            <a:avLst/>
          </a:prstGeom>
        </p:spPr>
      </p:pic>
      <p:sp>
        <p:nvSpPr>
          <p:cNvPr id="38914" name="AutoShape 2" descr="data:image/jpeg;base64,/9j/4AAQSkZJRgABAQAAAQABAAD/2wCEAAkGBxITEhUSExIUFRUVGBcbFhcXFhcYGxoWFhcYFxQXFxgYHCggGBomHBcYITEhJSkrLi4uGB80ODMsNygtLysBCgoKDg0OGBAQGy4kHyYuLCwsNTcsNywuLCwsLC8tLC0rLCwsLCwtLCwvLDcsLCw0LCwsLCwsLCwsNywsLCwsLP/AABEIALcBEwMBIgACEQEDEQH/xAAcAAEAAgMBAQEAAAAAAAAAAAAABgcDBAUBAgj/xABGEAABAwIDBAUIBgkEAQUAAAABAAIDBBEFEiEGBzFBE1FhcYEUIjJCcpGhsSNSYoKSwSQzQ3OisrPR4VNjwvA0FSU1pPH/xAAYAQEAAwEAAAAAAAAAAAAAAAAAAQIDBP/EAC8RAQACAQMCBQMCBgMAAAAAAAABAgMRITESUQQyQYHRE3GRImFCUnKhweEUIzP/2gAMAwEAAhEDEQA/ALxREQEREBERAREQEREBERAREQEWvVV0Uf6yRjPacB7r8VyZ9r6RvCQu9ljvmQAs75sdPNaI91q0tbiHeRRR+3lOP2cx8GD/AJrxu31N/pze5h/5rL/mYf5l/o37JYijsG2lG7jI5ntMd8wCF2KPEYZf1crH+y4E+IGoWtM2O/ltE+6k0tHMNpERaKiIiAiIgIiICIiAiIgIiICIiAiIgIiICIiAiIgIiICLBW1jImF8jg1o5/kBzPYq12o21fI4QQteS/RkTNZH34ZyPRHZ38Vz5vEVx/p5tPENKY5tvxCZ4vtVBDdoPSPHJp0HtO4DwuoFiG3U9Q/ooM8jj6lO0n3v4+73Lewbd5LNaTEJMreIp4zYD944cT3eBHBSarxjD8NjyN6OMD1WAAk9Z5k9pWX0cuXfLbSO0f5lfrpTyxr+8oZSbH4pP5zzFSg8cx6STv5g+Nl1od2MXGorah555SI2/h1Ufxje495LKWInqK44fjdYbjO0HwW1PC4qcVUtlvbmU8fsFgzPTbmPW6Z1/wCEhasuyeBcgGnrEz/zcVGoN2OISayzkeJW4zc/JzqCtumvZlMz3bsuxlAf1NfPGeQL2yN/CQPmufUbH1sfnQz09UBw16KTw9Ue9fE+6ScehUH4rmz7FYrBrHK51upxVLeGxX5qmua8cS6lLttW0bhHUCRn2KhpLT7Ev+bdin2Bbc009mv+heeAcfNPsv4e+yqOTaXEYAY6qDpY+bZGZgfeFosq6WTWmd5O88YZCTETzyk6xn3hZThyY/8AztrHaflpGStvNHvD9JoqW2U27mpnCGUOcwcYnG7mj60T+Dm9nDuVu4XiUVRGJYnhzT7weYcOIPYr480X2naeyLU039G4iItlBERAREQEREBERAREQEREBERAREQEREBa2I1zIYzI82A95PIDrKzyPDQSTYAEknkBxKqfavGpqyoZT0wu+QkRDkxnrzP6v+jrvz+IzTSIrXe08fPs0x06t54hjxXFarEanyenF3jif2cDDzcebz/0clNcCwCkwyIvc7NIReSZ/pOPO1/Rb2e+68oqalwijtfXjI8+lJJzcfyCqrEsTrMZqOjiu2EHwt2phwRj3ne08yZMnVt6OztZvNlmcYKJpN9Mw/JauAbtKmqcJax7gDrY8VYOx2wlPRtByh0nNx61LwF0M0dwTYykpgMkTSRzIupAxgGgAC+kQF4QvUQYyFheFnIWN4V4ljaGhVUcbxZ7GuHaFC9ot2lLPd0Y6N/Yp44L5Wmmqmuj877QbNVlH5sjTJED5rhe7e1p5FbOxm2MtNKC11ydHNOjZGjk4eq8cj/kK+qmna9pa9oIPIqqdu92npTUuh4lo/Jc+bBF9459G+PNptK2sCxmKqiEsR0Ojmni13Nrh1ror867CbVy0k3nA3bpMw6Z2fWA+sP+8V+gqGsZNG2WN2ZjwC09hWeK822tzHLW1dN44bCIi1UEREBERAREQEREBERAREQEREBEWOeYMa57jZrQST2AXKTOgh28fHmwxmLNYZc0p+yPRb3k/l1rW2DwoUlO+vqQGzzjMb/s4uMcQ6tLE9vco5SQHEcSax4vGw+UTjllabQRHsLgPBix72tpnSyNoYDck2db5Lj8NHXM5p9do+3+22WenTHHv93GxevqMZrOhjuIWnwt1q5Nl9nYqOIRsaL21PWVyt3WyraOnbcDpHC7ipeuxiLy69WOeVrGlziGtaCSSbAAcST1IiX3derFTzNe0PY4Oa4AtINwQeBBWVEiIiD5csblkcsblaGV2B6+F5HUMffI9rspLTlINnDi024EdS9WsMxeEL1FKFbbx9is48rpm2lZqQPWHMHvCw7qtqcjxTSH6OU/R39STm3svw7x2qznC+hVO7wNnzTT9LHdscpzAj1JRqbdXIjtBXJ4ivTpkj05+zpw21/RK80Ub2C2hFZSsef1jfNkHU9ujvC4UkV0iIiAiIgIiICIiAiIgIiICIiAo3t7W9HSloOsrg37o853yt4qSKst8NY4AMb6QicW+3K7Iz4tHvXN4uZjFMRzO35a4Y/XH5a+ydSKTDZ692j6p7nN/dMvHCB2EAu++uHunwU1dU+tlFwCSL9a93qz9FFS4dFwYxjLD7IDR8lLdh6eTyfyele2Jseks5bnJkIuWRtJA05uPXoOa6a1isRWPRhNtZ1n1WEFGNodsW00wgEL3PJbq7zWWcbXadS7nyGoOq5ey+0VQysfRVT85zOax9gDmGo4AXa4ai+vDrWlvJ/8ym9lv9QosslRveIT5BLbrjv3dI2/5KSL4nia9pa9oc1wsQRcEHiCDxCDgbvmuFBDf7ZHcZHEKRL4ha0NDWgBoFgBYAAaAADgtSpxinjkbE+ZjZHWytJ114d1+V+KDeRFzP8A1+l6byfpmdLe2W/rfVvwzdl7oN+V4AJJsALk9g4rl4NWumpmS85Glw8Sco91lzN4mLdDSOYD583mN9k/rD+HTvcFl2Onb5FAA5twwXFxcanj1K0QxtKKbqHvvUtN7fRk3+v54Pjp8FYKxQUkceYxsa3O4udlAGZx4uNuJWVawoIiKUC4+1mFCppZI7edbMz226j+3iuwii0RMTEpidJ1hSe7THTTV/RONmTgG32x5p+GVX4CvzRt/TmmrnFunRzZh2NkGcDu1A8Ff+yeJCopYpQb3aL9648OvRpPpt+HZfnV2ERFqoIiICIiAiIgIiICIiAiIgKqdvR0mJQxnh09ID3Ne2U/AFWsql2xdlxaNx4CaM//AFnAfGy5/Ec0/qhpj4t9pQbbGvMuJvcD6Js3sPX81d2wNMI6GAD1ml5++SR8LDwX5/iBfUSy/wC4R87fIr9DbJP/AEKm/cx/yhdejlmUF2yf0WKCQaWMD/w5R/xW7vOky1UDrXswG3dISudvC87EA0cS2IeJJ/uulvJP6ZTey3+oVXRetmvidfXUlVFUzvNpfOMYcS0MuM8WXgC0Ea9etzqpHvMpWPpBLxcxzcpubWeQHAjgeXuWlvZaOigPU9w97b/ks21UubB43HiWU5PjlKhbVubAzNjw1rzo1nSuPc17iVFqKlFTQ19XKAZXPuHHUt6MNfZp5CzsvcAunhkuXApD1tlH4pC381yMAxN4oJqdlLPJ0hkGdjC5oLmNFjbmLfFDVLYtoHDCvKifpBHlv/uB3RBx+9qoXidA1mF0s4FpXTOJf63nZ7a8fUastd0keENjkY9hNTbK9pacuVz72PK4Uip8H8rwqCIODXWa5riLgEEg3t2EhTEKWs428GIS01LWlzs0jY25dMoDmOkcQLXzXsOPABbWy2y0JpHSuJd5RCQ5hAsNcwII1uC0Fe7yKcRUFPEDcRvY0HrDYni/wXb2VP8A7fD+6/utIhnKCbv6MzRVkQc5pdHHlLXFpDwXOaQR9oDvW7uzrJpZ3iSomcGMzBjpHOBucpJDr8L++ybovTn9iL5vWvsx+j4u+LgHOmYPZN5GfytV1UzwV9Saqpa+bPDG5rWAsaHZntbJbM0DRocBre9wue7bMl0srYQ6lhe1kkmbzvOOXOxtrFoNtL3sQewbwnLKOqqB6TvKZAfZzMiP4WMUI2clccOqKdlPPI6R5s9jA5gIbFZrjmuDpfgeIQWVXYrDC1rpJAA8gMsHOLiRfzQ0EnTW62YJ2PAcxzXA2ILSCLEAjh2EHxVaYzUVFNHhs7mEOha9pa7rFm5T1Zox8FMNj5IXslmg0bNKXlnAseWMD2uHtAu7nBBWW+en/S9PXZCfHOWfJqmG43ES+ldETrG74KO74LGshb9iEe+d1ll3KS5Kuoi7T8CVx081/u6/4a/ZdKIi0QIiICIiAiIgIiICIiAiIgKo96gMdW2Qf7D/AAEmR38IKtxVzvgoM7InfWbJGT2kAs/5Ln8TtWLdpif7tMW86d4lBN3+D+VMq49A+92E8ntJLb9h1B7CVZ+7+rLqRsTgRJA50b2ni2xJbcdxA8Cq83KVP6RMDxcL27eatLEMEjlcZA6SGUjKZIX5HFvIO4h1uVwbcl3V4cl+UKezyrGjl1bG9pceoQBoP8Yt4rY3ku/TKb2W/wBUqV4Bs/DSNIiDi53pPebudbgCQAAOwBR7bnA6ipqGOhbpHCTc8C4OcWsHW4//AKk1Rqzb2X/Qw/vHfBp/us+1seTCGMPFrace7KFyMdrmYnUUsEOYht3T3aR0YJbma640IDXDqu4LvbyHfoD/AGo/5wq9KdXKotcCf98+6e/5Lc3VT3ppW82y38HMbb+Ur52Sp+lwkxc3tnaO8ufb42UO2K2kbRyP6QOMcjQHBo1Dm3ymxI63Dx7E6TVMd6rr0sdjfLO0HsvG/j7x71v7v6jNQRfZL2nwe4j4ELlY7Tvmwp8pFnvPlFuppdcDwisPBRvYva1lJHLHI1zgTnjy6+faxab8AbN171aIRqkm9Y/osf74f05F1tk//j4f3X91wd4Ucv8A6fAZNZA+MyacHGN9/C5strYjFA+lLdQynhyvJ4Z7yE2PUGBp+92KyHH3RenUexF83rT26LqfEmzsHnERyDtLfMt45PitjdLM0SzMJAc5jMovqcpdmt18Qu9tphnS1VA7kZS13aBaW3uY9EOtiNBkw+SAaltM5g7S2Ij4kKLbrMSY1k8TnBtiJBcgeblyvOvVlb71YRVfxbth093SgwB1wyxzkXuGE8AOWbjbqQdyuxOCbo4KlrBHUxuewuOXg4dHqfRcWEHsIIWvsDhXQioc1xdE+S0Tj6zGXGftBJIuNDluNCFI5qCJ5DnxscQMozNBAF72AOg1+S2PgESp/b09Ni8UY9WSmb+Fwmd8CV97rtMWnA63fNaOCy+VYu6fi1vlE/3QDHF8Hj3Le3RDPiNQ/v8AmVx4t4m3eZddttI7Qu5ERaKiIiAiIgIiICIiAiIgIiICju31D0tFJYXMdnj7vpfwkqRL5kYHAgi4III7DxVb1i1ZrPqmJ0nV+etgpfJ8Vy8GyjMPvcR+K/vCvdUXtRh7qSquB51NJmHbE7U/w2P3VdWF1QliZIDcOaD8E8JebU0nmNpU8RXS2scS2kRF1Od4ANdOPFRPeBWxvpKiNrwXxOhztHFud7S2/eFLVVm1lopcQY82M4p3xX9YCRpdbus73FBLt3P/AIEXtSf1HLDX7B00s5mLngOdmfGLZXHideIBPEdptZdHY2jMVFAxwscpcQeI6RxfY9ozWXaQfLmAjKQLEWtbS3C1uqyiNBu/gjqBNnc5jXZmRkCwIN25nX84DqsOAvfnMEQaeLYcyoifDJfK8cRxBBuCO0EArToNm6eKmNLlL43G78xsXG4NyW26gNOQXYRBzaDAaWFwfFBG1wvZwF3C4sbOOvAkLokfDh8l6iAiIgKP7d4r5PRSuBs946NntPuCR3NzO8FIFTu9HGXVFS2lh87o3dG0D1p3kB34dB2Wcsc9+mm3M7Q1xV6rfsx7ExdFR1tadM30Ufsx3LyO9zrfdXY3EUhImmPrFaO8LLRYdBQsOuUA9p4vd4uJPip3uqwroKFlxYv1KrFemsV7NZnWZlMUREBERAREQEREBERAREQEREBERBX29jB7xtrGjWPzZf3Z4O+6fgStPdhioyGlcfR1j7WdQ7vlZWRVQtexzXAFrgQb8LHivz3VyHD67o2O80OzU7+Vv9M/IdYWFtcd/qR7/Psvp116Z9l8ouZs/jMdVEJGaHg9vNruYP5FdNd1bRaNYccxMTpIsFTRxyW6SNj8pu3M1rrHrFxoVnRSgREQEREBERAREQERc/HcYipYjNKdBo1o4udya0dfy4qJmIjWUxEzOkOXtztGKOA5SOmkuIh1fWeext/fYKC7r8E6SR2IS+hHmEN/Wf8AtJNergD1k9S5UENRjFacxszTpXDhHEDpGztOvebnrUu3gY3HRUjaaEBpLQ1jRybwXLT/ALLfUniOPl1adEdMc+qI4m92J4q2NurGO+AOqv2kgDGNYODQB7lWu5rZkxRmqkHnycL9StBXQIiICIiAiIgIiICIiAiIgIiICLwlcet2iiYHWN3DgPz7lEzoNjGsSZEw5rEkHzT1dvYqI27bHK0gmxBuNdR4rt7XbU6uJdqq5nkfO7M4kDkOzt/sojfdPDf2N2ylp5R54Dxpc+jI36rx19qvnZvaaGrb5pyyAedGTqOst+s3tHjZfm2vwwEZmjVZ8DxeVhABddvCxIe23Nh593FZxFsU6047fCZit40tz3+X6mRVhszvM0DakZwNOkYLPHts0v3i3cVYeGYrBUNzQyteOdjqPaadW+IXRjz0vxz29XPfFavLcREWzMREQEREBFp4nikFO3PNK2Mcsx1Pst4uPYAq72m3nGxZSNyj/VeLu+4zl3m/cFlkzUpzLSmO1uE12l2ngo2XkOaQjzImnzndp+q3tPhfgqnc+sxipsDoOLtejhYTwb1n4kjs02cA2Oqq53TVDnxxONy5+skndfl2nTvVgVdZSYZT5WhrGtGjRxJ6yeJPasOm2Wdb7V7fLeOnHtXeWIimwqkyt0DRck+k9/Nzu35KvtmcKmxatM8l+iab68LcgsbW1WNVIABEIPhZXhs7gkdJC2KMAWGp6ytpn0hWIb9LA2NoY0WDRYLKiKqRERAREQEREBERAREQEREBeEoSoftTtIGgsYdOZ6/8KJnQNqtowAWMOnM9f+FWmJ4y431WDFsVLyTfRRHE8RLzkZ4kKsRrvKSom6aQkm+XgPzWZreQWGlpgwdqs/dzsN0uWpnH0fFrfrf4V0MOw+7zyhplqLtYR5oGhPau9tFupp3wgQebI0el1ntVkRsDQABYDgAvpB+X6+jfTSdHWROFtBKzRw8eDvFdGiw6c2kpJWzW4ZXdFKPC/wAir8xvAYKphZKwOvztqqn2g3VzwOMtFIdNct9VS+Ol/NC0WmOGlTbfV9Mck2b2aiM3/ELOPeSVIKLesw/rKfxjkB/hcB81FItrK+l+iq4OkYNCHtuPiLLfpsewafSWkZGeeW7P5CFEY7x5b/ndEzWeaphFvLozxjqG97GH5PSXeZRjgyod3MYPm9cGnwHA5NWnL3SH87rdj2Mwfrzd8v8AZW0z/wA0K6Yu0vit3rsH6un8ZJAP4Wg396j1ZvBr6g5Irtv6sEZzfidc+LbKYQ4Ng8P7OH7znP8Ag4kLJLthh9O3KwsaB6sbQB7go+lknzX/AAmJpHFUJoNiMQqXZ5vogeL5XFzyO43N+w271NsF2LoqP6R/0kg1zyWNj9lvAd5ue1RvFd6o9GniLj1rhsp8WxJ3BzWHvAsrUx46cQmbWtyl21O8eKG7IfPf2cFF8D2XrcUlEtQXNjvzvw7AptsnushgtJOekf1HgrFghawBrQAByCtM6qxDQwHA4aWMRxNAtxPWumiKEiIiAiIgIiICIiAiIgIiICIiCIbU7Q2BYy9hxPX/AIVY4tXl5NzoiLON1pQnFK0lxYzxXtJTBg7URaKpDsxgD6yYRtsBzJPJfoLBMMbTQshaSQ0c16iDeREQEREGnW4XDKLSRtd3hRPFN19DLchmQ9iIgjlTuab+znI71pndFUDhU/FEQfUe5+U+lULq0O52nGskjnIiCV4VsNRQejECes6qQxQtaLNAA7ERBkREQEREBERAREQEREBERAREQf/Z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38916" name="AutoShape 4" descr="data:image/jpeg;base64,/9j/4AAQSkZJRgABAQAAAQABAAD/2wCEAAkGBxITEhUSExIUFRUVGBcbFhcXFhcYGxoWFhcYFxQXFxgYHCggGBomHBcYITEhJSkrLi4uGB80ODMsNygtLysBCgoKDg0OGBAQGy4kHyYuLCwsNTcsNywuLCwsLC8tLC0rLCwsLCwtLCwvLDcsLCw0LCwsLCwsLCwsNywsLCwsLP/AABEIALcBEwMBIgACEQEDEQH/xAAcAAEAAgMBAQEAAAAAAAAAAAAABgcDBAUBAgj/xABGEAABAwIDBAUIBgkEAQUAAAABAAIDBBEFEiEGBzFBE1FhcYEUIjJCcpGhsSNSYoKSwSQzQ3OisrPR4VNjwvA0FSU1pPH/xAAYAQEAAwEAAAAAAAAAAAAAAAAAAQIDBP/EAC8RAQACAQMCBQMCBgMAAAAAAAABAgMRITESUQQyQYHRE3GRImFCUnKhweEUIzP/2gAMAwEAAhEDEQA/ALxREQEREBERAREQEREBERAREQEWvVV0Uf6yRjPacB7r8VyZ9r6RvCQu9ljvmQAs75sdPNaI91q0tbiHeRRR+3lOP2cx8GD/AJrxu31N/pze5h/5rL/mYf5l/o37JYijsG2lG7jI5ntMd8wCF2KPEYZf1crH+y4E+IGoWtM2O/ltE+6k0tHMNpERaKiIiAiIgIiICIiAiIgIiICIiAiIgIiICIiAiIgIiICLBW1jImF8jg1o5/kBzPYq12o21fI4QQteS/RkTNZH34ZyPRHZ38Vz5vEVx/p5tPENKY5tvxCZ4vtVBDdoPSPHJp0HtO4DwuoFiG3U9Q/ooM8jj6lO0n3v4+73Lewbd5LNaTEJMreIp4zYD944cT3eBHBSarxjD8NjyN6OMD1WAAk9Z5k9pWX0cuXfLbSO0f5lfrpTyxr+8oZSbH4pP5zzFSg8cx6STv5g+Nl1od2MXGorah555SI2/h1Ufxje495LKWInqK44fjdYbjO0HwW1PC4qcVUtlvbmU8fsFgzPTbmPW6Z1/wCEhasuyeBcgGnrEz/zcVGoN2OISayzkeJW4zc/JzqCtumvZlMz3bsuxlAf1NfPGeQL2yN/CQPmufUbH1sfnQz09UBw16KTw9Ue9fE+6ScehUH4rmz7FYrBrHK51upxVLeGxX5qmua8cS6lLttW0bhHUCRn2KhpLT7Ev+bdin2Bbc009mv+heeAcfNPsv4e+yqOTaXEYAY6qDpY+bZGZgfeFosq6WTWmd5O88YZCTETzyk6xn3hZThyY/8AztrHaflpGStvNHvD9JoqW2U27mpnCGUOcwcYnG7mj60T+Dm9nDuVu4XiUVRGJYnhzT7weYcOIPYr480X2naeyLU039G4iItlBERAREQEREBERAREQEREBERAREQEREBa2I1zIYzI82A95PIDrKzyPDQSTYAEknkBxKqfavGpqyoZT0wu+QkRDkxnrzP6v+jrvz+IzTSIrXe08fPs0x06t54hjxXFarEanyenF3jif2cDDzcebz/0clNcCwCkwyIvc7NIReSZ/pOPO1/Rb2e+68oqalwijtfXjI8+lJJzcfyCqrEsTrMZqOjiu2EHwt2phwRj3ne08yZMnVt6OztZvNlmcYKJpN9Mw/JauAbtKmqcJax7gDrY8VYOx2wlPRtByh0nNx61LwF0M0dwTYykpgMkTSRzIupAxgGgAC+kQF4QvUQYyFheFnIWN4V4ljaGhVUcbxZ7GuHaFC9ot2lLPd0Y6N/Yp44L5Wmmqmuj877QbNVlH5sjTJED5rhe7e1p5FbOxm2MtNKC11ydHNOjZGjk4eq8cj/kK+qmna9pa9oIPIqqdu92npTUuh4lo/Jc+bBF9459G+PNptK2sCxmKqiEsR0Ojmni13Nrh1ror867CbVy0k3nA3bpMw6Z2fWA+sP+8V+gqGsZNG2WN2ZjwC09hWeK822tzHLW1dN44bCIi1UEREBERAREQEREBERAREQEREBEWOeYMa57jZrQST2AXKTOgh28fHmwxmLNYZc0p+yPRb3k/l1rW2DwoUlO+vqQGzzjMb/s4uMcQ6tLE9vco5SQHEcSax4vGw+UTjllabQRHsLgPBix72tpnSyNoYDck2db5Lj8NHXM5p9do+3+22WenTHHv93GxevqMZrOhjuIWnwt1q5Nl9nYqOIRsaL21PWVyt3WyraOnbcDpHC7ipeuxiLy69WOeVrGlziGtaCSSbAAcST1IiX3derFTzNe0PY4Oa4AtINwQeBBWVEiIiD5csblkcsblaGV2B6+F5HUMffI9rspLTlINnDi024EdS9WsMxeEL1FKFbbx9is48rpm2lZqQPWHMHvCw7qtqcjxTSH6OU/R39STm3svw7x2qznC+hVO7wNnzTT9LHdscpzAj1JRqbdXIjtBXJ4ivTpkj05+zpw21/RK80Ub2C2hFZSsef1jfNkHU9ujvC4UkV0iIiAiIgIiICIiAiIgIiICIiAo3t7W9HSloOsrg37o853yt4qSKst8NY4AMb6QicW+3K7Iz4tHvXN4uZjFMRzO35a4Y/XH5a+ydSKTDZ692j6p7nN/dMvHCB2EAu++uHunwU1dU+tlFwCSL9a93qz9FFS4dFwYxjLD7IDR8lLdh6eTyfyele2Jseks5bnJkIuWRtJA05uPXoOa6a1isRWPRhNtZ1n1WEFGNodsW00wgEL3PJbq7zWWcbXadS7nyGoOq5ey+0VQysfRVT85zOax9gDmGo4AXa4ai+vDrWlvJ/8ym9lv9QosslRveIT5BLbrjv3dI2/5KSL4nia9pa9oc1wsQRcEHiCDxCDgbvmuFBDf7ZHcZHEKRL4ha0NDWgBoFgBYAAaAADgtSpxinjkbE+ZjZHWytJ114d1+V+KDeRFzP8A1+l6byfpmdLe2W/rfVvwzdl7oN+V4AJJsALk9g4rl4NWumpmS85Glw8Sco91lzN4mLdDSOYD583mN9k/rD+HTvcFl2Onb5FAA5twwXFxcanj1K0QxtKKbqHvvUtN7fRk3+v54Pjp8FYKxQUkceYxsa3O4udlAGZx4uNuJWVawoIiKUC4+1mFCppZI7edbMz226j+3iuwii0RMTEpidJ1hSe7THTTV/RONmTgG32x5p+GVX4CvzRt/TmmrnFunRzZh2NkGcDu1A8Ff+yeJCopYpQb3aL9648OvRpPpt+HZfnV2ERFqoIiICIiAiIgIiICIiAiIgKqdvR0mJQxnh09ID3Ne2U/AFWsql2xdlxaNx4CaM//AFnAfGy5/Ec0/qhpj4t9pQbbGvMuJvcD6Js3sPX81d2wNMI6GAD1ml5++SR8LDwX5/iBfUSy/wC4R87fIr9DbJP/AEKm/cx/yhdejlmUF2yf0WKCQaWMD/w5R/xW7vOky1UDrXswG3dISudvC87EA0cS2IeJJ/uulvJP6ZTey3+oVXRetmvidfXUlVFUzvNpfOMYcS0MuM8WXgC0Ea9etzqpHvMpWPpBLxcxzcpubWeQHAjgeXuWlvZaOigPU9w97b/ks21UubB43HiWU5PjlKhbVubAzNjw1rzo1nSuPc17iVFqKlFTQ19XKAZXPuHHUt6MNfZp5CzsvcAunhkuXApD1tlH4pC381yMAxN4oJqdlLPJ0hkGdjC5oLmNFjbmLfFDVLYtoHDCvKifpBHlv/uB3RBx+9qoXidA1mF0s4FpXTOJf63nZ7a8fUastd0keENjkY9hNTbK9pacuVz72PK4Uip8H8rwqCIODXWa5riLgEEg3t2EhTEKWs428GIS01LWlzs0jY25dMoDmOkcQLXzXsOPABbWy2y0JpHSuJd5RCQ5hAsNcwII1uC0Fe7yKcRUFPEDcRvY0HrDYni/wXb2VP8A7fD+6/utIhnKCbv6MzRVkQc5pdHHlLXFpDwXOaQR9oDvW7uzrJpZ3iSomcGMzBjpHOBucpJDr8L++ybovTn9iL5vWvsx+j4u+LgHOmYPZN5GfytV1UzwV9Saqpa+bPDG5rWAsaHZntbJbM0DRocBre9wue7bMl0srYQ6lhe1kkmbzvOOXOxtrFoNtL3sQewbwnLKOqqB6TvKZAfZzMiP4WMUI2clccOqKdlPPI6R5s9jA5gIbFZrjmuDpfgeIQWVXYrDC1rpJAA8gMsHOLiRfzQ0EnTW62YJ2PAcxzXA2ILSCLEAjh2EHxVaYzUVFNHhs7mEOha9pa7rFm5T1Zox8FMNj5IXslmg0bNKXlnAseWMD2uHtAu7nBBWW+en/S9PXZCfHOWfJqmG43ES+ldETrG74KO74LGshb9iEe+d1ll3KS5Kuoi7T8CVx081/u6/4a/ZdKIi0QIiICIiAiIgIiICIiAiIgKo96gMdW2Qf7D/AAEmR38IKtxVzvgoM7InfWbJGT2kAs/5Ln8TtWLdpif7tMW86d4lBN3+D+VMq49A+92E8ntJLb9h1B7CVZ+7+rLqRsTgRJA50b2ni2xJbcdxA8Cq83KVP6RMDxcL27eatLEMEjlcZA6SGUjKZIX5HFvIO4h1uVwbcl3V4cl+UKezyrGjl1bG9pceoQBoP8Yt4rY3ku/TKb2W/wBUqV4Bs/DSNIiDi53pPebudbgCQAAOwBR7bnA6ipqGOhbpHCTc8C4OcWsHW4//AKk1Rqzb2X/Qw/vHfBp/us+1seTCGMPFrace7KFyMdrmYnUUsEOYht3T3aR0YJbma640IDXDqu4LvbyHfoD/AGo/5wq9KdXKotcCf98+6e/5Lc3VT3ppW82y38HMbb+Ur52Sp+lwkxc3tnaO8ufb42UO2K2kbRyP6QOMcjQHBo1Dm3ymxI63Dx7E6TVMd6rr0sdjfLO0HsvG/j7x71v7v6jNQRfZL2nwe4j4ELlY7Tvmwp8pFnvPlFuppdcDwisPBRvYva1lJHLHI1zgTnjy6+faxab8AbN171aIRqkm9Y/osf74f05F1tk//j4f3X91wd4Ucv8A6fAZNZA+MyacHGN9/C5strYjFA+lLdQynhyvJ4Z7yE2PUGBp+92KyHH3RenUexF83rT26LqfEmzsHnERyDtLfMt45PitjdLM0SzMJAc5jMovqcpdmt18Qu9tphnS1VA7kZS13aBaW3uY9EOtiNBkw+SAaltM5g7S2Ij4kKLbrMSY1k8TnBtiJBcgeblyvOvVlb71YRVfxbth093SgwB1wyxzkXuGE8AOWbjbqQdyuxOCbo4KlrBHUxuewuOXg4dHqfRcWEHsIIWvsDhXQioc1xdE+S0Tj6zGXGftBJIuNDluNCFI5qCJ5DnxscQMozNBAF72AOg1+S2PgESp/b09Ni8UY9WSmb+Fwmd8CV97rtMWnA63fNaOCy+VYu6fi1vlE/3QDHF8Hj3Le3RDPiNQ/v8AmVx4t4m3eZddttI7Qu5ERaKiIiAiIgIiICIiAiIgIiICju31D0tFJYXMdnj7vpfwkqRL5kYHAgi4III7DxVb1i1ZrPqmJ0nV+etgpfJ8Vy8GyjMPvcR+K/vCvdUXtRh7qSquB51NJmHbE7U/w2P3VdWF1QliZIDcOaD8E8JebU0nmNpU8RXS2scS2kRF1Od4ANdOPFRPeBWxvpKiNrwXxOhztHFud7S2/eFLVVm1lopcQY82M4p3xX9YCRpdbus73FBLt3P/AIEXtSf1HLDX7B00s5mLngOdmfGLZXHideIBPEdptZdHY2jMVFAxwscpcQeI6RxfY9ozWXaQfLmAjKQLEWtbS3C1uqyiNBu/gjqBNnc5jXZmRkCwIN25nX84DqsOAvfnMEQaeLYcyoifDJfK8cRxBBuCO0EArToNm6eKmNLlL43G78xsXG4NyW26gNOQXYRBzaDAaWFwfFBG1wvZwF3C4sbOOvAkLokfDh8l6iAiIgKP7d4r5PRSuBs946NntPuCR3NzO8FIFTu9HGXVFS2lh87o3dG0D1p3kB34dB2Wcsc9+mm3M7Q1xV6rfsx7ExdFR1tadM30Ufsx3LyO9zrfdXY3EUhImmPrFaO8LLRYdBQsOuUA9p4vd4uJPip3uqwroKFlxYv1KrFemsV7NZnWZlMUREBERAREQEREBERAREQEREBERBX29jB7xtrGjWPzZf3Z4O+6fgStPdhioyGlcfR1j7WdQ7vlZWRVQtexzXAFrgQb8LHivz3VyHD67o2O80OzU7+Vv9M/IdYWFtcd/qR7/Psvp116Z9l8ouZs/jMdVEJGaHg9vNruYP5FdNd1bRaNYccxMTpIsFTRxyW6SNj8pu3M1rrHrFxoVnRSgREQEREBERAREQERc/HcYipYjNKdBo1o4udya0dfy4qJmIjWUxEzOkOXtztGKOA5SOmkuIh1fWeext/fYKC7r8E6SR2IS+hHmEN/Wf8AtJNergD1k9S5UENRjFacxszTpXDhHEDpGztOvebnrUu3gY3HRUjaaEBpLQ1jRybwXLT/ALLfUniOPl1adEdMc+qI4m92J4q2NurGO+AOqv2kgDGNYODQB7lWu5rZkxRmqkHnycL9StBXQIiICIiAiIgIiICIiAiIgIiICLwlcet2iiYHWN3DgPz7lEzoNjGsSZEw5rEkHzT1dvYqI27bHK0gmxBuNdR4rt7XbU6uJdqq5nkfO7M4kDkOzt/sojfdPDf2N2ylp5R54Dxpc+jI36rx19qvnZvaaGrb5pyyAedGTqOst+s3tHjZfm2vwwEZmjVZ8DxeVhABddvCxIe23Nh593FZxFsU6047fCZit40tz3+X6mRVhszvM0DakZwNOkYLPHts0v3i3cVYeGYrBUNzQyteOdjqPaadW+IXRjz0vxz29XPfFavLcREWzMREQEREBFp4nikFO3PNK2Mcsx1Pst4uPYAq72m3nGxZSNyj/VeLu+4zl3m/cFlkzUpzLSmO1uE12l2ngo2XkOaQjzImnzndp+q3tPhfgqnc+sxipsDoOLtejhYTwb1n4kjs02cA2Oqq53TVDnxxONy5+skndfl2nTvVgVdZSYZT5WhrGtGjRxJ6yeJPasOm2Wdb7V7fLeOnHtXeWIimwqkyt0DRck+k9/Nzu35KvtmcKmxatM8l+iab68LcgsbW1WNVIABEIPhZXhs7gkdJC2KMAWGp6ytpn0hWIb9LA2NoY0WDRYLKiKqRERAREQEREBERAREQEREBeEoSoftTtIGgsYdOZ6/8KJnQNqtowAWMOnM9f+FWmJ4y431WDFsVLyTfRRHE8RLzkZ4kKsRrvKSom6aQkm+XgPzWZreQWGlpgwdqs/dzsN0uWpnH0fFrfrf4V0MOw+7zyhplqLtYR5oGhPau9tFupp3wgQebI0el1ntVkRsDQABYDgAvpB+X6+jfTSdHWROFtBKzRw8eDvFdGiw6c2kpJWzW4ZXdFKPC/wAir8xvAYKphZKwOvztqqn2g3VzwOMtFIdNct9VS+Ol/NC0WmOGlTbfV9Mck2b2aiM3/ELOPeSVIKLesw/rKfxjkB/hcB81FItrK+l+iq4OkYNCHtuPiLLfpsewafSWkZGeeW7P5CFEY7x5b/ndEzWeaphFvLozxjqG97GH5PSXeZRjgyod3MYPm9cGnwHA5NWnL3SH87rdj2Mwfrzd8v8AZW0z/wA0K6Yu0vit3rsH6un8ZJAP4Wg396j1ZvBr6g5Irtv6sEZzfidc+LbKYQ4Ng8P7OH7znP8Ag4kLJLthh9O3KwsaB6sbQB7go+lknzX/AAmJpHFUJoNiMQqXZ5vogeL5XFzyO43N+w271NsF2LoqP6R/0kg1zyWNj9lvAd5ue1RvFd6o9GniLj1rhsp8WxJ3BzWHvAsrUx46cQmbWtyl21O8eKG7IfPf2cFF8D2XrcUlEtQXNjvzvw7AptsnushgtJOekf1HgrFghawBrQAByCtM6qxDQwHA4aWMRxNAtxPWumiKEiIiAiIgIiICIiAiIgIiICIiCIbU7Q2BYy9hxPX/AIVY4tXl5NzoiLON1pQnFK0lxYzxXtJTBg7URaKpDsxgD6yYRtsBzJPJfoLBMMbTQshaSQ0c16iDeREQEREGnW4XDKLSRtd3hRPFN19DLchmQ9iIgjlTuab+znI71pndFUDhU/FEQfUe5+U+lULq0O52nGskjnIiCV4VsNRQejECes6qQxQtaLNAA7ERBkREQEREBERAREQEREBERAREQf/Z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9A94A77-675B-48D1-82BC-E4890BC1DEA8}"/>
              </a:ext>
            </a:extLst>
          </p:cNvPr>
          <p:cNvSpPr txBox="1"/>
          <p:nvPr/>
        </p:nvSpPr>
        <p:spPr>
          <a:xfrm>
            <a:off x="1039111" y="160338"/>
            <a:ext cx="1015312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Forte" panose="03060902040502070203" pitchFamily="66" charset="0"/>
                <a:ea typeface="+mn-ea"/>
                <a:cs typeface="Arial" charset="0"/>
              </a:rPr>
              <a:t>Objective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6C8AA14-0006-4A3B-A30C-9D8D5B4192A5}"/>
              </a:ext>
            </a:extLst>
          </p:cNvPr>
          <p:cNvSpPr txBox="1"/>
          <p:nvPr/>
        </p:nvSpPr>
        <p:spPr>
          <a:xfrm>
            <a:off x="10843491" y="6611779"/>
            <a:ext cx="134850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>
                <a:solidFill>
                  <a:schemeClr val="bg1"/>
                </a:solidFill>
              </a:rPr>
              <a:t>Shutterstock Image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FE137DC-3F93-5D49-339F-42778F81FB67}"/>
              </a:ext>
            </a:extLst>
          </p:cNvPr>
          <p:cNvSpPr txBox="1"/>
          <p:nvPr/>
        </p:nvSpPr>
        <p:spPr>
          <a:xfrm>
            <a:off x="3561318" y="1530717"/>
            <a:ext cx="5108713" cy="30162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800" b="1" spc="100">
                <a:latin typeface="+mn-lt"/>
                <a:cs typeface="Dreaming Outloud Pro" panose="03050502040302030504" pitchFamily="66" charset="0"/>
              </a:rPr>
              <a:t>To explore six coaching best practices that will unlock the “Big 3” of employee engagement and allow you to establish regular connection conversations – daily, weekly, monthly, and bi-annually.</a:t>
            </a:r>
          </a:p>
        </p:txBody>
      </p:sp>
    </p:spTree>
    <p:extLst>
      <p:ext uri="{BB962C8B-B14F-4D97-AF65-F5344CB8AC3E}">
        <p14:creationId xmlns:p14="http://schemas.microsoft.com/office/powerpoint/2010/main" val="122419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37000">
              <a:schemeClr val="accent1">
                <a:lumMod val="45000"/>
                <a:lumOff val="55000"/>
              </a:schemeClr>
            </a:gs>
            <a:gs pos="65000">
              <a:srgbClr val="5DD5FF"/>
            </a:gs>
            <a:gs pos="89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9C061DA-2193-46DB-80A1-AFA88EB267B5}"/>
              </a:ext>
            </a:extLst>
          </p:cNvPr>
          <p:cNvSpPr txBox="1"/>
          <p:nvPr/>
        </p:nvSpPr>
        <p:spPr>
          <a:xfrm>
            <a:off x="6897008" y="1975723"/>
            <a:ext cx="49784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800" b="1" dirty="0">
                <a:latin typeface="+mn-lt"/>
              </a:rPr>
              <a:t>How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00104EB-7076-4C2F-8D37-BB95F902C3E7}"/>
              </a:ext>
            </a:extLst>
          </p:cNvPr>
          <p:cNvSpPr txBox="1"/>
          <p:nvPr/>
        </p:nvSpPr>
        <p:spPr>
          <a:xfrm>
            <a:off x="1372507" y="128011"/>
            <a:ext cx="49784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800" b="1" dirty="0">
                <a:latin typeface="+mn-lt"/>
              </a:rPr>
              <a:t>What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E36AAAC-AB5A-427A-83A9-34ADF129BC19}"/>
              </a:ext>
            </a:extLst>
          </p:cNvPr>
          <p:cNvSpPr txBox="1"/>
          <p:nvPr/>
        </p:nvSpPr>
        <p:spPr>
          <a:xfrm>
            <a:off x="1164766" y="1944983"/>
            <a:ext cx="49784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3800" b="1">
                <a:latin typeface="+mn-lt"/>
              </a:defRPr>
            </a:lvl1pPr>
          </a:lstStyle>
          <a:p>
            <a:r>
              <a:rPr lang="en-US"/>
              <a:t>Why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B1153C4-393B-4CDB-9A32-31BA12551C00}"/>
              </a:ext>
            </a:extLst>
          </p:cNvPr>
          <p:cNvSpPr txBox="1"/>
          <p:nvPr/>
        </p:nvSpPr>
        <p:spPr>
          <a:xfrm>
            <a:off x="1366284" y="3892672"/>
            <a:ext cx="470338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800" b="1" dirty="0">
                <a:latin typeface="+mn-lt"/>
              </a:rPr>
              <a:t>When</a:t>
            </a:r>
          </a:p>
        </p:txBody>
      </p:sp>
      <p:sp>
        <p:nvSpPr>
          <p:cNvPr id="2" name="&quot;Not Allowed&quot; Symbol 1">
            <a:extLst>
              <a:ext uri="{FF2B5EF4-FFF2-40B4-BE49-F238E27FC236}">
                <a16:creationId xmlns:a16="http://schemas.microsoft.com/office/drawing/2014/main" id="{31D466CF-509D-4C0F-9506-9F64B71EA3D4}"/>
              </a:ext>
            </a:extLst>
          </p:cNvPr>
          <p:cNvSpPr/>
          <p:nvPr/>
        </p:nvSpPr>
        <p:spPr>
          <a:xfrm>
            <a:off x="7478487" y="1337386"/>
            <a:ext cx="3635828" cy="3635828"/>
          </a:xfrm>
          <a:prstGeom prst="noSmoking">
            <a:avLst>
              <a:gd name="adj" fmla="val 10339"/>
            </a:avLst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32BDEC3-0020-D3F4-80E3-AB2F85BC2DEF}"/>
              </a:ext>
            </a:extLst>
          </p:cNvPr>
          <p:cNvSpPr txBox="1"/>
          <p:nvPr/>
        </p:nvSpPr>
        <p:spPr>
          <a:xfrm>
            <a:off x="0" y="6045290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Bahnschrift SemiBold" panose="020B0502040204020203" pitchFamily="34" charset="0"/>
              </a:rPr>
              <a:t>Focus on the Outcome not the Process</a:t>
            </a:r>
          </a:p>
        </p:txBody>
      </p:sp>
    </p:spTree>
    <p:extLst>
      <p:ext uri="{BB962C8B-B14F-4D97-AF65-F5344CB8AC3E}">
        <p14:creationId xmlns:p14="http://schemas.microsoft.com/office/powerpoint/2010/main" val="2083460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D09F6A24-79DE-4479-855F-3DF7EBD09EAC}"/>
              </a:ext>
            </a:extLst>
          </p:cNvPr>
          <p:cNvSpPr txBox="1"/>
          <p:nvPr/>
        </p:nvSpPr>
        <p:spPr>
          <a:xfrm>
            <a:off x="1287275" y="67803"/>
            <a:ext cx="95997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>
                  <a:glow rad="139700">
                    <a:prstClr val="white">
                      <a:alpha val="40000"/>
                    </a:prstClr>
                  </a:glow>
                </a:effectLst>
                <a:uLnTx/>
                <a:uFillTx/>
                <a:latin typeface="Forte" panose="03060902040502070203" pitchFamily="66" charset="0"/>
                <a:ea typeface="+mn-ea"/>
                <a:cs typeface="Arial" charset="0"/>
              </a:rPr>
              <a:t>Coaching Best Practices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88A7FCC-7A2E-4E53-9A4B-F8AAD02ABCEF}"/>
              </a:ext>
            </a:extLst>
          </p:cNvPr>
          <p:cNvSpPr txBox="1"/>
          <p:nvPr/>
        </p:nvSpPr>
        <p:spPr>
          <a:xfrm>
            <a:off x="1127105" y="1657655"/>
            <a:ext cx="9870143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25475" marR="0" lvl="0" indent="-625475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Focus on the Impact/the ”Why”</a:t>
            </a:r>
          </a:p>
          <a:p>
            <a:pPr marL="625475" marR="0" lvl="0" indent="-625475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Leverage the Power of Small Wins</a:t>
            </a:r>
          </a:p>
          <a:p>
            <a:pPr marL="625475" marR="0" lvl="0" indent="-625475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Keep the “How” with Others</a:t>
            </a:r>
          </a:p>
          <a:p>
            <a:pPr marL="625475" marR="0" lvl="0" indent="-625475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Ask Powerful Questions</a:t>
            </a:r>
          </a:p>
          <a:p>
            <a:pPr marL="625475" marR="0" lvl="0" indent="-625475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Conduct “Stay” Conversations</a:t>
            </a:r>
          </a:p>
          <a:p>
            <a:pPr marL="625475" marR="0" lvl="0" indent="-625475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Support Growth through Coaching Conversations</a:t>
            </a:r>
          </a:p>
        </p:txBody>
      </p:sp>
      <p:pic>
        <p:nvPicPr>
          <p:cNvPr id="5" name="Picture 4" descr="Two people sitting at a table&#10;&#10;Description automatically generated with medium confidence">
            <a:extLst>
              <a:ext uri="{FF2B5EF4-FFF2-40B4-BE49-F238E27FC236}">
                <a16:creationId xmlns:a16="http://schemas.microsoft.com/office/drawing/2014/main" id="{6D529849-46A6-4A3E-9D73-353FB97E067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3B06F6E-05A9-4343-AA60-B91AA5010685}"/>
              </a:ext>
            </a:extLst>
          </p:cNvPr>
          <p:cNvSpPr txBox="1"/>
          <p:nvPr/>
        </p:nvSpPr>
        <p:spPr>
          <a:xfrm>
            <a:off x="10843491" y="6611779"/>
            <a:ext cx="134850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/>
              <a:t>Shutterstock Image</a:t>
            </a:r>
          </a:p>
        </p:txBody>
      </p:sp>
    </p:spTree>
    <p:extLst>
      <p:ext uri="{BB962C8B-B14F-4D97-AF65-F5344CB8AC3E}">
        <p14:creationId xmlns:p14="http://schemas.microsoft.com/office/powerpoint/2010/main" val="1185362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4ACE821-547F-49F8-90EB-13B9441036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7D0E446-91B3-47D5-8750-CB3726D79C16}"/>
              </a:ext>
            </a:extLst>
          </p:cNvPr>
          <p:cNvSpPr/>
          <p:nvPr/>
        </p:nvSpPr>
        <p:spPr>
          <a:xfrm>
            <a:off x="8112224" y="2276872"/>
            <a:ext cx="380427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prstClr val="white">
                      <a:alpha val="99000"/>
                    </a:prstClr>
                  </a:glow>
                </a:effectLst>
                <a:uLnTx/>
                <a:uFillTx/>
                <a:latin typeface="Forte" panose="03060902040502070203" pitchFamily="66" charset="0"/>
                <a:ea typeface="+mn-ea"/>
                <a:cs typeface="+mn-cs"/>
              </a:rPr>
              <a:t>Powerful</a:t>
            </a:r>
            <a:r>
              <a:rPr kumimoji="0" lang="en-US" sz="5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>
                  <a:glow rad="101600">
                    <a:prstClr val="white">
                      <a:alpha val="99000"/>
                    </a:prstClr>
                  </a:glow>
                </a:effectLst>
                <a:uLnTx/>
                <a:uFillTx/>
                <a:latin typeface="Forte" panose="03060902040502070203" pitchFamily="66" charset="0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prstClr val="white">
                      <a:alpha val="99000"/>
                    </a:prstClr>
                  </a:glow>
                </a:effectLst>
                <a:uLnTx/>
                <a:uFillTx/>
                <a:latin typeface="Forte" panose="03060902040502070203" pitchFamily="66" charset="0"/>
                <a:ea typeface="+mn-ea"/>
                <a:cs typeface="+mn-cs"/>
              </a:rPr>
              <a:t>Questions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4E5A68B-4447-4B7C-89AA-538EE4573880}"/>
              </a:ext>
            </a:extLst>
          </p:cNvPr>
          <p:cNvSpPr txBox="1"/>
          <p:nvPr/>
        </p:nvSpPr>
        <p:spPr>
          <a:xfrm>
            <a:off x="10276115" y="6581001"/>
            <a:ext cx="19158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Shutterstock Image</a:t>
            </a:r>
          </a:p>
        </p:txBody>
      </p:sp>
    </p:spTree>
    <p:extLst>
      <p:ext uri="{BB962C8B-B14F-4D97-AF65-F5344CB8AC3E}">
        <p14:creationId xmlns:p14="http://schemas.microsoft.com/office/powerpoint/2010/main" val="3192921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wo people looking at a book&#10;&#10;Description automatically generated with low confidence">
            <a:extLst>
              <a:ext uri="{FF2B5EF4-FFF2-40B4-BE49-F238E27FC236}">
                <a16:creationId xmlns:a16="http://schemas.microsoft.com/office/drawing/2014/main" id="{520824B7-54DC-4EDE-AF23-88EEECBD76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" y="659986"/>
            <a:ext cx="12192001" cy="6198014"/>
          </a:xfrm>
          <a:prstGeom prst="rect">
            <a:avLst/>
          </a:prstGeom>
        </p:spPr>
      </p:pic>
      <p:pic>
        <p:nvPicPr>
          <p:cNvPr id="16" name="Picture 15" descr="Two people looking at a book&#10;&#10;Description automatically generated with low confidence">
            <a:extLst>
              <a:ext uri="{FF2B5EF4-FFF2-40B4-BE49-F238E27FC236}">
                <a16:creationId xmlns:a16="http://schemas.microsoft.com/office/drawing/2014/main" id="{7D349EB5-7F30-43D1-B854-C3BCE551A0E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98381"/>
          <a:stretch/>
        </p:blipFill>
        <p:spPr>
          <a:xfrm>
            <a:off x="1" y="0"/>
            <a:ext cx="12192000" cy="827313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59873" y="933301"/>
            <a:ext cx="2389414" cy="5778505"/>
          </a:xfrm>
          <a:prstGeom prst="rect">
            <a:avLst/>
          </a:prstGeom>
          <a:solidFill>
            <a:srgbClr val="FFCC77">
              <a:alpha val="61176"/>
            </a:srgbClr>
          </a:solidFill>
        </p:spPr>
        <p:txBody>
          <a:bodyPr wrap="square">
            <a:spAutoFit/>
          </a:bodyPr>
          <a:lstStyle/>
          <a:p>
            <a:pPr marL="0" marR="0" lvl="0" indent="0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none" strike="noStrike" kern="1200" cap="none" spc="-430" normalizeH="0" baseline="0" noProof="0" dirty="0">
                <a:ln>
                  <a:noFill/>
                </a:ln>
                <a:effectLst/>
                <a:uLnTx/>
                <a:uFillTx/>
                <a:latin typeface="MV Boli" panose="02000500030200090000" pitchFamily="2" charset="0"/>
                <a:ea typeface="Times New Roman" panose="02020603050405020304" pitchFamily="18" charset="0"/>
                <a:cs typeface="MV Boli" panose="02000500030200090000" pitchFamily="2" charset="0"/>
              </a:rPr>
              <a:t>Tell Me…</a:t>
            </a:r>
          </a:p>
          <a:p>
            <a:pPr>
              <a:spcAft>
                <a:spcPts val="300"/>
              </a:spcAft>
              <a:defRPr/>
            </a:pPr>
            <a:r>
              <a:rPr lang="en-US" sz="4400" spc="-430" dirty="0">
                <a:latin typeface="MV Boli" panose="02000500030200090000" pitchFamily="2" charset="0"/>
                <a:ea typeface="Times New Roman" panose="02020603050405020304" pitchFamily="18" charset="0"/>
                <a:cs typeface="MV Boli" panose="02000500030200090000" pitchFamily="2" charset="0"/>
              </a:rPr>
              <a:t>I wonder… </a:t>
            </a:r>
          </a:p>
          <a:p>
            <a:pPr>
              <a:spcAft>
                <a:spcPts val="300"/>
              </a:spcAft>
              <a:defRPr/>
            </a:pPr>
            <a:r>
              <a:rPr lang="en-US" sz="4400" spc="-430" dirty="0">
                <a:latin typeface="MV Boli" panose="02000500030200090000" pitchFamily="2" charset="0"/>
                <a:ea typeface="Times New Roman" panose="02020603050405020304" pitchFamily="18" charset="0"/>
                <a:cs typeface="MV Boli" panose="02000500030200090000" pitchFamily="2" charset="0"/>
              </a:rPr>
              <a:t>If you… </a:t>
            </a:r>
            <a:endParaRPr lang="en-US" sz="4400" spc="-430" dirty="0"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>
              <a:spcAft>
                <a:spcPts val="300"/>
              </a:spcAft>
              <a:defRPr/>
            </a:pPr>
            <a:r>
              <a:rPr lang="en-US" sz="4400" spc="-430" dirty="0">
                <a:latin typeface="MV Boli" panose="02000500030200090000" pitchFamily="2" charset="0"/>
                <a:cs typeface="MV Boli" panose="02000500030200090000" pitchFamily="2" charset="0"/>
              </a:rPr>
              <a:t>Who</a:t>
            </a:r>
          </a:p>
          <a:p>
            <a:pPr>
              <a:spcAft>
                <a:spcPts val="300"/>
              </a:spcAft>
              <a:defRPr/>
            </a:pPr>
            <a:r>
              <a:rPr lang="en-US" sz="4400" spc="-430" dirty="0">
                <a:latin typeface="MV Boli" panose="02000500030200090000" pitchFamily="2" charset="0"/>
                <a:cs typeface="MV Boli" panose="02000500030200090000" pitchFamily="2" charset="0"/>
              </a:rPr>
              <a:t>What</a:t>
            </a:r>
          </a:p>
          <a:p>
            <a:pPr>
              <a:spcAft>
                <a:spcPts val="300"/>
              </a:spcAft>
              <a:defRPr/>
            </a:pPr>
            <a:r>
              <a:rPr lang="en-US" sz="4400" spc="-430" dirty="0">
                <a:latin typeface="MV Boli" panose="02000500030200090000" pitchFamily="2" charset="0"/>
                <a:cs typeface="MV Boli" panose="02000500030200090000" pitchFamily="2" charset="0"/>
              </a:rPr>
              <a:t>Where</a:t>
            </a:r>
          </a:p>
          <a:p>
            <a:pPr>
              <a:spcAft>
                <a:spcPts val="300"/>
              </a:spcAft>
              <a:defRPr/>
            </a:pPr>
            <a:r>
              <a:rPr lang="en-US" sz="4400" spc="-430" dirty="0">
                <a:latin typeface="MV Boli" panose="02000500030200090000" pitchFamily="2" charset="0"/>
                <a:cs typeface="MV Boli" panose="02000500030200090000" pitchFamily="2" charset="0"/>
              </a:rPr>
              <a:t>When</a:t>
            </a:r>
          </a:p>
          <a:p>
            <a:pPr>
              <a:spcAft>
                <a:spcPts val="300"/>
              </a:spcAft>
              <a:defRPr/>
            </a:pPr>
            <a:r>
              <a:rPr lang="en-US" sz="4400" spc="-430" dirty="0">
                <a:latin typeface="MV Boli" panose="02000500030200090000" pitchFamily="2" charset="0"/>
                <a:cs typeface="MV Boli" panose="02000500030200090000" pitchFamily="2" charset="0"/>
              </a:rPr>
              <a:t>How</a:t>
            </a:r>
            <a:endParaRPr kumimoji="0" lang="en-US" sz="3600" i="0" u="none" strike="noStrike" kern="1200" cap="none" spc="-430" normalizeH="0" baseline="0" noProof="0" dirty="0">
              <a:ln>
                <a:noFill/>
              </a:ln>
              <a:effectLst/>
              <a:uLnTx/>
              <a:uFillTx/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05988"/>
            <a:ext cx="12192000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charset="0"/>
              </a:rPr>
              <a:t>Powerful questions are open-ended and begin with these words: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88AD26F-8AEA-4C5B-93E8-E86E617C61D6}"/>
              </a:ext>
            </a:extLst>
          </p:cNvPr>
          <p:cNvSpPr txBox="1"/>
          <p:nvPr/>
        </p:nvSpPr>
        <p:spPr>
          <a:xfrm>
            <a:off x="9867900" y="6502383"/>
            <a:ext cx="22642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Shutterstock Image</a:t>
            </a:r>
          </a:p>
        </p:txBody>
      </p:sp>
    </p:spTree>
    <p:extLst>
      <p:ext uri="{BB962C8B-B14F-4D97-AF65-F5344CB8AC3E}">
        <p14:creationId xmlns:p14="http://schemas.microsoft.com/office/powerpoint/2010/main" val="2338453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driving a car&#10;&#10;Description automatically generated with medium confidence">
            <a:extLst>
              <a:ext uri="{FF2B5EF4-FFF2-40B4-BE49-F238E27FC236}">
                <a16:creationId xmlns:a16="http://schemas.microsoft.com/office/drawing/2014/main" id="{E8BFE48D-9758-42BC-9454-961D4E1EE8A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Content Placeholder 9">
            <a:extLst>
              <a:ext uri="{FF2B5EF4-FFF2-40B4-BE49-F238E27FC236}">
                <a16:creationId xmlns:a16="http://schemas.microsoft.com/office/drawing/2014/main" id="{159A83C8-1A76-416C-A357-69E9DA8E2C3D}"/>
              </a:ext>
            </a:extLst>
          </p:cNvPr>
          <p:cNvSpPr txBox="1">
            <a:spLocks/>
          </p:cNvSpPr>
          <p:nvPr/>
        </p:nvSpPr>
        <p:spPr>
          <a:xfrm>
            <a:off x="1688846" y="4717198"/>
            <a:ext cx="85859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 baseline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 baseline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 baseline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>
                  <a:glow rad="127000">
                    <a:sysClr val="window" lastClr="FFFFFF">
                      <a:alpha val="81000"/>
                    </a:sysClr>
                  </a:glow>
                </a:effectLst>
                <a:uLnTx/>
                <a:uFillTx/>
                <a:latin typeface="Forte" panose="03060902040502070203" pitchFamily="66" charset="0"/>
                <a:ea typeface="+mn-ea"/>
                <a:cs typeface="Segoe UI" panose="020B0502040204020203" pitchFamily="34" charset="0"/>
              </a:rPr>
              <a:t>Take it for a Test Drive!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70917B9-F42C-4229-98B0-390CD5F239CA}"/>
              </a:ext>
            </a:extLst>
          </p:cNvPr>
          <p:cNvSpPr txBox="1"/>
          <p:nvPr/>
        </p:nvSpPr>
        <p:spPr>
          <a:xfrm>
            <a:off x="9867900" y="6502383"/>
            <a:ext cx="22642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Shutterstock Image</a:t>
            </a:r>
          </a:p>
        </p:txBody>
      </p:sp>
    </p:spTree>
    <p:extLst>
      <p:ext uri="{BB962C8B-B14F-4D97-AF65-F5344CB8AC3E}">
        <p14:creationId xmlns:p14="http://schemas.microsoft.com/office/powerpoint/2010/main" val="1222717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, indoor, white, door&#10;&#10;Description automatically generated">
            <a:extLst>
              <a:ext uri="{FF2B5EF4-FFF2-40B4-BE49-F238E27FC236}">
                <a16:creationId xmlns:a16="http://schemas.microsoft.com/office/drawing/2014/main" id="{47A5A704-0771-4119-84E1-F33AB3DE14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6" name="Table 4">
            <a:extLst>
              <a:ext uri="{FF2B5EF4-FFF2-40B4-BE49-F238E27FC236}">
                <a16:creationId xmlns:a16="http://schemas.microsoft.com/office/drawing/2014/main" id="{0A95E4BC-DF42-4AE4-B2AB-41900B9904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567089"/>
              </p:ext>
            </p:extLst>
          </p:nvPr>
        </p:nvGraphicFramePr>
        <p:xfrm>
          <a:off x="1052657" y="1097668"/>
          <a:ext cx="10296001" cy="4858827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943728">
                  <a:extLst>
                    <a:ext uri="{9D8B030D-6E8A-4147-A177-3AD203B41FA5}">
                      <a16:colId xmlns:a16="http://schemas.microsoft.com/office/drawing/2014/main" val="983194084"/>
                    </a:ext>
                  </a:extLst>
                </a:gridCol>
                <a:gridCol w="3826693">
                  <a:extLst>
                    <a:ext uri="{9D8B030D-6E8A-4147-A177-3AD203B41FA5}">
                      <a16:colId xmlns:a16="http://schemas.microsoft.com/office/drawing/2014/main" val="4213976479"/>
                    </a:ext>
                  </a:extLst>
                </a:gridCol>
                <a:gridCol w="4525580">
                  <a:extLst>
                    <a:ext uri="{9D8B030D-6E8A-4147-A177-3AD203B41FA5}">
                      <a16:colId xmlns:a16="http://schemas.microsoft.com/office/drawing/2014/main" val="3078375258"/>
                    </a:ext>
                  </a:extLst>
                </a:gridCol>
              </a:tblGrid>
              <a:tr h="622169">
                <a:tc>
                  <a:txBody>
                    <a:bodyPr/>
                    <a:lstStyle/>
                    <a:p>
                      <a:endParaRPr lang="en-US" sz="2000">
                        <a:latin typeface="Ink Free" panose="03080402000500000000" pitchFamily="66" charset="0"/>
                        <a:cs typeface="MV Boli" panose="0200050003020009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2880"/>
                      <a:r>
                        <a:rPr lang="en-US" sz="2600" dirty="0">
                          <a:solidFill>
                            <a:srgbClr val="C00000"/>
                          </a:solidFill>
                          <a:latin typeface="Ink Free" panose="03080402000500000000" pitchFamily="66" charset="0"/>
                          <a:cs typeface="MV Boli" panose="02000500030200090000" pitchFamily="2" charset="0"/>
                        </a:rPr>
                        <a:t>Since the last update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2880" algn="l" defTabSz="457200" rtl="0" eaLnBrk="1" latinLnBrk="0" hangingPunct="1"/>
                      <a:r>
                        <a:rPr lang="en-US" sz="2600" kern="1200">
                          <a:solidFill>
                            <a:srgbClr val="C00000"/>
                          </a:solidFill>
                          <a:latin typeface="Ink Free" panose="03080402000500000000" pitchFamily="66" charset="0"/>
                          <a:ea typeface="+mn-ea"/>
                          <a:cs typeface="MV Boli" panose="02000500030200090000" pitchFamily="2" charset="0"/>
                        </a:rPr>
                        <a:t>Before the next update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4883535"/>
                  </a:ext>
                </a:extLst>
              </a:tr>
              <a:tr h="2159701">
                <a:tc>
                  <a:txBody>
                    <a:bodyPr/>
                    <a:lstStyle/>
                    <a:p>
                      <a:endParaRPr lang="en-US" sz="2800" b="1" i="0">
                        <a:solidFill>
                          <a:srgbClr val="C00000"/>
                        </a:solidFill>
                        <a:latin typeface="Ink Free" panose="03080402000500000000" pitchFamily="66" charset="0"/>
                        <a:cs typeface="MV Boli" panose="02000500030200090000" pitchFamily="2" charset="0"/>
                      </a:endParaRPr>
                    </a:p>
                    <a:p>
                      <a:r>
                        <a:rPr lang="en-US" sz="2800" b="1" i="0">
                          <a:solidFill>
                            <a:srgbClr val="C00000"/>
                          </a:solidFill>
                          <a:latin typeface="Ink Free" panose="03080402000500000000" pitchFamily="66" charset="0"/>
                          <a:cs typeface="MV Boli" panose="02000500030200090000" pitchFamily="2" charset="0"/>
                        </a:rPr>
                        <a:t>Wins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2880"/>
                      <a:r>
                        <a:rPr lang="en-US" sz="2400" b="1" i="0">
                          <a:latin typeface="Ink Free" panose="03080402000500000000" pitchFamily="66" charset="0"/>
                          <a:cs typeface="Dreaming Outloud Pro" panose="03050502040302030504" pitchFamily="66" charset="0"/>
                        </a:rPr>
                        <a:t>Progress you are excited about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2880" algn="l" defTabSz="457200" rtl="0" eaLnBrk="1" latinLnBrk="0" hangingPunct="1"/>
                      <a:r>
                        <a:rPr lang="en-US" sz="2400" b="1" i="0" kern="1200">
                          <a:solidFill>
                            <a:schemeClr val="dk1"/>
                          </a:solidFill>
                          <a:latin typeface="Ink Free" panose="03080402000500000000" pitchFamily="66" charset="0"/>
                          <a:ea typeface="+mn-ea"/>
                          <a:cs typeface="Dreaming Outloud Pro" panose="03050502040302030504" pitchFamily="66" charset="0"/>
                        </a:rPr>
                        <a:t>Future progress you are excited about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0179320"/>
                  </a:ext>
                </a:extLst>
              </a:tr>
              <a:tr h="2076957">
                <a:tc>
                  <a:txBody>
                    <a:bodyPr/>
                    <a:lstStyle/>
                    <a:p>
                      <a:endParaRPr lang="en-US" sz="2800" b="1" i="0">
                        <a:solidFill>
                          <a:srgbClr val="C00000"/>
                        </a:solidFill>
                        <a:latin typeface="Ink Free" panose="03080402000500000000" pitchFamily="66" charset="0"/>
                        <a:cs typeface="MV Boli" panose="02000500030200090000" pitchFamily="2" charset="0"/>
                      </a:endParaRPr>
                    </a:p>
                    <a:p>
                      <a:r>
                        <a:rPr lang="en-US" sz="2800" b="1" i="0">
                          <a:solidFill>
                            <a:srgbClr val="C00000"/>
                          </a:solidFill>
                          <a:latin typeface="Ink Free" panose="03080402000500000000" pitchFamily="66" charset="0"/>
                          <a:cs typeface="MV Boli" panose="02000500030200090000" pitchFamily="2" charset="0"/>
                        </a:rPr>
                        <a:t>Challenges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76263" indent="-347663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2400" b="1" i="0">
                          <a:latin typeface="Ink Free" panose="03080402000500000000" pitchFamily="66" charset="0"/>
                          <a:cs typeface="MV Boli" panose="02000500030200090000" pitchFamily="2" charset="0"/>
                        </a:rPr>
                        <a:t>Challenge(s) you encountered</a:t>
                      </a:r>
                    </a:p>
                    <a:p>
                      <a:pPr marL="576263" indent="-347663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2400" b="1" i="0">
                          <a:latin typeface="Ink Free" panose="03080402000500000000" pitchFamily="66" charset="0"/>
                          <a:cs typeface="MV Boli" panose="02000500030200090000" pitchFamily="2" charset="0"/>
                        </a:rPr>
                        <a:t>How you overcame</a:t>
                      </a:r>
                    </a:p>
                    <a:p>
                      <a:pPr marL="576263" indent="-347663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2400" b="1" i="0">
                          <a:latin typeface="Ink Free" panose="03080402000500000000" pitchFamily="66" charset="0"/>
                          <a:cs typeface="MV Boli" panose="02000500030200090000" pitchFamily="2" charset="0"/>
                        </a:rPr>
                        <a:t>If stuck, coaching and/or support needed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76263" indent="-347663" algn="l" defTabSz="457200" rtl="0" eaLnBrk="1" latinLnBrk="0" hangingPunct="1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2400" b="1" i="0" kern="1200" dirty="0">
                          <a:solidFill>
                            <a:schemeClr val="dk1"/>
                          </a:solidFill>
                          <a:latin typeface="Ink Free" panose="03080402000500000000" pitchFamily="66" charset="0"/>
                          <a:ea typeface="+mn-ea"/>
                          <a:cs typeface="MV Boli" panose="02000500030200090000" pitchFamily="2" charset="0"/>
                        </a:rPr>
                        <a:t>Challenge(s) you anticipate</a:t>
                      </a:r>
                    </a:p>
                    <a:p>
                      <a:pPr marL="576263" indent="-347663" algn="l" defTabSz="457200" rtl="0" eaLnBrk="1" latinLnBrk="0" hangingPunct="1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2400" b="1" i="0" kern="1200" dirty="0">
                          <a:solidFill>
                            <a:schemeClr val="dk1"/>
                          </a:solidFill>
                          <a:latin typeface="Ink Free" panose="03080402000500000000" pitchFamily="66" charset="0"/>
                          <a:ea typeface="+mn-ea"/>
                          <a:cs typeface="MV Boli" panose="02000500030200090000" pitchFamily="2" charset="0"/>
                        </a:rPr>
                        <a:t>Mitigation options</a:t>
                      </a:r>
                    </a:p>
                    <a:p>
                      <a:pPr marL="576263" indent="-347663" algn="l" defTabSz="457200" rtl="0" eaLnBrk="1" latinLnBrk="0" hangingPunct="1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2400" b="1" i="0" kern="1200" dirty="0">
                          <a:solidFill>
                            <a:schemeClr val="dk1"/>
                          </a:solidFill>
                          <a:latin typeface="Ink Free" panose="03080402000500000000" pitchFamily="66" charset="0"/>
                          <a:ea typeface="+mn-ea"/>
                          <a:cs typeface="MV Boli" panose="02000500030200090000" pitchFamily="2" charset="0"/>
                        </a:rPr>
                        <a:t>Coaching and/or support needed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6861903"/>
                  </a:ext>
                </a:extLst>
              </a:tr>
            </a:tbl>
          </a:graphicData>
        </a:graphic>
      </p:graphicFrame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BB6FAC60-17AC-4626-BFD0-96D090E61568}"/>
              </a:ext>
            </a:extLst>
          </p:cNvPr>
          <p:cNvSpPr/>
          <p:nvPr/>
        </p:nvSpPr>
        <p:spPr>
          <a:xfrm>
            <a:off x="2828042" y="1564849"/>
            <a:ext cx="8474702" cy="4600281"/>
          </a:xfrm>
          <a:custGeom>
            <a:avLst/>
            <a:gdLst>
              <a:gd name="connsiteX0" fmla="*/ 377072 w 9040305"/>
              <a:gd name="connsiteY0" fmla="*/ 37707 h 4930219"/>
              <a:gd name="connsiteX1" fmla="*/ 565608 w 9040305"/>
              <a:gd name="connsiteY1" fmla="*/ 37707 h 4930219"/>
              <a:gd name="connsiteX2" fmla="*/ 622169 w 9040305"/>
              <a:gd name="connsiteY2" fmla="*/ 18854 h 4930219"/>
              <a:gd name="connsiteX3" fmla="*/ 716437 w 9040305"/>
              <a:gd name="connsiteY3" fmla="*/ 0 h 4930219"/>
              <a:gd name="connsiteX4" fmla="*/ 867266 w 9040305"/>
              <a:gd name="connsiteY4" fmla="*/ 9427 h 4930219"/>
              <a:gd name="connsiteX5" fmla="*/ 999241 w 9040305"/>
              <a:gd name="connsiteY5" fmla="*/ 37707 h 4930219"/>
              <a:gd name="connsiteX6" fmla="*/ 1168923 w 9040305"/>
              <a:gd name="connsiteY6" fmla="*/ 56561 h 4930219"/>
              <a:gd name="connsiteX7" fmla="*/ 1376313 w 9040305"/>
              <a:gd name="connsiteY7" fmla="*/ 75414 h 4930219"/>
              <a:gd name="connsiteX8" fmla="*/ 1423447 w 9040305"/>
              <a:gd name="connsiteY8" fmla="*/ 84841 h 4930219"/>
              <a:gd name="connsiteX9" fmla="*/ 1508288 w 9040305"/>
              <a:gd name="connsiteY9" fmla="*/ 103695 h 4930219"/>
              <a:gd name="connsiteX10" fmla="*/ 1989055 w 9040305"/>
              <a:gd name="connsiteY10" fmla="*/ 94268 h 4930219"/>
              <a:gd name="connsiteX11" fmla="*/ 2139884 w 9040305"/>
              <a:gd name="connsiteY11" fmla="*/ 65988 h 4930219"/>
              <a:gd name="connsiteX12" fmla="*/ 2224725 w 9040305"/>
              <a:gd name="connsiteY12" fmla="*/ 56561 h 4930219"/>
              <a:gd name="connsiteX13" fmla="*/ 2347274 w 9040305"/>
              <a:gd name="connsiteY13" fmla="*/ 37707 h 4930219"/>
              <a:gd name="connsiteX14" fmla="*/ 2526383 w 9040305"/>
              <a:gd name="connsiteY14" fmla="*/ 9427 h 4930219"/>
              <a:gd name="connsiteX15" fmla="*/ 4515439 w 9040305"/>
              <a:gd name="connsiteY15" fmla="*/ 18854 h 4930219"/>
              <a:gd name="connsiteX16" fmla="*/ 4572000 w 9040305"/>
              <a:gd name="connsiteY16" fmla="*/ 28280 h 4930219"/>
              <a:gd name="connsiteX17" fmla="*/ 4647414 w 9040305"/>
              <a:gd name="connsiteY17" fmla="*/ 37707 h 4930219"/>
              <a:gd name="connsiteX18" fmla="*/ 4703975 w 9040305"/>
              <a:gd name="connsiteY18" fmla="*/ 56561 h 4930219"/>
              <a:gd name="connsiteX19" fmla="*/ 5288437 w 9040305"/>
              <a:gd name="connsiteY19" fmla="*/ 56561 h 4930219"/>
              <a:gd name="connsiteX20" fmla="*/ 5410985 w 9040305"/>
              <a:gd name="connsiteY20" fmla="*/ 37707 h 4930219"/>
              <a:gd name="connsiteX21" fmla="*/ 5693789 w 9040305"/>
              <a:gd name="connsiteY21" fmla="*/ 0 h 4930219"/>
              <a:gd name="connsiteX22" fmla="*/ 6193410 w 9040305"/>
              <a:gd name="connsiteY22" fmla="*/ 9427 h 4930219"/>
              <a:gd name="connsiteX23" fmla="*/ 6693031 w 9040305"/>
              <a:gd name="connsiteY23" fmla="*/ 47134 h 4930219"/>
              <a:gd name="connsiteX24" fmla="*/ 6881567 w 9040305"/>
              <a:gd name="connsiteY24" fmla="*/ 75414 h 4930219"/>
              <a:gd name="connsiteX25" fmla="*/ 7305773 w 9040305"/>
              <a:gd name="connsiteY25" fmla="*/ 94268 h 4930219"/>
              <a:gd name="connsiteX26" fmla="*/ 7390614 w 9040305"/>
              <a:gd name="connsiteY26" fmla="*/ 103695 h 4930219"/>
              <a:gd name="connsiteX27" fmla="*/ 7560297 w 9040305"/>
              <a:gd name="connsiteY27" fmla="*/ 122548 h 4930219"/>
              <a:gd name="connsiteX28" fmla="*/ 7598004 w 9040305"/>
              <a:gd name="connsiteY28" fmla="*/ 131975 h 4930219"/>
              <a:gd name="connsiteX29" fmla="*/ 7993930 w 9040305"/>
              <a:gd name="connsiteY29" fmla="*/ 113122 h 4930219"/>
              <a:gd name="connsiteX30" fmla="*/ 8125905 w 9040305"/>
              <a:gd name="connsiteY30" fmla="*/ 84841 h 4930219"/>
              <a:gd name="connsiteX31" fmla="*/ 8239026 w 9040305"/>
              <a:gd name="connsiteY31" fmla="*/ 75414 h 4930219"/>
              <a:gd name="connsiteX32" fmla="*/ 8333295 w 9040305"/>
              <a:gd name="connsiteY32" fmla="*/ 65988 h 4930219"/>
              <a:gd name="connsiteX33" fmla="*/ 8889476 w 9040305"/>
              <a:gd name="connsiteY33" fmla="*/ 56561 h 4930219"/>
              <a:gd name="connsiteX34" fmla="*/ 8898903 w 9040305"/>
              <a:gd name="connsiteY34" fmla="*/ 122548 h 4930219"/>
              <a:gd name="connsiteX35" fmla="*/ 8917756 w 9040305"/>
              <a:gd name="connsiteY35" fmla="*/ 169682 h 4930219"/>
              <a:gd name="connsiteX36" fmla="*/ 8936610 w 9040305"/>
              <a:gd name="connsiteY36" fmla="*/ 386499 h 4930219"/>
              <a:gd name="connsiteX37" fmla="*/ 8974317 w 9040305"/>
              <a:gd name="connsiteY37" fmla="*/ 480767 h 4930219"/>
              <a:gd name="connsiteX38" fmla="*/ 8993171 w 9040305"/>
              <a:gd name="connsiteY38" fmla="*/ 527901 h 4930219"/>
              <a:gd name="connsiteX39" fmla="*/ 9002598 w 9040305"/>
              <a:gd name="connsiteY39" fmla="*/ 584462 h 4930219"/>
              <a:gd name="connsiteX40" fmla="*/ 9012024 w 9040305"/>
              <a:gd name="connsiteY40" fmla="*/ 631596 h 4930219"/>
              <a:gd name="connsiteX41" fmla="*/ 9030878 w 9040305"/>
              <a:gd name="connsiteY41" fmla="*/ 820132 h 4930219"/>
              <a:gd name="connsiteX42" fmla="*/ 9021451 w 9040305"/>
              <a:gd name="connsiteY42" fmla="*/ 1112363 h 4930219"/>
              <a:gd name="connsiteX43" fmla="*/ 9012024 w 9040305"/>
              <a:gd name="connsiteY43" fmla="*/ 1216058 h 4930219"/>
              <a:gd name="connsiteX44" fmla="*/ 9002598 w 9040305"/>
              <a:gd name="connsiteY44" fmla="*/ 1470581 h 4930219"/>
              <a:gd name="connsiteX45" fmla="*/ 8983744 w 9040305"/>
              <a:gd name="connsiteY45" fmla="*/ 1602557 h 4930219"/>
              <a:gd name="connsiteX46" fmla="*/ 8974317 w 9040305"/>
              <a:gd name="connsiteY46" fmla="*/ 1696825 h 4930219"/>
              <a:gd name="connsiteX47" fmla="*/ 8964890 w 9040305"/>
              <a:gd name="connsiteY47" fmla="*/ 1913641 h 4930219"/>
              <a:gd name="connsiteX48" fmla="*/ 8964890 w 9040305"/>
              <a:gd name="connsiteY48" fmla="*/ 2573517 h 4930219"/>
              <a:gd name="connsiteX49" fmla="*/ 8946037 w 9040305"/>
              <a:gd name="connsiteY49" fmla="*/ 2658359 h 4930219"/>
              <a:gd name="connsiteX50" fmla="*/ 8936610 w 9040305"/>
              <a:gd name="connsiteY50" fmla="*/ 2733773 h 4930219"/>
              <a:gd name="connsiteX51" fmla="*/ 8964890 w 9040305"/>
              <a:gd name="connsiteY51" fmla="*/ 3384223 h 4930219"/>
              <a:gd name="connsiteX52" fmla="*/ 8983744 w 9040305"/>
              <a:gd name="connsiteY52" fmla="*/ 3431357 h 4930219"/>
              <a:gd name="connsiteX53" fmla="*/ 9021451 w 9040305"/>
              <a:gd name="connsiteY53" fmla="*/ 3780148 h 4930219"/>
              <a:gd name="connsiteX54" fmla="*/ 9040305 w 9040305"/>
              <a:gd name="connsiteY54" fmla="*/ 3930977 h 4930219"/>
              <a:gd name="connsiteX55" fmla="*/ 9030878 w 9040305"/>
              <a:gd name="connsiteY55" fmla="*/ 4138367 h 4930219"/>
              <a:gd name="connsiteX56" fmla="*/ 9021451 w 9040305"/>
              <a:gd name="connsiteY56" fmla="*/ 4176074 h 4930219"/>
              <a:gd name="connsiteX57" fmla="*/ 8993171 w 9040305"/>
              <a:gd name="connsiteY57" fmla="*/ 4223208 h 4930219"/>
              <a:gd name="connsiteX58" fmla="*/ 8983744 w 9040305"/>
              <a:gd name="connsiteY58" fmla="*/ 4270342 h 4930219"/>
              <a:gd name="connsiteX59" fmla="*/ 8964890 w 9040305"/>
              <a:gd name="connsiteY59" fmla="*/ 4308049 h 4930219"/>
              <a:gd name="connsiteX60" fmla="*/ 8927183 w 9040305"/>
              <a:gd name="connsiteY60" fmla="*/ 4383464 h 4930219"/>
              <a:gd name="connsiteX61" fmla="*/ 8917756 w 9040305"/>
              <a:gd name="connsiteY61" fmla="*/ 4458878 h 4930219"/>
              <a:gd name="connsiteX62" fmla="*/ 8908330 w 9040305"/>
              <a:gd name="connsiteY62" fmla="*/ 4496586 h 4930219"/>
              <a:gd name="connsiteX63" fmla="*/ 8889476 w 9040305"/>
              <a:gd name="connsiteY63" fmla="*/ 4769963 h 4930219"/>
              <a:gd name="connsiteX64" fmla="*/ 8861196 w 9040305"/>
              <a:gd name="connsiteY64" fmla="*/ 4788816 h 4930219"/>
              <a:gd name="connsiteX65" fmla="*/ 8738647 w 9040305"/>
              <a:gd name="connsiteY65" fmla="*/ 4845377 h 4930219"/>
              <a:gd name="connsiteX66" fmla="*/ 8616099 w 9040305"/>
              <a:gd name="connsiteY66" fmla="*/ 4883084 h 4930219"/>
              <a:gd name="connsiteX67" fmla="*/ 8436989 w 9040305"/>
              <a:gd name="connsiteY67" fmla="*/ 4873658 h 4930219"/>
              <a:gd name="connsiteX68" fmla="*/ 8323868 w 9040305"/>
              <a:gd name="connsiteY68" fmla="*/ 4845377 h 4930219"/>
              <a:gd name="connsiteX69" fmla="*/ 8116478 w 9040305"/>
              <a:gd name="connsiteY69" fmla="*/ 4807670 h 4930219"/>
              <a:gd name="connsiteX70" fmla="*/ 7946796 w 9040305"/>
              <a:gd name="connsiteY70" fmla="*/ 4769963 h 4930219"/>
              <a:gd name="connsiteX71" fmla="*/ 7843101 w 9040305"/>
              <a:gd name="connsiteY71" fmla="*/ 4760536 h 4930219"/>
              <a:gd name="connsiteX72" fmla="*/ 7588577 w 9040305"/>
              <a:gd name="connsiteY72" fmla="*/ 4769963 h 4930219"/>
              <a:gd name="connsiteX73" fmla="*/ 7371761 w 9040305"/>
              <a:gd name="connsiteY73" fmla="*/ 4798243 h 4930219"/>
              <a:gd name="connsiteX74" fmla="*/ 7032396 w 9040305"/>
              <a:gd name="connsiteY74" fmla="*/ 4807670 h 4930219"/>
              <a:gd name="connsiteX75" fmla="*/ 6825006 w 9040305"/>
              <a:gd name="connsiteY75" fmla="*/ 4835950 h 4930219"/>
              <a:gd name="connsiteX76" fmla="*/ 6730738 w 9040305"/>
              <a:gd name="connsiteY76" fmla="*/ 4854804 h 4930219"/>
              <a:gd name="connsiteX77" fmla="*/ 6608189 w 9040305"/>
              <a:gd name="connsiteY77" fmla="*/ 4883084 h 4930219"/>
              <a:gd name="connsiteX78" fmla="*/ 6240544 w 9040305"/>
              <a:gd name="connsiteY78" fmla="*/ 4883084 h 4930219"/>
              <a:gd name="connsiteX79" fmla="*/ 6089715 w 9040305"/>
              <a:gd name="connsiteY79" fmla="*/ 4845377 h 4930219"/>
              <a:gd name="connsiteX80" fmla="*/ 5920033 w 9040305"/>
              <a:gd name="connsiteY80" fmla="*/ 4835950 h 4930219"/>
              <a:gd name="connsiteX81" fmla="*/ 5062194 w 9040305"/>
              <a:gd name="connsiteY81" fmla="*/ 4835950 h 4930219"/>
              <a:gd name="connsiteX82" fmla="*/ 4628561 w 9040305"/>
              <a:gd name="connsiteY82" fmla="*/ 4845377 h 4930219"/>
              <a:gd name="connsiteX83" fmla="*/ 4147794 w 9040305"/>
              <a:gd name="connsiteY83" fmla="*/ 4835950 h 4930219"/>
              <a:gd name="connsiteX84" fmla="*/ 3930977 w 9040305"/>
              <a:gd name="connsiteY84" fmla="*/ 4788816 h 4930219"/>
              <a:gd name="connsiteX85" fmla="*/ 3817855 w 9040305"/>
              <a:gd name="connsiteY85" fmla="*/ 4779390 h 4930219"/>
              <a:gd name="connsiteX86" fmla="*/ 3525624 w 9040305"/>
              <a:gd name="connsiteY86" fmla="*/ 4751109 h 4930219"/>
              <a:gd name="connsiteX87" fmla="*/ 3299381 w 9040305"/>
              <a:gd name="connsiteY87" fmla="*/ 4760536 h 4930219"/>
              <a:gd name="connsiteX88" fmla="*/ 3233394 w 9040305"/>
              <a:gd name="connsiteY88" fmla="*/ 4769963 h 4930219"/>
              <a:gd name="connsiteX89" fmla="*/ 3195686 w 9040305"/>
              <a:gd name="connsiteY89" fmla="*/ 4788816 h 4930219"/>
              <a:gd name="connsiteX90" fmla="*/ 3016577 w 9040305"/>
              <a:gd name="connsiteY90" fmla="*/ 4854804 h 4930219"/>
              <a:gd name="connsiteX91" fmla="*/ 2743200 w 9040305"/>
              <a:gd name="connsiteY91" fmla="*/ 4911365 h 4930219"/>
              <a:gd name="connsiteX92" fmla="*/ 1970202 w 9040305"/>
              <a:gd name="connsiteY92" fmla="*/ 4920792 h 4930219"/>
              <a:gd name="connsiteX93" fmla="*/ 1913641 w 9040305"/>
              <a:gd name="connsiteY93" fmla="*/ 4930219 h 4930219"/>
              <a:gd name="connsiteX94" fmla="*/ 1715678 w 9040305"/>
              <a:gd name="connsiteY94" fmla="*/ 4920792 h 4930219"/>
              <a:gd name="connsiteX95" fmla="*/ 1630837 w 9040305"/>
              <a:gd name="connsiteY95" fmla="*/ 4892511 h 4930219"/>
              <a:gd name="connsiteX96" fmla="*/ 1564849 w 9040305"/>
              <a:gd name="connsiteY96" fmla="*/ 4883084 h 4930219"/>
              <a:gd name="connsiteX97" fmla="*/ 1244338 w 9040305"/>
              <a:gd name="connsiteY97" fmla="*/ 4807670 h 4930219"/>
              <a:gd name="connsiteX98" fmla="*/ 980387 w 9040305"/>
              <a:gd name="connsiteY98" fmla="*/ 4732256 h 4930219"/>
              <a:gd name="connsiteX99" fmla="*/ 584462 w 9040305"/>
              <a:gd name="connsiteY99" fmla="*/ 4741682 h 4930219"/>
              <a:gd name="connsiteX100" fmla="*/ 490194 w 9040305"/>
              <a:gd name="connsiteY100" fmla="*/ 4751109 h 4930219"/>
              <a:gd name="connsiteX101" fmla="*/ 348791 w 9040305"/>
              <a:gd name="connsiteY101" fmla="*/ 4722829 h 4930219"/>
              <a:gd name="connsiteX102" fmla="*/ 94268 w 9040305"/>
              <a:gd name="connsiteY102" fmla="*/ 4703975 h 4930219"/>
              <a:gd name="connsiteX103" fmla="*/ 75414 w 9040305"/>
              <a:gd name="connsiteY103" fmla="*/ 4336330 h 4930219"/>
              <a:gd name="connsiteX104" fmla="*/ 37707 w 9040305"/>
              <a:gd name="connsiteY104" fmla="*/ 4242062 h 4930219"/>
              <a:gd name="connsiteX105" fmla="*/ 9426 w 9040305"/>
              <a:gd name="connsiteY105" fmla="*/ 4166647 h 4930219"/>
              <a:gd name="connsiteX106" fmla="*/ 37707 w 9040305"/>
              <a:gd name="connsiteY106" fmla="*/ 3855563 h 4930219"/>
              <a:gd name="connsiteX107" fmla="*/ 75414 w 9040305"/>
              <a:gd name="connsiteY107" fmla="*/ 3685880 h 4930219"/>
              <a:gd name="connsiteX108" fmla="*/ 84841 w 9040305"/>
              <a:gd name="connsiteY108" fmla="*/ 3610466 h 4930219"/>
              <a:gd name="connsiteX109" fmla="*/ 75414 w 9040305"/>
              <a:gd name="connsiteY109" fmla="*/ 2846895 h 4930219"/>
              <a:gd name="connsiteX110" fmla="*/ 56561 w 9040305"/>
              <a:gd name="connsiteY110" fmla="*/ 2205872 h 4930219"/>
              <a:gd name="connsiteX111" fmla="*/ 56561 w 9040305"/>
              <a:gd name="connsiteY111" fmla="*/ 1527142 h 4930219"/>
              <a:gd name="connsiteX112" fmla="*/ 47134 w 9040305"/>
              <a:gd name="connsiteY112" fmla="*/ 1470581 h 4930219"/>
              <a:gd name="connsiteX113" fmla="*/ 18853 w 9040305"/>
              <a:gd name="connsiteY113" fmla="*/ 1319753 h 4930219"/>
              <a:gd name="connsiteX114" fmla="*/ 0 w 9040305"/>
              <a:gd name="connsiteY114" fmla="*/ 1140643 h 4930219"/>
              <a:gd name="connsiteX115" fmla="*/ 9426 w 9040305"/>
              <a:gd name="connsiteY115" fmla="*/ 952107 h 4930219"/>
              <a:gd name="connsiteX116" fmla="*/ 47134 w 9040305"/>
              <a:gd name="connsiteY116" fmla="*/ 763571 h 4930219"/>
              <a:gd name="connsiteX117" fmla="*/ 75414 w 9040305"/>
              <a:gd name="connsiteY117" fmla="*/ 461913 h 4930219"/>
              <a:gd name="connsiteX118" fmla="*/ 131975 w 9040305"/>
              <a:gd name="connsiteY118" fmla="*/ 226243 h 4930219"/>
              <a:gd name="connsiteX119" fmla="*/ 141402 w 9040305"/>
              <a:gd name="connsiteY119" fmla="*/ 131975 h 4930219"/>
              <a:gd name="connsiteX120" fmla="*/ 160255 w 9040305"/>
              <a:gd name="connsiteY120" fmla="*/ 47134 h 4930219"/>
              <a:gd name="connsiteX121" fmla="*/ 339365 w 9040305"/>
              <a:gd name="connsiteY121" fmla="*/ 56561 h 4930219"/>
              <a:gd name="connsiteX122" fmla="*/ 377072 w 9040305"/>
              <a:gd name="connsiteY122" fmla="*/ 37707 h 4930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</a:cxnLst>
            <a:rect l="l" t="t" r="r" b="b"/>
            <a:pathLst>
              <a:path w="9040305" h="4930219">
                <a:moveTo>
                  <a:pt x="377072" y="37707"/>
                </a:moveTo>
                <a:cubicBezTo>
                  <a:pt x="414779" y="34565"/>
                  <a:pt x="478169" y="54102"/>
                  <a:pt x="565608" y="37707"/>
                </a:cubicBezTo>
                <a:cubicBezTo>
                  <a:pt x="585141" y="34045"/>
                  <a:pt x="602889" y="23674"/>
                  <a:pt x="622169" y="18854"/>
                </a:cubicBezTo>
                <a:cubicBezTo>
                  <a:pt x="653257" y="11082"/>
                  <a:pt x="716437" y="0"/>
                  <a:pt x="716437" y="0"/>
                </a:cubicBezTo>
                <a:cubicBezTo>
                  <a:pt x="766713" y="3142"/>
                  <a:pt x="817081" y="5063"/>
                  <a:pt x="867266" y="9427"/>
                </a:cubicBezTo>
                <a:cubicBezTo>
                  <a:pt x="976394" y="18917"/>
                  <a:pt x="890788" y="16017"/>
                  <a:pt x="999241" y="37707"/>
                </a:cubicBezTo>
                <a:cubicBezTo>
                  <a:pt x="1025931" y="43045"/>
                  <a:pt x="1149245" y="54593"/>
                  <a:pt x="1168923" y="56561"/>
                </a:cubicBezTo>
                <a:cubicBezTo>
                  <a:pt x="1269632" y="81738"/>
                  <a:pt x="1158522" y="56476"/>
                  <a:pt x="1376313" y="75414"/>
                </a:cubicBezTo>
                <a:cubicBezTo>
                  <a:pt x="1392275" y="76802"/>
                  <a:pt x="1407780" y="81484"/>
                  <a:pt x="1423447" y="84841"/>
                </a:cubicBezTo>
                <a:lnTo>
                  <a:pt x="1508288" y="103695"/>
                </a:lnTo>
                <a:lnTo>
                  <a:pt x="1989055" y="94268"/>
                </a:lnTo>
                <a:cubicBezTo>
                  <a:pt x="2075978" y="91321"/>
                  <a:pt x="2054419" y="81070"/>
                  <a:pt x="2139884" y="65988"/>
                </a:cubicBezTo>
                <a:cubicBezTo>
                  <a:pt x="2167905" y="61043"/>
                  <a:pt x="2196532" y="60406"/>
                  <a:pt x="2224725" y="56561"/>
                </a:cubicBezTo>
                <a:cubicBezTo>
                  <a:pt x="2265676" y="50977"/>
                  <a:pt x="2306359" y="43552"/>
                  <a:pt x="2347274" y="37707"/>
                </a:cubicBezTo>
                <a:cubicBezTo>
                  <a:pt x="2508101" y="14731"/>
                  <a:pt x="2327658" y="45558"/>
                  <a:pt x="2526383" y="9427"/>
                </a:cubicBezTo>
                <a:lnTo>
                  <a:pt x="4515439" y="18854"/>
                </a:lnTo>
                <a:cubicBezTo>
                  <a:pt x="4534552" y="19030"/>
                  <a:pt x="4553078" y="25577"/>
                  <a:pt x="4572000" y="28280"/>
                </a:cubicBezTo>
                <a:cubicBezTo>
                  <a:pt x="4597079" y="31863"/>
                  <a:pt x="4622276" y="34565"/>
                  <a:pt x="4647414" y="37707"/>
                </a:cubicBezTo>
                <a:cubicBezTo>
                  <a:pt x="4666268" y="43992"/>
                  <a:pt x="4684345" y="53461"/>
                  <a:pt x="4703975" y="56561"/>
                </a:cubicBezTo>
                <a:cubicBezTo>
                  <a:pt x="4854690" y="80359"/>
                  <a:pt x="5256865" y="57205"/>
                  <a:pt x="5288437" y="56561"/>
                </a:cubicBezTo>
                <a:lnTo>
                  <a:pt x="5410985" y="37707"/>
                </a:lnTo>
                <a:lnTo>
                  <a:pt x="5693789" y="0"/>
                </a:lnTo>
                <a:lnTo>
                  <a:pt x="6193410" y="9427"/>
                </a:lnTo>
                <a:cubicBezTo>
                  <a:pt x="6419764" y="17323"/>
                  <a:pt x="6490967" y="26927"/>
                  <a:pt x="6693031" y="47134"/>
                </a:cubicBezTo>
                <a:cubicBezTo>
                  <a:pt x="6786450" y="78275"/>
                  <a:pt x="6740824" y="68258"/>
                  <a:pt x="6881567" y="75414"/>
                </a:cubicBezTo>
                <a:lnTo>
                  <a:pt x="7305773" y="94268"/>
                </a:lnTo>
                <a:lnTo>
                  <a:pt x="7390614" y="103695"/>
                </a:lnTo>
                <a:cubicBezTo>
                  <a:pt x="7455758" y="110209"/>
                  <a:pt x="7498796" y="111366"/>
                  <a:pt x="7560297" y="122548"/>
                </a:cubicBezTo>
                <a:cubicBezTo>
                  <a:pt x="7573044" y="124866"/>
                  <a:pt x="7585435" y="128833"/>
                  <a:pt x="7598004" y="131975"/>
                </a:cubicBezTo>
                <a:lnTo>
                  <a:pt x="7993930" y="113122"/>
                </a:lnTo>
                <a:cubicBezTo>
                  <a:pt x="8119892" y="105410"/>
                  <a:pt x="8000120" y="104702"/>
                  <a:pt x="8125905" y="84841"/>
                </a:cubicBezTo>
                <a:cubicBezTo>
                  <a:pt x="8163280" y="78940"/>
                  <a:pt x="8201344" y="78840"/>
                  <a:pt x="8239026" y="75414"/>
                </a:cubicBezTo>
                <a:cubicBezTo>
                  <a:pt x="8270476" y="72555"/>
                  <a:pt x="8301729" y="66903"/>
                  <a:pt x="8333295" y="65988"/>
                </a:cubicBezTo>
                <a:cubicBezTo>
                  <a:pt x="8518637" y="60616"/>
                  <a:pt x="8704082" y="59703"/>
                  <a:pt x="8889476" y="56561"/>
                </a:cubicBezTo>
                <a:cubicBezTo>
                  <a:pt x="8892618" y="78557"/>
                  <a:pt x="8893514" y="100992"/>
                  <a:pt x="8898903" y="122548"/>
                </a:cubicBezTo>
                <a:cubicBezTo>
                  <a:pt x="8903007" y="138964"/>
                  <a:pt x="8915567" y="152903"/>
                  <a:pt x="8917756" y="169682"/>
                </a:cubicBezTo>
                <a:cubicBezTo>
                  <a:pt x="8919797" y="185327"/>
                  <a:pt x="8918414" y="331910"/>
                  <a:pt x="8936610" y="386499"/>
                </a:cubicBezTo>
                <a:cubicBezTo>
                  <a:pt x="8947312" y="418606"/>
                  <a:pt x="8961748" y="449344"/>
                  <a:pt x="8974317" y="480767"/>
                </a:cubicBezTo>
                <a:lnTo>
                  <a:pt x="8993171" y="527901"/>
                </a:lnTo>
                <a:cubicBezTo>
                  <a:pt x="8996313" y="546755"/>
                  <a:pt x="8999179" y="565657"/>
                  <a:pt x="9002598" y="584462"/>
                </a:cubicBezTo>
                <a:cubicBezTo>
                  <a:pt x="9005464" y="600226"/>
                  <a:pt x="9010115" y="615688"/>
                  <a:pt x="9012024" y="631596"/>
                </a:cubicBezTo>
                <a:cubicBezTo>
                  <a:pt x="9019549" y="694305"/>
                  <a:pt x="9030878" y="820132"/>
                  <a:pt x="9030878" y="820132"/>
                </a:cubicBezTo>
                <a:cubicBezTo>
                  <a:pt x="9027736" y="917542"/>
                  <a:pt x="9026087" y="1015012"/>
                  <a:pt x="9021451" y="1112363"/>
                </a:cubicBezTo>
                <a:cubicBezTo>
                  <a:pt x="9019800" y="1147031"/>
                  <a:pt x="9013848" y="1181398"/>
                  <a:pt x="9012024" y="1216058"/>
                </a:cubicBezTo>
                <a:cubicBezTo>
                  <a:pt x="9007562" y="1300840"/>
                  <a:pt x="9008793" y="1385908"/>
                  <a:pt x="9002598" y="1470581"/>
                </a:cubicBezTo>
                <a:cubicBezTo>
                  <a:pt x="8999355" y="1514901"/>
                  <a:pt x="8989256" y="1558462"/>
                  <a:pt x="8983744" y="1602557"/>
                </a:cubicBezTo>
                <a:cubicBezTo>
                  <a:pt x="8979827" y="1633893"/>
                  <a:pt x="8977459" y="1665402"/>
                  <a:pt x="8974317" y="1696825"/>
                </a:cubicBezTo>
                <a:cubicBezTo>
                  <a:pt x="8971175" y="1769097"/>
                  <a:pt x="8964890" y="1841301"/>
                  <a:pt x="8964890" y="1913641"/>
                </a:cubicBezTo>
                <a:cubicBezTo>
                  <a:pt x="8964890" y="2449826"/>
                  <a:pt x="8992586" y="1978026"/>
                  <a:pt x="8964890" y="2573517"/>
                </a:cubicBezTo>
                <a:cubicBezTo>
                  <a:pt x="8963537" y="2602597"/>
                  <a:pt x="8950767" y="2629979"/>
                  <a:pt x="8946037" y="2658359"/>
                </a:cubicBezTo>
                <a:cubicBezTo>
                  <a:pt x="8941872" y="2683348"/>
                  <a:pt x="8939752" y="2708635"/>
                  <a:pt x="8936610" y="2733773"/>
                </a:cubicBezTo>
                <a:cubicBezTo>
                  <a:pt x="8939351" y="2895473"/>
                  <a:pt x="8910924" y="3181848"/>
                  <a:pt x="8964890" y="3384223"/>
                </a:cubicBezTo>
                <a:cubicBezTo>
                  <a:pt x="8969250" y="3400573"/>
                  <a:pt x="8977459" y="3415646"/>
                  <a:pt x="8983744" y="3431357"/>
                </a:cubicBezTo>
                <a:cubicBezTo>
                  <a:pt x="9000673" y="3702223"/>
                  <a:pt x="8981622" y="3461511"/>
                  <a:pt x="9021451" y="3780148"/>
                </a:cubicBezTo>
                <a:cubicBezTo>
                  <a:pt x="9043205" y="3954180"/>
                  <a:pt x="9019050" y="3824705"/>
                  <a:pt x="9040305" y="3930977"/>
                </a:cubicBezTo>
                <a:cubicBezTo>
                  <a:pt x="9037163" y="4000107"/>
                  <a:pt x="9036186" y="4069369"/>
                  <a:pt x="9030878" y="4138367"/>
                </a:cubicBezTo>
                <a:cubicBezTo>
                  <a:pt x="9029884" y="4151285"/>
                  <a:pt x="9026713" y="4164235"/>
                  <a:pt x="9021451" y="4176074"/>
                </a:cubicBezTo>
                <a:cubicBezTo>
                  <a:pt x="9014010" y="4192817"/>
                  <a:pt x="9002598" y="4207497"/>
                  <a:pt x="8993171" y="4223208"/>
                </a:cubicBezTo>
                <a:cubicBezTo>
                  <a:pt x="8990029" y="4238919"/>
                  <a:pt x="8988811" y="4255142"/>
                  <a:pt x="8983744" y="4270342"/>
                </a:cubicBezTo>
                <a:cubicBezTo>
                  <a:pt x="8979300" y="4283673"/>
                  <a:pt x="8970597" y="4295208"/>
                  <a:pt x="8964890" y="4308049"/>
                </a:cubicBezTo>
                <a:cubicBezTo>
                  <a:pt x="8934140" y="4377236"/>
                  <a:pt x="8960572" y="4333381"/>
                  <a:pt x="8927183" y="4383464"/>
                </a:cubicBezTo>
                <a:cubicBezTo>
                  <a:pt x="8924041" y="4408602"/>
                  <a:pt x="8921921" y="4433889"/>
                  <a:pt x="8917756" y="4458878"/>
                </a:cubicBezTo>
                <a:cubicBezTo>
                  <a:pt x="8915626" y="4471658"/>
                  <a:pt x="8909503" y="4483683"/>
                  <a:pt x="8908330" y="4496586"/>
                </a:cubicBezTo>
                <a:cubicBezTo>
                  <a:pt x="8900060" y="4587553"/>
                  <a:pt x="8904021" y="4679786"/>
                  <a:pt x="8889476" y="4769963"/>
                </a:cubicBezTo>
                <a:cubicBezTo>
                  <a:pt x="8887672" y="4781148"/>
                  <a:pt x="8871329" y="4783749"/>
                  <a:pt x="8861196" y="4788816"/>
                </a:cubicBezTo>
                <a:cubicBezTo>
                  <a:pt x="8820955" y="4808936"/>
                  <a:pt x="8780288" y="4828342"/>
                  <a:pt x="8738647" y="4845377"/>
                </a:cubicBezTo>
                <a:cubicBezTo>
                  <a:pt x="8687759" y="4866195"/>
                  <a:pt x="8662628" y="4871453"/>
                  <a:pt x="8616099" y="4883084"/>
                </a:cubicBezTo>
                <a:cubicBezTo>
                  <a:pt x="8556396" y="4879942"/>
                  <a:pt x="8496283" y="4881309"/>
                  <a:pt x="8436989" y="4873658"/>
                </a:cubicBezTo>
                <a:cubicBezTo>
                  <a:pt x="8398441" y="4868684"/>
                  <a:pt x="8361919" y="4853304"/>
                  <a:pt x="8323868" y="4845377"/>
                </a:cubicBezTo>
                <a:cubicBezTo>
                  <a:pt x="7996434" y="4777161"/>
                  <a:pt x="8401386" y="4870984"/>
                  <a:pt x="8116478" y="4807670"/>
                </a:cubicBezTo>
                <a:cubicBezTo>
                  <a:pt x="8042365" y="4791200"/>
                  <a:pt x="8026417" y="4781337"/>
                  <a:pt x="7946796" y="4769963"/>
                </a:cubicBezTo>
                <a:cubicBezTo>
                  <a:pt x="7912437" y="4765055"/>
                  <a:pt x="7877666" y="4763678"/>
                  <a:pt x="7843101" y="4760536"/>
                </a:cubicBezTo>
                <a:cubicBezTo>
                  <a:pt x="7758260" y="4763678"/>
                  <a:pt x="7673226" y="4763452"/>
                  <a:pt x="7588577" y="4769963"/>
                </a:cubicBezTo>
                <a:cubicBezTo>
                  <a:pt x="7276153" y="4793995"/>
                  <a:pt x="7663392" y="4785833"/>
                  <a:pt x="7371761" y="4798243"/>
                </a:cubicBezTo>
                <a:cubicBezTo>
                  <a:pt x="7258698" y="4803054"/>
                  <a:pt x="7145518" y="4804528"/>
                  <a:pt x="7032396" y="4807670"/>
                </a:cubicBezTo>
                <a:cubicBezTo>
                  <a:pt x="6922169" y="4818693"/>
                  <a:pt x="6942552" y="4814578"/>
                  <a:pt x="6825006" y="4835950"/>
                </a:cubicBezTo>
                <a:cubicBezTo>
                  <a:pt x="6793478" y="4841682"/>
                  <a:pt x="6761701" y="4846547"/>
                  <a:pt x="6730738" y="4854804"/>
                </a:cubicBezTo>
                <a:cubicBezTo>
                  <a:pt x="6593589" y="4891378"/>
                  <a:pt x="6799944" y="4859117"/>
                  <a:pt x="6608189" y="4883084"/>
                </a:cubicBezTo>
                <a:cubicBezTo>
                  <a:pt x="6455186" y="4926800"/>
                  <a:pt x="6521625" y="4915768"/>
                  <a:pt x="6240544" y="4883084"/>
                </a:cubicBezTo>
                <a:cubicBezTo>
                  <a:pt x="6194861" y="4877772"/>
                  <a:pt x="6139124" y="4849674"/>
                  <a:pt x="6089715" y="4845377"/>
                </a:cubicBezTo>
                <a:cubicBezTo>
                  <a:pt x="6033280" y="4840470"/>
                  <a:pt x="5976594" y="4839092"/>
                  <a:pt x="5920033" y="4835950"/>
                </a:cubicBezTo>
                <a:cubicBezTo>
                  <a:pt x="5617619" y="4760355"/>
                  <a:pt x="5884140" y="4823590"/>
                  <a:pt x="5062194" y="4835950"/>
                </a:cubicBezTo>
                <a:lnTo>
                  <a:pt x="4628561" y="4845377"/>
                </a:lnTo>
                <a:cubicBezTo>
                  <a:pt x="4468305" y="4842235"/>
                  <a:pt x="4307887" y="4843823"/>
                  <a:pt x="4147794" y="4835950"/>
                </a:cubicBezTo>
                <a:cubicBezTo>
                  <a:pt x="4121580" y="4834661"/>
                  <a:pt x="3941936" y="4790569"/>
                  <a:pt x="3930977" y="4788816"/>
                </a:cubicBezTo>
                <a:cubicBezTo>
                  <a:pt x="3893614" y="4782838"/>
                  <a:pt x="3855530" y="4782895"/>
                  <a:pt x="3817855" y="4779390"/>
                </a:cubicBezTo>
                <a:lnTo>
                  <a:pt x="3525624" y="4751109"/>
                </a:lnTo>
                <a:cubicBezTo>
                  <a:pt x="3450210" y="4754251"/>
                  <a:pt x="3374704" y="4755676"/>
                  <a:pt x="3299381" y="4760536"/>
                </a:cubicBezTo>
                <a:cubicBezTo>
                  <a:pt x="3277208" y="4761967"/>
                  <a:pt x="3254830" y="4764117"/>
                  <a:pt x="3233394" y="4769963"/>
                </a:cubicBezTo>
                <a:cubicBezTo>
                  <a:pt x="3219836" y="4773660"/>
                  <a:pt x="3208773" y="4783695"/>
                  <a:pt x="3195686" y="4788816"/>
                </a:cubicBezTo>
                <a:cubicBezTo>
                  <a:pt x="3136435" y="4812001"/>
                  <a:pt x="3078303" y="4839373"/>
                  <a:pt x="3016577" y="4854804"/>
                </a:cubicBezTo>
                <a:cubicBezTo>
                  <a:pt x="2825652" y="4902535"/>
                  <a:pt x="2916969" y="4884631"/>
                  <a:pt x="2743200" y="4911365"/>
                </a:cubicBezTo>
                <a:cubicBezTo>
                  <a:pt x="2309884" y="4901288"/>
                  <a:pt x="2386832" y="4893016"/>
                  <a:pt x="1970202" y="4920792"/>
                </a:cubicBezTo>
                <a:cubicBezTo>
                  <a:pt x="1951131" y="4922063"/>
                  <a:pt x="1932495" y="4927077"/>
                  <a:pt x="1913641" y="4930219"/>
                </a:cubicBezTo>
                <a:cubicBezTo>
                  <a:pt x="1847653" y="4927077"/>
                  <a:pt x="1781161" y="4929523"/>
                  <a:pt x="1715678" y="4920792"/>
                </a:cubicBezTo>
                <a:cubicBezTo>
                  <a:pt x="1686129" y="4916852"/>
                  <a:pt x="1659757" y="4899741"/>
                  <a:pt x="1630837" y="4892511"/>
                </a:cubicBezTo>
                <a:cubicBezTo>
                  <a:pt x="1609281" y="4887122"/>
                  <a:pt x="1586676" y="4887241"/>
                  <a:pt x="1564849" y="4883084"/>
                </a:cubicBezTo>
                <a:cubicBezTo>
                  <a:pt x="1469205" y="4864866"/>
                  <a:pt x="1333008" y="4831685"/>
                  <a:pt x="1244338" y="4807670"/>
                </a:cubicBezTo>
                <a:cubicBezTo>
                  <a:pt x="1156016" y="4783749"/>
                  <a:pt x="980387" y="4732256"/>
                  <a:pt x="980387" y="4732256"/>
                </a:cubicBezTo>
                <a:lnTo>
                  <a:pt x="584462" y="4741682"/>
                </a:lnTo>
                <a:cubicBezTo>
                  <a:pt x="552906" y="4742896"/>
                  <a:pt x="521673" y="4753627"/>
                  <a:pt x="490194" y="4751109"/>
                </a:cubicBezTo>
                <a:cubicBezTo>
                  <a:pt x="442279" y="4747276"/>
                  <a:pt x="396565" y="4728137"/>
                  <a:pt x="348791" y="4722829"/>
                </a:cubicBezTo>
                <a:cubicBezTo>
                  <a:pt x="207649" y="4707146"/>
                  <a:pt x="292361" y="4714980"/>
                  <a:pt x="94268" y="4703975"/>
                </a:cubicBezTo>
                <a:cubicBezTo>
                  <a:pt x="87983" y="4581427"/>
                  <a:pt x="90328" y="4458130"/>
                  <a:pt x="75414" y="4336330"/>
                </a:cubicBezTo>
                <a:cubicBezTo>
                  <a:pt x="71301" y="4302738"/>
                  <a:pt x="49973" y="4273604"/>
                  <a:pt x="37707" y="4242062"/>
                </a:cubicBezTo>
                <a:cubicBezTo>
                  <a:pt x="27976" y="4217040"/>
                  <a:pt x="9426" y="4166647"/>
                  <a:pt x="9426" y="4166647"/>
                </a:cubicBezTo>
                <a:cubicBezTo>
                  <a:pt x="18853" y="4062952"/>
                  <a:pt x="23548" y="3958718"/>
                  <a:pt x="37707" y="3855563"/>
                </a:cubicBezTo>
                <a:cubicBezTo>
                  <a:pt x="45586" y="3798160"/>
                  <a:pt x="64472" y="3742778"/>
                  <a:pt x="75414" y="3685880"/>
                </a:cubicBezTo>
                <a:cubicBezTo>
                  <a:pt x="80198" y="3661002"/>
                  <a:pt x="81699" y="3635604"/>
                  <a:pt x="84841" y="3610466"/>
                </a:cubicBezTo>
                <a:cubicBezTo>
                  <a:pt x="81699" y="3355942"/>
                  <a:pt x="78974" y="3101413"/>
                  <a:pt x="75414" y="2846895"/>
                </a:cubicBezTo>
                <a:cubicBezTo>
                  <a:pt x="67091" y="2251795"/>
                  <a:pt x="97878" y="2453797"/>
                  <a:pt x="56561" y="2205872"/>
                </a:cubicBezTo>
                <a:cubicBezTo>
                  <a:pt x="63703" y="1884463"/>
                  <a:pt x="73725" y="1810351"/>
                  <a:pt x="56561" y="1527142"/>
                </a:cubicBezTo>
                <a:cubicBezTo>
                  <a:pt x="55405" y="1508063"/>
                  <a:pt x="49505" y="1489547"/>
                  <a:pt x="47134" y="1470581"/>
                </a:cubicBezTo>
                <a:cubicBezTo>
                  <a:pt x="31168" y="1342854"/>
                  <a:pt x="50564" y="1414884"/>
                  <a:pt x="18853" y="1319753"/>
                </a:cubicBezTo>
                <a:cubicBezTo>
                  <a:pt x="13675" y="1278332"/>
                  <a:pt x="0" y="1175814"/>
                  <a:pt x="0" y="1140643"/>
                </a:cubicBezTo>
                <a:cubicBezTo>
                  <a:pt x="0" y="1077719"/>
                  <a:pt x="1621" y="1014545"/>
                  <a:pt x="9426" y="952107"/>
                </a:cubicBezTo>
                <a:cubicBezTo>
                  <a:pt x="17375" y="888512"/>
                  <a:pt x="47134" y="763571"/>
                  <a:pt x="47134" y="763571"/>
                </a:cubicBezTo>
                <a:cubicBezTo>
                  <a:pt x="52772" y="695921"/>
                  <a:pt x="67876" y="507138"/>
                  <a:pt x="75414" y="461913"/>
                </a:cubicBezTo>
                <a:cubicBezTo>
                  <a:pt x="115956" y="218658"/>
                  <a:pt x="99534" y="550651"/>
                  <a:pt x="131975" y="226243"/>
                </a:cubicBezTo>
                <a:cubicBezTo>
                  <a:pt x="135117" y="194820"/>
                  <a:pt x="137228" y="163277"/>
                  <a:pt x="141402" y="131975"/>
                </a:cubicBezTo>
                <a:cubicBezTo>
                  <a:pt x="144820" y="106337"/>
                  <a:pt x="153856" y="72731"/>
                  <a:pt x="160255" y="47134"/>
                </a:cubicBezTo>
                <a:cubicBezTo>
                  <a:pt x="219958" y="50276"/>
                  <a:pt x="279755" y="51976"/>
                  <a:pt x="339365" y="56561"/>
                </a:cubicBezTo>
                <a:cubicBezTo>
                  <a:pt x="361519" y="58265"/>
                  <a:pt x="339365" y="40849"/>
                  <a:pt x="377072" y="37707"/>
                </a:cubicBezTo>
                <a:close/>
              </a:path>
            </a:pathLst>
          </a:cu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B066FC7-89A8-455B-B188-72BC9F43428A}"/>
              </a:ext>
            </a:extLst>
          </p:cNvPr>
          <p:cNvSpPr/>
          <p:nvPr/>
        </p:nvSpPr>
        <p:spPr>
          <a:xfrm>
            <a:off x="6881564" y="1589414"/>
            <a:ext cx="216819" cy="4575716"/>
          </a:xfrm>
          <a:custGeom>
            <a:avLst/>
            <a:gdLst>
              <a:gd name="connsiteX0" fmla="*/ 46437 w 159741"/>
              <a:gd name="connsiteY0" fmla="*/ 0 h 4817097"/>
              <a:gd name="connsiteX1" fmla="*/ 65291 w 159741"/>
              <a:gd name="connsiteY1" fmla="*/ 131975 h 4817097"/>
              <a:gd name="connsiteX2" fmla="*/ 46437 w 159741"/>
              <a:gd name="connsiteY2" fmla="*/ 433633 h 4817097"/>
              <a:gd name="connsiteX3" fmla="*/ 27583 w 159741"/>
              <a:gd name="connsiteY3" fmla="*/ 678730 h 4817097"/>
              <a:gd name="connsiteX4" fmla="*/ 18157 w 159741"/>
              <a:gd name="connsiteY4" fmla="*/ 1055802 h 4817097"/>
              <a:gd name="connsiteX5" fmla="*/ 18157 w 159741"/>
              <a:gd name="connsiteY5" fmla="*/ 1404594 h 4817097"/>
              <a:gd name="connsiteX6" fmla="*/ 46437 w 159741"/>
              <a:gd name="connsiteY6" fmla="*/ 1527142 h 4817097"/>
              <a:gd name="connsiteX7" fmla="*/ 84144 w 159741"/>
              <a:gd name="connsiteY7" fmla="*/ 1791093 h 4817097"/>
              <a:gd name="connsiteX8" fmla="*/ 112425 w 159741"/>
              <a:gd name="connsiteY8" fmla="*/ 1932495 h 4817097"/>
              <a:gd name="connsiteX9" fmla="*/ 131278 w 159741"/>
              <a:gd name="connsiteY9" fmla="*/ 2073897 h 4817097"/>
              <a:gd name="connsiteX10" fmla="*/ 150132 w 159741"/>
              <a:gd name="connsiteY10" fmla="*/ 2187019 h 4817097"/>
              <a:gd name="connsiteX11" fmla="*/ 150132 w 159741"/>
              <a:gd name="connsiteY11" fmla="*/ 2931736 h 4817097"/>
              <a:gd name="connsiteX12" fmla="*/ 84144 w 159741"/>
              <a:gd name="connsiteY12" fmla="*/ 3176833 h 4817097"/>
              <a:gd name="connsiteX13" fmla="*/ 55864 w 159741"/>
              <a:gd name="connsiteY13" fmla="*/ 3393649 h 4817097"/>
              <a:gd name="connsiteX14" fmla="*/ 65291 w 159741"/>
              <a:gd name="connsiteY14" fmla="*/ 3601039 h 4817097"/>
              <a:gd name="connsiteX15" fmla="*/ 84144 w 159741"/>
              <a:gd name="connsiteY15" fmla="*/ 4072379 h 4817097"/>
              <a:gd name="connsiteX16" fmla="*/ 102998 w 159741"/>
              <a:gd name="connsiteY16" fmla="*/ 4562573 h 4817097"/>
              <a:gd name="connsiteX17" fmla="*/ 112425 w 159741"/>
              <a:gd name="connsiteY17" fmla="*/ 4637988 h 4817097"/>
              <a:gd name="connsiteX18" fmla="*/ 121851 w 159741"/>
              <a:gd name="connsiteY18" fmla="*/ 4685122 h 4817097"/>
              <a:gd name="connsiteX19" fmla="*/ 121851 w 159741"/>
              <a:gd name="connsiteY19" fmla="*/ 4817097 h 48170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59741" h="4817097">
                <a:moveTo>
                  <a:pt x="46437" y="0"/>
                </a:moveTo>
                <a:cubicBezTo>
                  <a:pt x="55140" y="43513"/>
                  <a:pt x="65291" y="87190"/>
                  <a:pt x="65291" y="131975"/>
                </a:cubicBezTo>
                <a:cubicBezTo>
                  <a:pt x="65291" y="324519"/>
                  <a:pt x="57794" y="291678"/>
                  <a:pt x="46437" y="433633"/>
                </a:cubicBezTo>
                <a:cubicBezTo>
                  <a:pt x="15141" y="824820"/>
                  <a:pt x="55658" y="369910"/>
                  <a:pt x="27583" y="678730"/>
                </a:cubicBezTo>
                <a:cubicBezTo>
                  <a:pt x="24441" y="804421"/>
                  <a:pt x="23182" y="930173"/>
                  <a:pt x="18157" y="1055802"/>
                </a:cubicBezTo>
                <a:cubicBezTo>
                  <a:pt x="9857" y="1263302"/>
                  <a:pt x="-18181" y="1041208"/>
                  <a:pt x="18157" y="1404594"/>
                </a:cubicBezTo>
                <a:cubicBezTo>
                  <a:pt x="22328" y="1446309"/>
                  <a:pt x="39382" y="1485817"/>
                  <a:pt x="46437" y="1527142"/>
                </a:cubicBezTo>
                <a:cubicBezTo>
                  <a:pt x="61395" y="1614751"/>
                  <a:pt x="66713" y="1703942"/>
                  <a:pt x="84144" y="1791093"/>
                </a:cubicBezTo>
                <a:cubicBezTo>
                  <a:pt x="93571" y="1838227"/>
                  <a:pt x="104523" y="1885082"/>
                  <a:pt x="112425" y="1932495"/>
                </a:cubicBezTo>
                <a:cubicBezTo>
                  <a:pt x="120242" y="1979399"/>
                  <a:pt x="124309" y="2026859"/>
                  <a:pt x="131278" y="2073897"/>
                </a:cubicBezTo>
                <a:cubicBezTo>
                  <a:pt x="136880" y="2111712"/>
                  <a:pt x="143847" y="2149312"/>
                  <a:pt x="150132" y="2187019"/>
                </a:cubicBezTo>
                <a:cubicBezTo>
                  <a:pt x="155259" y="2412586"/>
                  <a:pt x="168919" y="2701601"/>
                  <a:pt x="150132" y="2931736"/>
                </a:cubicBezTo>
                <a:cubicBezTo>
                  <a:pt x="143536" y="3012535"/>
                  <a:pt x="109563" y="3100576"/>
                  <a:pt x="84144" y="3176833"/>
                </a:cubicBezTo>
                <a:cubicBezTo>
                  <a:pt x="73781" y="3239016"/>
                  <a:pt x="55864" y="3329216"/>
                  <a:pt x="55864" y="3393649"/>
                </a:cubicBezTo>
                <a:cubicBezTo>
                  <a:pt x="55864" y="3462850"/>
                  <a:pt x="63095" y="3531872"/>
                  <a:pt x="65291" y="3601039"/>
                </a:cubicBezTo>
                <a:cubicBezTo>
                  <a:pt x="79684" y="4054446"/>
                  <a:pt x="59542" y="3850963"/>
                  <a:pt x="84144" y="4072379"/>
                </a:cubicBezTo>
                <a:cubicBezTo>
                  <a:pt x="87835" y="4190495"/>
                  <a:pt x="93364" y="4427700"/>
                  <a:pt x="102998" y="4562573"/>
                </a:cubicBezTo>
                <a:cubicBezTo>
                  <a:pt x="104803" y="4587843"/>
                  <a:pt x="108573" y="4612949"/>
                  <a:pt x="112425" y="4637988"/>
                </a:cubicBezTo>
                <a:cubicBezTo>
                  <a:pt x="114861" y="4653824"/>
                  <a:pt x="121009" y="4669122"/>
                  <a:pt x="121851" y="4685122"/>
                </a:cubicBezTo>
                <a:cubicBezTo>
                  <a:pt x="124163" y="4729053"/>
                  <a:pt x="121851" y="4773105"/>
                  <a:pt x="121851" y="4817097"/>
                </a:cubicBezTo>
              </a:path>
            </a:pathLst>
          </a:cu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E4A69971-9DD6-4895-B544-3D5CEC60C0DB}"/>
              </a:ext>
            </a:extLst>
          </p:cNvPr>
          <p:cNvSpPr/>
          <p:nvPr/>
        </p:nvSpPr>
        <p:spPr>
          <a:xfrm>
            <a:off x="2903455" y="3572189"/>
            <a:ext cx="8389861" cy="245664"/>
          </a:xfrm>
          <a:custGeom>
            <a:avLst/>
            <a:gdLst>
              <a:gd name="connsiteX0" fmla="*/ 0 w 8851769"/>
              <a:gd name="connsiteY0" fmla="*/ 28853 h 123121"/>
              <a:gd name="connsiteX1" fmla="*/ 84841 w 8851769"/>
              <a:gd name="connsiteY1" fmla="*/ 38279 h 123121"/>
              <a:gd name="connsiteX2" fmla="*/ 122549 w 8851769"/>
              <a:gd name="connsiteY2" fmla="*/ 47706 h 123121"/>
              <a:gd name="connsiteX3" fmla="*/ 207390 w 8851769"/>
              <a:gd name="connsiteY3" fmla="*/ 57133 h 123121"/>
              <a:gd name="connsiteX4" fmla="*/ 556182 w 8851769"/>
              <a:gd name="connsiteY4" fmla="*/ 47706 h 123121"/>
              <a:gd name="connsiteX5" fmla="*/ 678730 w 8851769"/>
              <a:gd name="connsiteY5" fmla="*/ 38279 h 123121"/>
              <a:gd name="connsiteX6" fmla="*/ 952107 w 8851769"/>
              <a:gd name="connsiteY6" fmla="*/ 66560 h 123121"/>
              <a:gd name="connsiteX7" fmla="*/ 1913641 w 8851769"/>
              <a:gd name="connsiteY7" fmla="*/ 57133 h 123121"/>
              <a:gd name="connsiteX8" fmla="*/ 2253006 w 8851769"/>
              <a:gd name="connsiteY8" fmla="*/ 85413 h 123121"/>
              <a:gd name="connsiteX9" fmla="*/ 2545237 w 8851769"/>
              <a:gd name="connsiteY9" fmla="*/ 75987 h 123121"/>
              <a:gd name="connsiteX10" fmla="*/ 2630078 w 8851769"/>
              <a:gd name="connsiteY10" fmla="*/ 57133 h 123121"/>
              <a:gd name="connsiteX11" fmla="*/ 2677212 w 8851769"/>
              <a:gd name="connsiteY11" fmla="*/ 47706 h 123121"/>
              <a:gd name="connsiteX12" fmla="*/ 2771481 w 8851769"/>
              <a:gd name="connsiteY12" fmla="*/ 57133 h 123121"/>
              <a:gd name="connsiteX13" fmla="*/ 2818615 w 8851769"/>
              <a:gd name="connsiteY13" fmla="*/ 75987 h 123121"/>
              <a:gd name="connsiteX14" fmla="*/ 3044858 w 8851769"/>
              <a:gd name="connsiteY14" fmla="*/ 66560 h 123121"/>
              <a:gd name="connsiteX15" fmla="*/ 3129699 w 8851769"/>
              <a:gd name="connsiteY15" fmla="*/ 47706 h 123121"/>
              <a:gd name="connsiteX16" fmla="*/ 3252248 w 8851769"/>
              <a:gd name="connsiteY16" fmla="*/ 38279 h 123121"/>
              <a:gd name="connsiteX17" fmla="*/ 3346516 w 8851769"/>
              <a:gd name="connsiteY17" fmla="*/ 28853 h 123121"/>
              <a:gd name="connsiteX18" fmla="*/ 3469064 w 8851769"/>
              <a:gd name="connsiteY18" fmla="*/ 19426 h 123121"/>
              <a:gd name="connsiteX19" fmla="*/ 3648173 w 8851769"/>
              <a:gd name="connsiteY19" fmla="*/ 572 h 123121"/>
              <a:gd name="connsiteX20" fmla="*/ 3959258 w 8851769"/>
              <a:gd name="connsiteY20" fmla="*/ 19426 h 123121"/>
              <a:gd name="connsiteX21" fmla="*/ 4034672 w 8851769"/>
              <a:gd name="connsiteY21" fmla="*/ 28853 h 123121"/>
              <a:gd name="connsiteX22" fmla="*/ 4062953 w 8851769"/>
              <a:gd name="connsiteY22" fmla="*/ 47706 h 123121"/>
              <a:gd name="connsiteX23" fmla="*/ 4119514 w 8851769"/>
              <a:gd name="connsiteY23" fmla="*/ 57133 h 123121"/>
              <a:gd name="connsiteX24" fmla="*/ 4157221 w 8851769"/>
              <a:gd name="connsiteY24" fmla="*/ 66560 h 123121"/>
              <a:gd name="connsiteX25" fmla="*/ 4487159 w 8851769"/>
              <a:gd name="connsiteY25" fmla="*/ 57133 h 123121"/>
              <a:gd name="connsiteX26" fmla="*/ 5410986 w 8851769"/>
              <a:gd name="connsiteY26" fmla="*/ 75987 h 123121"/>
              <a:gd name="connsiteX27" fmla="*/ 5910606 w 8851769"/>
              <a:gd name="connsiteY27" fmla="*/ 66560 h 123121"/>
              <a:gd name="connsiteX28" fmla="*/ 5976594 w 8851769"/>
              <a:gd name="connsiteY28" fmla="*/ 47706 h 123121"/>
              <a:gd name="connsiteX29" fmla="*/ 6033155 w 8851769"/>
              <a:gd name="connsiteY29" fmla="*/ 38279 h 123121"/>
              <a:gd name="connsiteX30" fmla="*/ 6117996 w 8851769"/>
              <a:gd name="connsiteY30" fmla="*/ 28853 h 123121"/>
              <a:gd name="connsiteX31" fmla="*/ 6259398 w 8851769"/>
              <a:gd name="connsiteY31" fmla="*/ 572 h 123121"/>
              <a:gd name="connsiteX32" fmla="*/ 6617617 w 8851769"/>
              <a:gd name="connsiteY32" fmla="*/ 9999 h 123121"/>
              <a:gd name="connsiteX33" fmla="*/ 6711885 w 8851769"/>
              <a:gd name="connsiteY33" fmla="*/ 19426 h 123121"/>
              <a:gd name="connsiteX34" fmla="*/ 6853287 w 8851769"/>
              <a:gd name="connsiteY34" fmla="*/ 28853 h 123121"/>
              <a:gd name="connsiteX35" fmla="*/ 7720553 w 8851769"/>
              <a:gd name="connsiteY35" fmla="*/ 57133 h 123121"/>
              <a:gd name="connsiteX36" fmla="*/ 7843101 w 8851769"/>
              <a:gd name="connsiteY36" fmla="*/ 66560 h 123121"/>
              <a:gd name="connsiteX37" fmla="*/ 7880808 w 8851769"/>
              <a:gd name="connsiteY37" fmla="*/ 75987 h 123121"/>
              <a:gd name="connsiteX38" fmla="*/ 8069344 w 8851769"/>
              <a:gd name="connsiteY38" fmla="*/ 94840 h 123121"/>
              <a:gd name="connsiteX39" fmla="*/ 8210747 w 8851769"/>
              <a:gd name="connsiteY39" fmla="*/ 123121 h 123121"/>
              <a:gd name="connsiteX40" fmla="*/ 8550111 w 8851769"/>
              <a:gd name="connsiteY40" fmla="*/ 94840 h 123121"/>
              <a:gd name="connsiteX41" fmla="*/ 8663233 w 8851769"/>
              <a:gd name="connsiteY41" fmla="*/ 47706 h 123121"/>
              <a:gd name="connsiteX42" fmla="*/ 8795208 w 8851769"/>
              <a:gd name="connsiteY42" fmla="*/ 19426 h 123121"/>
              <a:gd name="connsiteX43" fmla="*/ 8823489 w 8851769"/>
              <a:gd name="connsiteY43" fmla="*/ 9999 h 123121"/>
              <a:gd name="connsiteX44" fmla="*/ 8851769 w 8851769"/>
              <a:gd name="connsiteY44" fmla="*/ 9999 h 12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8851769" h="123121">
                <a:moveTo>
                  <a:pt x="0" y="28853"/>
                </a:moveTo>
                <a:cubicBezTo>
                  <a:pt x="28280" y="31995"/>
                  <a:pt x="56718" y="33952"/>
                  <a:pt x="84841" y="38279"/>
                </a:cubicBezTo>
                <a:cubicBezTo>
                  <a:pt x="97647" y="40249"/>
                  <a:pt x="109743" y="45736"/>
                  <a:pt x="122549" y="47706"/>
                </a:cubicBezTo>
                <a:cubicBezTo>
                  <a:pt x="150672" y="52033"/>
                  <a:pt x="179110" y="53991"/>
                  <a:pt x="207390" y="57133"/>
                </a:cubicBezTo>
                <a:lnTo>
                  <a:pt x="556182" y="47706"/>
                </a:lnTo>
                <a:cubicBezTo>
                  <a:pt x="597119" y="46068"/>
                  <a:pt x="637779" y="37038"/>
                  <a:pt x="678730" y="38279"/>
                </a:cubicBezTo>
                <a:cubicBezTo>
                  <a:pt x="708547" y="39183"/>
                  <a:pt x="888755" y="59521"/>
                  <a:pt x="952107" y="66560"/>
                </a:cubicBezTo>
                <a:lnTo>
                  <a:pt x="1913641" y="57133"/>
                </a:lnTo>
                <a:cubicBezTo>
                  <a:pt x="2014994" y="57919"/>
                  <a:pt x="2144333" y="73339"/>
                  <a:pt x="2253006" y="85413"/>
                </a:cubicBezTo>
                <a:cubicBezTo>
                  <a:pt x="2350416" y="82271"/>
                  <a:pt x="2448049" y="83276"/>
                  <a:pt x="2545237" y="75987"/>
                </a:cubicBezTo>
                <a:cubicBezTo>
                  <a:pt x="2574126" y="73820"/>
                  <a:pt x="2601751" y="63203"/>
                  <a:pt x="2630078" y="57133"/>
                </a:cubicBezTo>
                <a:cubicBezTo>
                  <a:pt x="2645745" y="53776"/>
                  <a:pt x="2661501" y="50848"/>
                  <a:pt x="2677212" y="47706"/>
                </a:cubicBezTo>
                <a:cubicBezTo>
                  <a:pt x="2708635" y="50848"/>
                  <a:pt x="2740515" y="50940"/>
                  <a:pt x="2771481" y="57133"/>
                </a:cubicBezTo>
                <a:cubicBezTo>
                  <a:pt x="2788074" y="60452"/>
                  <a:pt x="2801703" y="75404"/>
                  <a:pt x="2818615" y="75987"/>
                </a:cubicBezTo>
                <a:lnTo>
                  <a:pt x="3044858" y="66560"/>
                </a:lnTo>
                <a:cubicBezTo>
                  <a:pt x="3067143" y="60989"/>
                  <a:pt x="3108157" y="50100"/>
                  <a:pt x="3129699" y="47706"/>
                </a:cubicBezTo>
                <a:cubicBezTo>
                  <a:pt x="3170419" y="43182"/>
                  <a:pt x="3211432" y="41828"/>
                  <a:pt x="3252248" y="38279"/>
                </a:cubicBezTo>
                <a:cubicBezTo>
                  <a:pt x="3283709" y="35543"/>
                  <a:pt x="3315055" y="31589"/>
                  <a:pt x="3346516" y="28853"/>
                </a:cubicBezTo>
                <a:cubicBezTo>
                  <a:pt x="3387332" y="25304"/>
                  <a:pt x="3428215" y="22568"/>
                  <a:pt x="3469064" y="19426"/>
                </a:cubicBezTo>
                <a:cubicBezTo>
                  <a:pt x="3538924" y="1960"/>
                  <a:pt x="3543704" y="-1604"/>
                  <a:pt x="3648173" y="572"/>
                </a:cubicBezTo>
                <a:cubicBezTo>
                  <a:pt x="3752036" y="2736"/>
                  <a:pt x="3959258" y="19426"/>
                  <a:pt x="3959258" y="19426"/>
                </a:cubicBezTo>
                <a:cubicBezTo>
                  <a:pt x="3984396" y="22568"/>
                  <a:pt x="4010231" y="22187"/>
                  <a:pt x="4034672" y="28853"/>
                </a:cubicBezTo>
                <a:cubicBezTo>
                  <a:pt x="4045602" y="31834"/>
                  <a:pt x="4052205" y="44123"/>
                  <a:pt x="4062953" y="47706"/>
                </a:cubicBezTo>
                <a:cubicBezTo>
                  <a:pt x="4081086" y="53750"/>
                  <a:pt x="4100771" y="53384"/>
                  <a:pt x="4119514" y="57133"/>
                </a:cubicBezTo>
                <a:cubicBezTo>
                  <a:pt x="4132218" y="59674"/>
                  <a:pt x="4144652" y="63418"/>
                  <a:pt x="4157221" y="66560"/>
                </a:cubicBezTo>
                <a:cubicBezTo>
                  <a:pt x="4267200" y="63418"/>
                  <a:pt x="4377135" y="57133"/>
                  <a:pt x="4487159" y="57133"/>
                </a:cubicBezTo>
                <a:cubicBezTo>
                  <a:pt x="5132751" y="57133"/>
                  <a:pt x="5032677" y="53733"/>
                  <a:pt x="5410986" y="75987"/>
                </a:cubicBezTo>
                <a:cubicBezTo>
                  <a:pt x="5577526" y="72845"/>
                  <a:pt x="5744244" y="74878"/>
                  <a:pt x="5910606" y="66560"/>
                </a:cubicBezTo>
                <a:cubicBezTo>
                  <a:pt x="5933454" y="65418"/>
                  <a:pt x="5954304" y="52850"/>
                  <a:pt x="5976594" y="47706"/>
                </a:cubicBezTo>
                <a:cubicBezTo>
                  <a:pt x="5995218" y="43408"/>
                  <a:pt x="6014209" y="40805"/>
                  <a:pt x="6033155" y="38279"/>
                </a:cubicBezTo>
                <a:cubicBezTo>
                  <a:pt x="6061360" y="34518"/>
                  <a:pt x="6089791" y="32614"/>
                  <a:pt x="6117996" y="28853"/>
                </a:cubicBezTo>
                <a:cubicBezTo>
                  <a:pt x="6171203" y="21759"/>
                  <a:pt x="6204294" y="12818"/>
                  <a:pt x="6259398" y="572"/>
                </a:cubicBezTo>
                <a:lnTo>
                  <a:pt x="6617617" y="9999"/>
                </a:lnTo>
                <a:cubicBezTo>
                  <a:pt x="6649169" y="11314"/>
                  <a:pt x="6680406" y="16908"/>
                  <a:pt x="6711885" y="19426"/>
                </a:cubicBezTo>
                <a:cubicBezTo>
                  <a:pt x="6758973" y="23193"/>
                  <a:pt x="6806081" y="27088"/>
                  <a:pt x="6853287" y="28853"/>
                </a:cubicBezTo>
                <a:lnTo>
                  <a:pt x="7720553" y="57133"/>
                </a:lnTo>
                <a:cubicBezTo>
                  <a:pt x="7761402" y="60275"/>
                  <a:pt x="7802412" y="61773"/>
                  <a:pt x="7843101" y="66560"/>
                </a:cubicBezTo>
                <a:cubicBezTo>
                  <a:pt x="7855968" y="68074"/>
                  <a:pt x="7867941" y="74473"/>
                  <a:pt x="7880808" y="75987"/>
                </a:cubicBezTo>
                <a:cubicBezTo>
                  <a:pt x="7960757" y="85392"/>
                  <a:pt x="7997915" y="80554"/>
                  <a:pt x="8069344" y="94840"/>
                </a:cubicBezTo>
                <a:lnTo>
                  <a:pt x="8210747" y="123121"/>
                </a:lnTo>
                <a:cubicBezTo>
                  <a:pt x="8299831" y="119695"/>
                  <a:pt x="8449370" y="126894"/>
                  <a:pt x="8550111" y="94840"/>
                </a:cubicBezTo>
                <a:cubicBezTo>
                  <a:pt x="8589038" y="82454"/>
                  <a:pt x="8623290" y="56265"/>
                  <a:pt x="8663233" y="47706"/>
                </a:cubicBezTo>
                <a:cubicBezTo>
                  <a:pt x="8707225" y="38279"/>
                  <a:pt x="8752526" y="33653"/>
                  <a:pt x="8795208" y="19426"/>
                </a:cubicBezTo>
                <a:cubicBezTo>
                  <a:pt x="8804635" y="16284"/>
                  <a:pt x="8813687" y="11633"/>
                  <a:pt x="8823489" y="9999"/>
                </a:cubicBezTo>
                <a:cubicBezTo>
                  <a:pt x="8832787" y="8449"/>
                  <a:pt x="8842342" y="9999"/>
                  <a:pt x="8851769" y="9999"/>
                </a:cubicBezTo>
              </a:path>
            </a:pathLst>
          </a:cu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00C1769-F402-4A5D-95D3-265169D591C6}"/>
              </a:ext>
            </a:extLst>
          </p:cNvPr>
          <p:cNvSpPr txBox="1"/>
          <p:nvPr/>
        </p:nvSpPr>
        <p:spPr>
          <a:xfrm>
            <a:off x="2903455" y="499622"/>
            <a:ext cx="83898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k Free" panose="03080402000500000000" pitchFamily="66" charset="0"/>
                <a:ea typeface="+mn-ea"/>
                <a:cs typeface="+mn-cs"/>
              </a:rPr>
              <a:t>1:1 Update Meeting to Support the Work</a:t>
            </a:r>
          </a:p>
        </p:txBody>
      </p:sp>
    </p:spTree>
    <p:extLst>
      <p:ext uri="{BB962C8B-B14F-4D97-AF65-F5344CB8AC3E}">
        <p14:creationId xmlns:p14="http://schemas.microsoft.com/office/powerpoint/2010/main" val="2411413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, indoor, white, door&#10;&#10;Description automatically generated">
            <a:extLst>
              <a:ext uri="{FF2B5EF4-FFF2-40B4-BE49-F238E27FC236}">
                <a16:creationId xmlns:a16="http://schemas.microsoft.com/office/drawing/2014/main" id="{47A5A704-0771-4119-84E1-F33AB3DE14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6" name="Table 4">
            <a:extLst>
              <a:ext uri="{FF2B5EF4-FFF2-40B4-BE49-F238E27FC236}">
                <a16:creationId xmlns:a16="http://schemas.microsoft.com/office/drawing/2014/main" id="{0A95E4BC-DF42-4AE4-B2AB-41900B9904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3355727"/>
              </p:ext>
            </p:extLst>
          </p:nvPr>
        </p:nvGraphicFramePr>
        <p:xfrm>
          <a:off x="1052657" y="1097668"/>
          <a:ext cx="10296001" cy="4858827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943728">
                  <a:extLst>
                    <a:ext uri="{9D8B030D-6E8A-4147-A177-3AD203B41FA5}">
                      <a16:colId xmlns:a16="http://schemas.microsoft.com/office/drawing/2014/main" val="983194084"/>
                    </a:ext>
                  </a:extLst>
                </a:gridCol>
                <a:gridCol w="3826693">
                  <a:extLst>
                    <a:ext uri="{9D8B030D-6E8A-4147-A177-3AD203B41FA5}">
                      <a16:colId xmlns:a16="http://schemas.microsoft.com/office/drawing/2014/main" val="4213976479"/>
                    </a:ext>
                  </a:extLst>
                </a:gridCol>
                <a:gridCol w="4525580">
                  <a:extLst>
                    <a:ext uri="{9D8B030D-6E8A-4147-A177-3AD203B41FA5}">
                      <a16:colId xmlns:a16="http://schemas.microsoft.com/office/drawing/2014/main" val="3078375258"/>
                    </a:ext>
                  </a:extLst>
                </a:gridCol>
              </a:tblGrid>
              <a:tr h="622169">
                <a:tc>
                  <a:txBody>
                    <a:bodyPr/>
                    <a:lstStyle/>
                    <a:p>
                      <a:endParaRPr lang="en-US" sz="2000">
                        <a:latin typeface="Ink Free" panose="03080402000500000000" pitchFamily="66" charset="0"/>
                        <a:cs typeface="MV Boli" panose="0200050003020009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2880"/>
                      <a:r>
                        <a:rPr lang="en-US" sz="2600" dirty="0">
                          <a:solidFill>
                            <a:srgbClr val="C00000"/>
                          </a:solidFill>
                          <a:latin typeface="Ink Free" panose="03080402000500000000" pitchFamily="66" charset="0"/>
                          <a:cs typeface="MV Boli" panose="02000500030200090000" pitchFamily="2" charset="0"/>
                        </a:rPr>
                        <a:t>Since the last update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2880" algn="l" defTabSz="457200" rtl="0" eaLnBrk="1" latinLnBrk="0" hangingPunct="1"/>
                      <a:r>
                        <a:rPr lang="en-US" sz="2600" kern="1200" dirty="0">
                          <a:solidFill>
                            <a:srgbClr val="C00000"/>
                          </a:solidFill>
                          <a:latin typeface="Ink Free" panose="03080402000500000000" pitchFamily="66" charset="0"/>
                          <a:ea typeface="+mn-ea"/>
                          <a:cs typeface="MV Boli" panose="02000500030200090000" pitchFamily="2" charset="0"/>
                        </a:rPr>
                        <a:t>Before the next update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4883535"/>
                  </a:ext>
                </a:extLst>
              </a:tr>
              <a:tr h="2159701">
                <a:tc>
                  <a:txBody>
                    <a:bodyPr/>
                    <a:lstStyle/>
                    <a:p>
                      <a:endParaRPr lang="en-US" sz="2800" b="1" i="0">
                        <a:solidFill>
                          <a:srgbClr val="C00000"/>
                        </a:solidFill>
                        <a:latin typeface="Ink Free" panose="03080402000500000000" pitchFamily="66" charset="0"/>
                        <a:cs typeface="MV Boli" panose="02000500030200090000" pitchFamily="2" charset="0"/>
                      </a:endParaRPr>
                    </a:p>
                    <a:p>
                      <a:r>
                        <a:rPr lang="en-US" sz="2800" b="1" i="0">
                          <a:solidFill>
                            <a:srgbClr val="C00000"/>
                          </a:solidFill>
                          <a:latin typeface="Ink Free" panose="03080402000500000000" pitchFamily="66" charset="0"/>
                          <a:cs typeface="MV Boli" panose="02000500030200090000" pitchFamily="2" charset="0"/>
                        </a:rPr>
                        <a:t>Wins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2880"/>
                      <a:endParaRPr lang="en-US" sz="2400" b="1" i="0">
                        <a:latin typeface="Ink Free" panose="03080402000500000000" pitchFamily="66" charset="0"/>
                        <a:cs typeface="Dreaming Outloud Pro" panose="03050502040302030504" pitchFamily="66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2880" algn="l" defTabSz="457200" rtl="0" eaLnBrk="1" latinLnBrk="0" hangingPunct="1"/>
                      <a:endParaRPr lang="en-US" sz="2400" b="1" i="0" kern="1200">
                        <a:solidFill>
                          <a:schemeClr val="dk1"/>
                        </a:solidFill>
                        <a:latin typeface="Ink Free" panose="03080402000500000000" pitchFamily="66" charset="0"/>
                        <a:ea typeface="+mn-ea"/>
                        <a:cs typeface="Dreaming Outloud Pro" panose="03050502040302030504" pitchFamily="66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0179320"/>
                  </a:ext>
                </a:extLst>
              </a:tr>
              <a:tr h="2076957">
                <a:tc>
                  <a:txBody>
                    <a:bodyPr/>
                    <a:lstStyle/>
                    <a:p>
                      <a:endParaRPr lang="en-US" sz="2800" b="1" i="0">
                        <a:solidFill>
                          <a:srgbClr val="C00000"/>
                        </a:solidFill>
                        <a:latin typeface="Ink Free" panose="03080402000500000000" pitchFamily="66" charset="0"/>
                        <a:cs typeface="MV Boli" panose="02000500030200090000" pitchFamily="2" charset="0"/>
                      </a:endParaRPr>
                    </a:p>
                    <a:p>
                      <a:r>
                        <a:rPr lang="en-US" sz="2800" b="1" i="0">
                          <a:solidFill>
                            <a:srgbClr val="C00000"/>
                          </a:solidFill>
                          <a:latin typeface="Ink Free" panose="03080402000500000000" pitchFamily="66" charset="0"/>
                          <a:cs typeface="MV Boli" panose="02000500030200090000" pitchFamily="2" charset="0"/>
                        </a:rPr>
                        <a:t>Challenges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76263" indent="-347663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endParaRPr lang="en-US" sz="2400" b="1" i="0">
                        <a:latin typeface="Ink Free" panose="03080402000500000000" pitchFamily="66" charset="0"/>
                        <a:cs typeface="MV Boli" panose="0200050003020009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76263" indent="-347663" algn="l" defTabSz="457200" rtl="0" eaLnBrk="1" latinLnBrk="0" hangingPunct="1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endParaRPr lang="en-US" sz="2400" b="1" i="0" kern="1200" dirty="0">
                        <a:solidFill>
                          <a:schemeClr val="dk1"/>
                        </a:solidFill>
                        <a:latin typeface="Ink Free" panose="03080402000500000000" pitchFamily="66" charset="0"/>
                        <a:ea typeface="+mn-ea"/>
                        <a:cs typeface="MV Boli" panose="0200050003020009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6861903"/>
                  </a:ext>
                </a:extLst>
              </a:tr>
            </a:tbl>
          </a:graphicData>
        </a:graphic>
      </p:graphicFrame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BB6FAC60-17AC-4626-BFD0-96D090E61568}"/>
              </a:ext>
            </a:extLst>
          </p:cNvPr>
          <p:cNvSpPr/>
          <p:nvPr/>
        </p:nvSpPr>
        <p:spPr>
          <a:xfrm>
            <a:off x="2828042" y="1564849"/>
            <a:ext cx="8474702" cy="4600281"/>
          </a:xfrm>
          <a:custGeom>
            <a:avLst/>
            <a:gdLst>
              <a:gd name="connsiteX0" fmla="*/ 377072 w 9040305"/>
              <a:gd name="connsiteY0" fmla="*/ 37707 h 4930219"/>
              <a:gd name="connsiteX1" fmla="*/ 565608 w 9040305"/>
              <a:gd name="connsiteY1" fmla="*/ 37707 h 4930219"/>
              <a:gd name="connsiteX2" fmla="*/ 622169 w 9040305"/>
              <a:gd name="connsiteY2" fmla="*/ 18854 h 4930219"/>
              <a:gd name="connsiteX3" fmla="*/ 716437 w 9040305"/>
              <a:gd name="connsiteY3" fmla="*/ 0 h 4930219"/>
              <a:gd name="connsiteX4" fmla="*/ 867266 w 9040305"/>
              <a:gd name="connsiteY4" fmla="*/ 9427 h 4930219"/>
              <a:gd name="connsiteX5" fmla="*/ 999241 w 9040305"/>
              <a:gd name="connsiteY5" fmla="*/ 37707 h 4930219"/>
              <a:gd name="connsiteX6" fmla="*/ 1168923 w 9040305"/>
              <a:gd name="connsiteY6" fmla="*/ 56561 h 4930219"/>
              <a:gd name="connsiteX7" fmla="*/ 1376313 w 9040305"/>
              <a:gd name="connsiteY7" fmla="*/ 75414 h 4930219"/>
              <a:gd name="connsiteX8" fmla="*/ 1423447 w 9040305"/>
              <a:gd name="connsiteY8" fmla="*/ 84841 h 4930219"/>
              <a:gd name="connsiteX9" fmla="*/ 1508288 w 9040305"/>
              <a:gd name="connsiteY9" fmla="*/ 103695 h 4930219"/>
              <a:gd name="connsiteX10" fmla="*/ 1989055 w 9040305"/>
              <a:gd name="connsiteY10" fmla="*/ 94268 h 4930219"/>
              <a:gd name="connsiteX11" fmla="*/ 2139884 w 9040305"/>
              <a:gd name="connsiteY11" fmla="*/ 65988 h 4930219"/>
              <a:gd name="connsiteX12" fmla="*/ 2224725 w 9040305"/>
              <a:gd name="connsiteY12" fmla="*/ 56561 h 4930219"/>
              <a:gd name="connsiteX13" fmla="*/ 2347274 w 9040305"/>
              <a:gd name="connsiteY13" fmla="*/ 37707 h 4930219"/>
              <a:gd name="connsiteX14" fmla="*/ 2526383 w 9040305"/>
              <a:gd name="connsiteY14" fmla="*/ 9427 h 4930219"/>
              <a:gd name="connsiteX15" fmla="*/ 4515439 w 9040305"/>
              <a:gd name="connsiteY15" fmla="*/ 18854 h 4930219"/>
              <a:gd name="connsiteX16" fmla="*/ 4572000 w 9040305"/>
              <a:gd name="connsiteY16" fmla="*/ 28280 h 4930219"/>
              <a:gd name="connsiteX17" fmla="*/ 4647414 w 9040305"/>
              <a:gd name="connsiteY17" fmla="*/ 37707 h 4930219"/>
              <a:gd name="connsiteX18" fmla="*/ 4703975 w 9040305"/>
              <a:gd name="connsiteY18" fmla="*/ 56561 h 4930219"/>
              <a:gd name="connsiteX19" fmla="*/ 5288437 w 9040305"/>
              <a:gd name="connsiteY19" fmla="*/ 56561 h 4930219"/>
              <a:gd name="connsiteX20" fmla="*/ 5410985 w 9040305"/>
              <a:gd name="connsiteY20" fmla="*/ 37707 h 4930219"/>
              <a:gd name="connsiteX21" fmla="*/ 5693789 w 9040305"/>
              <a:gd name="connsiteY21" fmla="*/ 0 h 4930219"/>
              <a:gd name="connsiteX22" fmla="*/ 6193410 w 9040305"/>
              <a:gd name="connsiteY22" fmla="*/ 9427 h 4930219"/>
              <a:gd name="connsiteX23" fmla="*/ 6693031 w 9040305"/>
              <a:gd name="connsiteY23" fmla="*/ 47134 h 4930219"/>
              <a:gd name="connsiteX24" fmla="*/ 6881567 w 9040305"/>
              <a:gd name="connsiteY24" fmla="*/ 75414 h 4930219"/>
              <a:gd name="connsiteX25" fmla="*/ 7305773 w 9040305"/>
              <a:gd name="connsiteY25" fmla="*/ 94268 h 4930219"/>
              <a:gd name="connsiteX26" fmla="*/ 7390614 w 9040305"/>
              <a:gd name="connsiteY26" fmla="*/ 103695 h 4930219"/>
              <a:gd name="connsiteX27" fmla="*/ 7560297 w 9040305"/>
              <a:gd name="connsiteY27" fmla="*/ 122548 h 4930219"/>
              <a:gd name="connsiteX28" fmla="*/ 7598004 w 9040305"/>
              <a:gd name="connsiteY28" fmla="*/ 131975 h 4930219"/>
              <a:gd name="connsiteX29" fmla="*/ 7993930 w 9040305"/>
              <a:gd name="connsiteY29" fmla="*/ 113122 h 4930219"/>
              <a:gd name="connsiteX30" fmla="*/ 8125905 w 9040305"/>
              <a:gd name="connsiteY30" fmla="*/ 84841 h 4930219"/>
              <a:gd name="connsiteX31" fmla="*/ 8239026 w 9040305"/>
              <a:gd name="connsiteY31" fmla="*/ 75414 h 4930219"/>
              <a:gd name="connsiteX32" fmla="*/ 8333295 w 9040305"/>
              <a:gd name="connsiteY32" fmla="*/ 65988 h 4930219"/>
              <a:gd name="connsiteX33" fmla="*/ 8889476 w 9040305"/>
              <a:gd name="connsiteY33" fmla="*/ 56561 h 4930219"/>
              <a:gd name="connsiteX34" fmla="*/ 8898903 w 9040305"/>
              <a:gd name="connsiteY34" fmla="*/ 122548 h 4930219"/>
              <a:gd name="connsiteX35" fmla="*/ 8917756 w 9040305"/>
              <a:gd name="connsiteY35" fmla="*/ 169682 h 4930219"/>
              <a:gd name="connsiteX36" fmla="*/ 8936610 w 9040305"/>
              <a:gd name="connsiteY36" fmla="*/ 386499 h 4930219"/>
              <a:gd name="connsiteX37" fmla="*/ 8974317 w 9040305"/>
              <a:gd name="connsiteY37" fmla="*/ 480767 h 4930219"/>
              <a:gd name="connsiteX38" fmla="*/ 8993171 w 9040305"/>
              <a:gd name="connsiteY38" fmla="*/ 527901 h 4930219"/>
              <a:gd name="connsiteX39" fmla="*/ 9002598 w 9040305"/>
              <a:gd name="connsiteY39" fmla="*/ 584462 h 4930219"/>
              <a:gd name="connsiteX40" fmla="*/ 9012024 w 9040305"/>
              <a:gd name="connsiteY40" fmla="*/ 631596 h 4930219"/>
              <a:gd name="connsiteX41" fmla="*/ 9030878 w 9040305"/>
              <a:gd name="connsiteY41" fmla="*/ 820132 h 4930219"/>
              <a:gd name="connsiteX42" fmla="*/ 9021451 w 9040305"/>
              <a:gd name="connsiteY42" fmla="*/ 1112363 h 4930219"/>
              <a:gd name="connsiteX43" fmla="*/ 9012024 w 9040305"/>
              <a:gd name="connsiteY43" fmla="*/ 1216058 h 4930219"/>
              <a:gd name="connsiteX44" fmla="*/ 9002598 w 9040305"/>
              <a:gd name="connsiteY44" fmla="*/ 1470581 h 4930219"/>
              <a:gd name="connsiteX45" fmla="*/ 8983744 w 9040305"/>
              <a:gd name="connsiteY45" fmla="*/ 1602557 h 4930219"/>
              <a:gd name="connsiteX46" fmla="*/ 8974317 w 9040305"/>
              <a:gd name="connsiteY46" fmla="*/ 1696825 h 4930219"/>
              <a:gd name="connsiteX47" fmla="*/ 8964890 w 9040305"/>
              <a:gd name="connsiteY47" fmla="*/ 1913641 h 4930219"/>
              <a:gd name="connsiteX48" fmla="*/ 8964890 w 9040305"/>
              <a:gd name="connsiteY48" fmla="*/ 2573517 h 4930219"/>
              <a:gd name="connsiteX49" fmla="*/ 8946037 w 9040305"/>
              <a:gd name="connsiteY49" fmla="*/ 2658359 h 4930219"/>
              <a:gd name="connsiteX50" fmla="*/ 8936610 w 9040305"/>
              <a:gd name="connsiteY50" fmla="*/ 2733773 h 4930219"/>
              <a:gd name="connsiteX51" fmla="*/ 8964890 w 9040305"/>
              <a:gd name="connsiteY51" fmla="*/ 3384223 h 4930219"/>
              <a:gd name="connsiteX52" fmla="*/ 8983744 w 9040305"/>
              <a:gd name="connsiteY52" fmla="*/ 3431357 h 4930219"/>
              <a:gd name="connsiteX53" fmla="*/ 9021451 w 9040305"/>
              <a:gd name="connsiteY53" fmla="*/ 3780148 h 4930219"/>
              <a:gd name="connsiteX54" fmla="*/ 9040305 w 9040305"/>
              <a:gd name="connsiteY54" fmla="*/ 3930977 h 4930219"/>
              <a:gd name="connsiteX55" fmla="*/ 9030878 w 9040305"/>
              <a:gd name="connsiteY55" fmla="*/ 4138367 h 4930219"/>
              <a:gd name="connsiteX56" fmla="*/ 9021451 w 9040305"/>
              <a:gd name="connsiteY56" fmla="*/ 4176074 h 4930219"/>
              <a:gd name="connsiteX57" fmla="*/ 8993171 w 9040305"/>
              <a:gd name="connsiteY57" fmla="*/ 4223208 h 4930219"/>
              <a:gd name="connsiteX58" fmla="*/ 8983744 w 9040305"/>
              <a:gd name="connsiteY58" fmla="*/ 4270342 h 4930219"/>
              <a:gd name="connsiteX59" fmla="*/ 8964890 w 9040305"/>
              <a:gd name="connsiteY59" fmla="*/ 4308049 h 4930219"/>
              <a:gd name="connsiteX60" fmla="*/ 8927183 w 9040305"/>
              <a:gd name="connsiteY60" fmla="*/ 4383464 h 4930219"/>
              <a:gd name="connsiteX61" fmla="*/ 8917756 w 9040305"/>
              <a:gd name="connsiteY61" fmla="*/ 4458878 h 4930219"/>
              <a:gd name="connsiteX62" fmla="*/ 8908330 w 9040305"/>
              <a:gd name="connsiteY62" fmla="*/ 4496586 h 4930219"/>
              <a:gd name="connsiteX63" fmla="*/ 8889476 w 9040305"/>
              <a:gd name="connsiteY63" fmla="*/ 4769963 h 4930219"/>
              <a:gd name="connsiteX64" fmla="*/ 8861196 w 9040305"/>
              <a:gd name="connsiteY64" fmla="*/ 4788816 h 4930219"/>
              <a:gd name="connsiteX65" fmla="*/ 8738647 w 9040305"/>
              <a:gd name="connsiteY65" fmla="*/ 4845377 h 4930219"/>
              <a:gd name="connsiteX66" fmla="*/ 8616099 w 9040305"/>
              <a:gd name="connsiteY66" fmla="*/ 4883084 h 4930219"/>
              <a:gd name="connsiteX67" fmla="*/ 8436989 w 9040305"/>
              <a:gd name="connsiteY67" fmla="*/ 4873658 h 4930219"/>
              <a:gd name="connsiteX68" fmla="*/ 8323868 w 9040305"/>
              <a:gd name="connsiteY68" fmla="*/ 4845377 h 4930219"/>
              <a:gd name="connsiteX69" fmla="*/ 8116478 w 9040305"/>
              <a:gd name="connsiteY69" fmla="*/ 4807670 h 4930219"/>
              <a:gd name="connsiteX70" fmla="*/ 7946796 w 9040305"/>
              <a:gd name="connsiteY70" fmla="*/ 4769963 h 4930219"/>
              <a:gd name="connsiteX71" fmla="*/ 7843101 w 9040305"/>
              <a:gd name="connsiteY71" fmla="*/ 4760536 h 4930219"/>
              <a:gd name="connsiteX72" fmla="*/ 7588577 w 9040305"/>
              <a:gd name="connsiteY72" fmla="*/ 4769963 h 4930219"/>
              <a:gd name="connsiteX73" fmla="*/ 7371761 w 9040305"/>
              <a:gd name="connsiteY73" fmla="*/ 4798243 h 4930219"/>
              <a:gd name="connsiteX74" fmla="*/ 7032396 w 9040305"/>
              <a:gd name="connsiteY74" fmla="*/ 4807670 h 4930219"/>
              <a:gd name="connsiteX75" fmla="*/ 6825006 w 9040305"/>
              <a:gd name="connsiteY75" fmla="*/ 4835950 h 4930219"/>
              <a:gd name="connsiteX76" fmla="*/ 6730738 w 9040305"/>
              <a:gd name="connsiteY76" fmla="*/ 4854804 h 4930219"/>
              <a:gd name="connsiteX77" fmla="*/ 6608189 w 9040305"/>
              <a:gd name="connsiteY77" fmla="*/ 4883084 h 4930219"/>
              <a:gd name="connsiteX78" fmla="*/ 6240544 w 9040305"/>
              <a:gd name="connsiteY78" fmla="*/ 4883084 h 4930219"/>
              <a:gd name="connsiteX79" fmla="*/ 6089715 w 9040305"/>
              <a:gd name="connsiteY79" fmla="*/ 4845377 h 4930219"/>
              <a:gd name="connsiteX80" fmla="*/ 5920033 w 9040305"/>
              <a:gd name="connsiteY80" fmla="*/ 4835950 h 4930219"/>
              <a:gd name="connsiteX81" fmla="*/ 5062194 w 9040305"/>
              <a:gd name="connsiteY81" fmla="*/ 4835950 h 4930219"/>
              <a:gd name="connsiteX82" fmla="*/ 4628561 w 9040305"/>
              <a:gd name="connsiteY82" fmla="*/ 4845377 h 4930219"/>
              <a:gd name="connsiteX83" fmla="*/ 4147794 w 9040305"/>
              <a:gd name="connsiteY83" fmla="*/ 4835950 h 4930219"/>
              <a:gd name="connsiteX84" fmla="*/ 3930977 w 9040305"/>
              <a:gd name="connsiteY84" fmla="*/ 4788816 h 4930219"/>
              <a:gd name="connsiteX85" fmla="*/ 3817855 w 9040305"/>
              <a:gd name="connsiteY85" fmla="*/ 4779390 h 4930219"/>
              <a:gd name="connsiteX86" fmla="*/ 3525624 w 9040305"/>
              <a:gd name="connsiteY86" fmla="*/ 4751109 h 4930219"/>
              <a:gd name="connsiteX87" fmla="*/ 3299381 w 9040305"/>
              <a:gd name="connsiteY87" fmla="*/ 4760536 h 4930219"/>
              <a:gd name="connsiteX88" fmla="*/ 3233394 w 9040305"/>
              <a:gd name="connsiteY88" fmla="*/ 4769963 h 4930219"/>
              <a:gd name="connsiteX89" fmla="*/ 3195686 w 9040305"/>
              <a:gd name="connsiteY89" fmla="*/ 4788816 h 4930219"/>
              <a:gd name="connsiteX90" fmla="*/ 3016577 w 9040305"/>
              <a:gd name="connsiteY90" fmla="*/ 4854804 h 4930219"/>
              <a:gd name="connsiteX91" fmla="*/ 2743200 w 9040305"/>
              <a:gd name="connsiteY91" fmla="*/ 4911365 h 4930219"/>
              <a:gd name="connsiteX92" fmla="*/ 1970202 w 9040305"/>
              <a:gd name="connsiteY92" fmla="*/ 4920792 h 4930219"/>
              <a:gd name="connsiteX93" fmla="*/ 1913641 w 9040305"/>
              <a:gd name="connsiteY93" fmla="*/ 4930219 h 4930219"/>
              <a:gd name="connsiteX94" fmla="*/ 1715678 w 9040305"/>
              <a:gd name="connsiteY94" fmla="*/ 4920792 h 4930219"/>
              <a:gd name="connsiteX95" fmla="*/ 1630837 w 9040305"/>
              <a:gd name="connsiteY95" fmla="*/ 4892511 h 4930219"/>
              <a:gd name="connsiteX96" fmla="*/ 1564849 w 9040305"/>
              <a:gd name="connsiteY96" fmla="*/ 4883084 h 4930219"/>
              <a:gd name="connsiteX97" fmla="*/ 1244338 w 9040305"/>
              <a:gd name="connsiteY97" fmla="*/ 4807670 h 4930219"/>
              <a:gd name="connsiteX98" fmla="*/ 980387 w 9040305"/>
              <a:gd name="connsiteY98" fmla="*/ 4732256 h 4930219"/>
              <a:gd name="connsiteX99" fmla="*/ 584462 w 9040305"/>
              <a:gd name="connsiteY99" fmla="*/ 4741682 h 4930219"/>
              <a:gd name="connsiteX100" fmla="*/ 490194 w 9040305"/>
              <a:gd name="connsiteY100" fmla="*/ 4751109 h 4930219"/>
              <a:gd name="connsiteX101" fmla="*/ 348791 w 9040305"/>
              <a:gd name="connsiteY101" fmla="*/ 4722829 h 4930219"/>
              <a:gd name="connsiteX102" fmla="*/ 94268 w 9040305"/>
              <a:gd name="connsiteY102" fmla="*/ 4703975 h 4930219"/>
              <a:gd name="connsiteX103" fmla="*/ 75414 w 9040305"/>
              <a:gd name="connsiteY103" fmla="*/ 4336330 h 4930219"/>
              <a:gd name="connsiteX104" fmla="*/ 37707 w 9040305"/>
              <a:gd name="connsiteY104" fmla="*/ 4242062 h 4930219"/>
              <a:gd name="connsiteX105" fmla="*/ 9426 w 9040305"/>
              <a:gd name="connsiteY105" fmla="*/ 4166647 h 4930219"/>
              <a:gd name="connsiteX106" fmla="*/ 37707 w 9040305"/>
              <a:gd name="connsiteY106" fmla="*/ 3855563 h 4930219"/>
              <a:gd name="connsiteX107" fmla="*/ 75414 w 9040305"/>
              <a:gd name="connsiteY107" fmla="*/ 3685880 h 4930219"/>
              <a:gd name="connsiteX108" fmla="*/ 84841 w 9040305"/>
              <a:gd name="connsiteY108" fmla="*/ 3610466 h 4930219"/>
              <a:gd name="connsiteX109" fmla="*/ 75414 w 9040305"/>
              <a:gd name="connsiteY109" fmla="*/ 2846895 h 4930219"/>
              <a:gd name="connsiteX110" fmla="*/ 56561 w 9040305"/>
              <a:gd name="connsiteY110" fmla="*/ 2205872 h 4930219"/>
              <a:gd name="connsiteX111" fmla="*/ 56561 w 9040305"/>
              <a:gd name="connsiteY111" fmla="*/ 1527142 h 4930219"/>
              <a:gd name="connsiteX112" fmla="*/ 47134 w 9040305"/>
              <a:gd name="connsiteY112" fmla="*/ 1470581 h 4930219"/>
              <a:gd name="connsiteX113" fmla="*/ 18853 w 9040305"/>
              <a:gd name="connsiteY113" fmla="*/ 1319753 h 4930219"/>
              <a:gd name="connsiteX114" fmla="*/ 0 w 9040305"/>
              <a:gd name="connsiteY114" fmla="*/ 1140643 h 4930219"/>
              <a:gd name="connsiteX115" fmla="*/ 9426 w 9040305"/>
              <a:gd name="connsiteY115" fmla="*/ 952107 h 4930219"/>
              <a:gd name="connsiteX116" fmla="*/ 47134 w 9040305"/>
              <a:gd name="connsiteY116" fmla="*/ 763571 h 4930219"/>
              <a:gd name="connsiteX117" fmla="*/ 75414 w 9040305"/>
              <a:gd name="connsiteY117" fmla="*/ 461913 h 4930219"/>
              <a:gd name="connsiteX118" fmla="*/ 131975 w 9040305"/>
              <a:gd name="connsiteY118" fmla="*/ 226243 h 4930219"/>
              <a:gd name="connsiteX119" fmla="*/ 141402 w 9040305"/>
              <a:gd name="connsiteY119" fmla="*/ 131975 h 4930219"/>
              <a:gd name="connsiteX120" fmla="*/ 160255 w 9040305"/>
              <a:gd name="connsiteY120" fmla="*/ 47134 h 4930219"/>
              <a:gd name="connsiteX121" fmla="*/ 339365 w 9040305"/>
              <a:gd name="connsiteY121" fmla="*/ 56561 h 4930219"/>
              <a:gd name="connsiteX122" fmla="*/ 377072 w 9040305"/>
              <a:gd name="connsiteY122" fmla="*/ 37707 h 4930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</a:cxnLst>
            <a:rect l="l" t="t" r="r" b="b"/>
            <a:pathLst>
              <a:path w="9040305" h="4930219">
                <a:moveTo>
                  <a:pt x="377072" y="37707"/>
                </a:moveTo>
                <a:cubicBezTo>
                  <a:pt x="414779" y="34565"/>
                  <a:pt x="478169" y="54102"/>
                  <a:pt x="565608" y="37707"/>
                </a:cubicBezTo>
                <a:cubicBezTo>
                  <a:pt x="585141" y="34045"/>
                  <a:pt x="602889" y="23674"/>
                  <a:pt x="622169" y="18854"/>
                </a:cubicBezTo>
                <a:cubicBezTo>
                  <a:pt x="653257" y="11082"/>
                  <a:pt x="716437" y="0"/>
                  <a:pt x="716437" y="0"/>
                </a:cubicBezTo>
                <a:cubicBezTo>
                  <a:pt x="766713" y="3142"/>
                  <a:pt x="817081" y="5063"/>
                  <a:pt x="867266" y="9427"/>
                </a:cubicBezTo>
                <a:cubicBezTo>
                  <a:pt x="976394" y="18917"/>
                  <a:pt x="890788" y="16017"/>
                  <a:pt x="999241" y="37707"/>
                </a:cubicBezTo>
                <a:cubicBezTo>
                  <a:pt x="1025931" y="43045"/>
                  <a:pt x="1149245" y="54593"/>
                  <a:pt x="1168923" y="56561"/>
                </a:cubicBezTo>
                <a:cubicBezTo>
                  <a:pt x="1269632" y="81738"/>
                  <a:pt x="1158522" y="56476"/>
                  <a:pt x="1376313" y="75414"/>
                </a:cubicBezTo>
                <a:cubicBezTo>
                  <a:pt x="1392275" y="76802"/>
                  <a:pt x="1407780" y="81484"/>
                  <a:pt x="1423447" y="84841"/>
                </a:cubicBezTo>
                <a:lnTo>
                  <a:pt x="1508288" y="103695"/>
                </a:lnTo>
                <a:lnTo>
                  <a:pt x="1989055" y="94268"/>
                </a:lnTo>
                <a:cubicBezTo>
                  <a:pt x="2075978" y="91321"/>
                  <a:pt x="2054419" y="81070"/>
                  <a:pt x="2139884" y="65988"/>
                </a:cubicBezTo>
                <a:cubicBezTo>
                  <a:pt x="2167905" y="61043"/>
                  <a:pt x="2196532" y="60406"/>
                  <a:pt x="2224725" y="56561"/>
                </a:cubicBezTo>
                <a:cubicBezTo>
                  <a:pt x="2265676" y="50977"/>
                  <a:pt x="2306359" y="43552"/>
                  <a:pt x="2347274" y="37707"/>
                </a:cubicBezTo>
                <a:cubicBezTo>
                  <a:pt x="2508101" y="14731"/>
                  <a:pt x="2327658" y="45558"/>
                  <a:pt x="2526383" y="9427"/>
                </a:cubicBezTo>
                <a:lnTo>
                  <a:pt x="4515439" y="18854"/>
                </a:lnTo>
                <a:cubicBezTo>
                  <a:pt x="4534552" y="19030"/>
                  <a:pt x="4553078" y="25577"/>
                  <a:pt x="4572000" y="28280"/>
                </a:cubicBezTo>
                <a:cubicBezTo>
                  <a:pt x="4597079" y="31863"/>
                  <a:pt x="4622276" y="34565"/>
                  <a:pt x="4647414" y="37707"/>
                </a:cubicBezTo>
                <a:cubicBezTo>
                  <a:pt x="4666268" y="43992"/>
                  <a:pt x="4684345" y="53461"/>
                  <a:pt x="4703975" y="56561"/>
                </a:cubicBezTo>
                <a:cubicBezTo>
                  <a:pt x="4854690" y="80359"/>
                  <a:pt x="5256865" y="57205"/>
                  <a:pt x="5288437" y="56561"/>
                </a:cubicBezTo>
                <a:lnTo>
                  <a:pt x="5410985" y="37707"/>
                </a:lnTo>
                <a:lnTo>
                  <a:pt x="5693789" y="0"/>
                </a:lnTo>
                <a:lnTo>
                  <a:pt x="6193410" y="9427"/>
                </a:lnTo>
                <a:cubicBezTo>
                  <a:pt x="6419764" y="17323"/>
                  <a:pt x="6490967" y="26927"/>
                  <a:pt x="6693031" y="47134"/>
                </a:cubicBezTo>
                <a:cubicBezTo>
                  <a:pt x="6786450" y="78275"/>
                  <a:pt x="6740824" y="68258"/>
                  <a:pt x="6881567" y="75414"/>
                </a:cubicBezTo>
                <a:lnTo>
                  <a:pt x="7305773" y="94268"/>
                </a:lnTo>
                <a:lnTo>
                  <a:pt x="7390614" y="103695"/>
                </a:lnTo>
                <a:cubicBezTo>
                  <a:pt x="7455758" y="110209"/>
                  <a:pt x="7498796" y="111366"/>
                  <a:pt x="7560297" y="122548"/>
                </a:cubicBezTo>
                <a:cubicBezTo>
                  <a:pt x="7573044" y="124866"/>
                  <a:pt x="7585435" y="128833"/>
                  <a:pt x="7598004" y="131975"/>
                </a:cubicBezTo>
                <a:lnTo>
                  <a:pt x="7993930" y="113122"/>
                </a:lnTo>
                <a:cubicBezTo>
                  <a:pt x="8119892" y="105410"/>
                  <a:pt x="8000120" y="104702"/>
                  <a:pt x="8125905" y="84841"/>
                </a:cubicBezTo>
                <a:cubicBezTo>
                  <a:pt x="8163280" y="78940"/>
                  <a:pt x="8201344" y="78840"/>
                  <a:pt x="8239026" y="75414"/>
                </a:cubicBezTo>
                <a:cubicBezTo>
                  <a:pt x="8270476" y="72555"/>
                  <a:pt x="8301729" y="66903"/>
                  <a:pt x="8333295" y="65988"/>
                </a:cubicBezTo>
                <a:cubicBezTo>
                  <a:pt x="8518637" y="60616"/>
                  <a:pt x="8704082" y="59703"/>
                  <a:pt x="8889476" y="56561"/>
                </a:cubicBezTo>
                <a:cubicBezTo>
                  <a:pt x="8892618" y="78557"/>
                  <a:pt x="8893514" y="100992"/>
                  <a:pt x="8898903" y="122548"/>
                </a:cubicBezTo>
                <a:cubicBezTo>
                  <a:pt x="8903007" y="138964"/>
                  <a:pt x="8915567" y="152903"/>
                  <a:pt x="8917756" y="169682"/>
                </a:cubicBezTo>
                <a:cubicBezTo>
                  <a:pt x="8919797" y="185327"/>
                  <a:pt x="8918414" y="331910"/>
                  <a:pt x="8936610" y="386499"/>
                </a:cubicBezTo>
                <a:cubicBezTo>
                  <a:pt x="8947312" y="418606"/>
                  <a:pt x="8961748" y="449344"/>
                  <a:pt x="8974317" y="480767"/>
                </a:cubicBezTo>
                <a:lnTo>
                  <a:pt x="8993171" y="527901"/>
                </a:lnTo>
                <a:cubicBezTo>
                  <a:pt x="8996313" y="546755"/>
                  <a:pt x="8999179" y="565657"/>
                  <a:pt x="9002598" y="584462"/>
                </a:cubicBezTo>
                <a:cubicBezTo>
                  <a:pt x="9005464" y="600226"/>
                  <a:pt x="9010115" y="615688"/>
                  <a:pt x="9012024" y="631596"/>
                </a:cubicBezTo>
                <a:cubicBezTo>
                  <a:pt x="9019549" y="694305"/>
                  <a:pt x="9030878" y="820132"/>
                  <a:pt x="9030878" y="820132"/>
                </a:cubicBezTo>
                <a:cubicBezTo>
                  <a:pt x="9027736" y="917542"/>
                  <a:pt x="9026087" y="1015012"/>
                  <a:pt x="9021451" y="1112363"/>
                </a:cubicBezTo>
                <a:cubicBezTo>
                  <a:pt x="9019800" y="1147031"/>
                  <a:pt x="9013848" y="1181398"/>
                  <a:pt x="9012024" y="1216058"/>
                </a:cubicBezTo>
                <a:cubicBezTo>
                  <a:pt x="9007562" y="1300840"/>
                  <a:pt x="9008793" y="1385908"/>
                  <a:pt x="9002598" y="1470581"/>
                </a:cubicBezTo>
                <a:cubicBezTo>
                  <a:pt x="8999355" y="1514901"/>
                  <a:pt x="8989256" y="1558462"/>
                  <a:pt x="8983744" y="1602557"/>
                </a:cubicBezTo>
                <a:cubicBezTo>
                  <a:pt x="8979827" y="1633893"/>
                  <a:pt x="8977459" y="1665402"/>
                  <a:pt x="8974317" y="1696825"/>
                </a:cubicBezTo>
                <a:cubicBezTo>
                  <a:pt x="8971175" y="1769097"/>
                  <a:pt x="8964890" y="1841301"/>
                  <a:pt x="8964890" y="1913641"/>
                </a:cubicBezTo>
                <a:cubicBezTo>
                  <a:pt x="8964890" y="2449826"/>
                  <a:pt x="8992586" y="1978026"/>
                  <a:pt x="8964890" y="2573517"/>
                </a:cubicBezTo>
                <a:cubicBezTo>
                  <a:pt x="8963537" y="2602597"/>
                  <a:pt x="8950767" y="2629979"/>
                  <a:pt x="8946037" y="2658359"/>
                </a:cubicBezTo>
                <a:cubicBezTo>
                  <a:pt x="8941872" y="2683348"/>
                  <a:pt x="8939752" y="2708635"/>
                  <a:pt x="8936610" y="2733773"/>
                </a:cubicBezTo>
                <a:cubicBezTo>
                  <a:pt x="8939351" y="2895473"/>
                  <a:pt x="8910924" y="3181848"/>
                  <a:pt x="8964890" y="3384223"/>
                </a:cubicBezTo>
                <a:cubicBezTo>
                  <a:pt x="8969250" y="3400573"/>
                  <a:pt x="8977459" y="3415646"/>
                  <a:pt x="8983744" y="3431357"/>
                </a:cubicBezTo>
                <a:cubicBezTo>
                  <a:pt x="9000673" y="3702223"/>
                  <a:pt x="8981622" y="3461511"/>
                  <a:pt x="9021451" y="3780148"/>
                </a:cubicBezTo>
                <a:cubicBezTo>
                  <a:pt x="9043205" y="3954180"/>
                  <a:pt x="9019050" y="3824705"/>
                  <a:pt x="9040305" y="3930977"/>
                </a:cubicBezTo>
                <a:cubicBezTo>
                  <a:pt x="9037163" y="4000107"/>
                  <a:pt x="9036186" y="4069369"/>
                  <a:pt x="9030878" y="4138367"/>
                </a:cubicBezTo>
                <a:cubicBezTo>
                  <a:pt x="9029884" y="4151285"/>
                  <a:pt x="9026713" y="4164235"/>
                  <a:pt x="9021451" y="4176074"/>
                </a:cubicBezTo>
                <a:cubicBezTo>
                  <a:pt x="9014010" y="4192817"/>
                  <a:pt x="9002598" y="4207497"/>
                  <a:pt x="8993171" y="4223208"/>
                </a:cubicBezTo>
                <a:cubicBezTo>
                  <a:pt x="8990029" y="4238919"/>
                  <a:pt x="8988811" y="4255142"/>
                  <a:pt x="8983744" y="4270342"/>
                </a:cubicBezTo>
                <a:cubicBezTo>
                  <a:pt x="8979300" y="4283673"/>
                  <a:pt x="8970597" y="4295208"/>
                  <a:pt x="8964890" y="4308049"/>
                </a:cubicBezTo>
                <a:cubicBezTo>
                  <a:pt x="8934140" y="4377236"/>
                  <a:pt x="8960572" y="4333381"/>
                  <a:pt x="8927183" y="4383464"/>
                </a:cubicBezTo>
                <a:cubicBezTo>
                  <a:pt x="8924041" y="4408602"/>
                  <a:pt x="8921921" y="4433889"/>
                  <a:pt x="8917756" y="4458878"/>
                </a:cubicBezTo>
                <a:cubicBezTo>
                  <a:pt x="8915626" y="4471658"/>
                  <a:pt x="8909503" y="4483683"/>
                  <a:pt x="8908330" y="4496586"/>
                </a:cubicBezTo>
                <a:cubicBezTo>
                  <a:pt x="8900060" y="4587553"/>
                  <a:pt x="8904021" y="4679786"/>
                  <a:pt x="8889476" y="4769963"/>
                </a:cubicBezTo>
                <a:cubicBezTo>
                  <a:pt x="8887672" y="4781148"/>
                  <a:pt x="8871329" y="4783749"/>
                  <a:pt x="8861196" y="4788816"/>
                </a:cubicBezTo>
                <a:cubicBezTo>
                  <a:pt x="8820955" y="4808936"/>
                  <a:pt x="8780288" y="4828342"/>
                  <a:pt x="8738647" y="4845377"/>
                </a:cubicBezTo>
                <a:cubicBezTo>
                  <a:pt x="8687759" y="4866195"/>
                  <a:pt x="8662628" y="4871453"/>
                  <a:pt x="8616099" y="4883084"/>
                </a:cubicBezTo>
                <a:cubicBezTo>
                  <a:pt x="8556396" y="4879942"/>
                  <a:pt x="8496283" y="4881309"/>
                  <a:pt x="8436989" y="4873658"/>
                </a:cubicBezTo>
                <a:cubicBezTo>
                  <a:pt x="8398441" y="4868684"/>
                  <a:pt x="8361919" y="4853304"/>
                  <a:pt x="8323868" y="4845377"/>
                </a:cubicBezTo>
                <a:cubicBezTo>
                  <a:pt x="7996434" y="4777161"/>
                  <a:pt x="8401386" y="4870984"/>
                  <a:pt x="8116478" y="4807670"/>
                </a:cubicBezTo>
                <a:cubicBezTo>
                  <a:pt x="8042365" y="4791200"/>
                  <a:pt x="8026417" y="4781337"/>
                  <a:pt x="7946796" y="4769963"/>
                </a:cubicBezTo>
                <a:cubicBezTo>
                  <a:pt x="7912437" y="4765055"/>
                  <a:pt x="7877666" y="4763678"/>
                  <a:pt x="7843101" y="4760536"/>
                </a:cubicBezTo>
                <a:cubicBezTo>
                  <a:pt x="7758260" y="4763678"/>
                  <a:pt x="7673226" y="4763452"/>
                  <a:pt x="7588577" y="4769963"/>
                </a:cubicBezTo>
                <a:cubicBezTo>
                  <a:pt x="7276153" y="4793995"/>
                  <a:pt x="7663392" y="4785833"/>
                  <a:pt x="7371761" y="4798243"/>
                </a:cubicBezTo>
                <a:cubicBezTo>
                  <a:pt x="7258698" y="4803054"/>
                  <a:pt x="7145518" y="4804528"/>
                  <a:pt x="7032396" y="4807670"/>
                </a:cubicBezTo>
                <a:cubicBezTo>
                  <a:pt x="6922169" y="4818693"/>
                  <a:pt x="6942552" y="4814578"/>
                  <a:pt x="6825006" y="4835950"/>
                </a:cubicBezTo>
                <a:cubicBezTo>
                  <a:pt x="6793478" y="4841682"/>
                  <a:pt x="6761701" y="4846547"/>
                  <a:pt x="6730738" y="4854804"/>
                </a:cubicBezTo>
                <a:cubicBezTo>
                  <a:pt x="6593589" y="4891378"/>
                  <a:pt x="6799944" y="4859117"/>
                  <a:pt x="6608189" y="4883084"/>
                </a:cubicBezTo>
                <a:cubicBezTo>
                  <a:pt x="6455186" y="4926800"/>
                  <a:pt x="6521625" y="4915768"/>
                  <a:pt x="6240544" y="4883084"/>
                </a:cubicBezTo>
                <a:cubicBezTo>
                  <a:pt x="6194861" y="4877772"/>
                  <a:pt x="6139124" y="4849674"/>
                  <a:pt x="6089715" y="4845377"/>
                </a:cubicBezTo>
                <a:cubicBezTo>
                  <a:pt x="6033280" y="4840470"/>
                  <a:pt x="5976594" y="4839092"/>
                  <a:pt x="5920033" y="4835950"/>
                </a:cubicBezTo>
                <a:cubicBezTo>
                  <a:pt x="5617619" y="4760355"/>
                  <a:pt x="5884140" y="4823590"/>
                  <a:pt x="5062194" y="4835950"/>
                </a:cubicBezTo>
                <a:lnTo>
                  <a:pt x="4628561" y="4845377"/>
                </a:lnTo>
                <a:cubicBezTo>
                  <a:pt x="4468305" y="4842235"/>
                  <a:pt x="4307887" y="4843823"/>
                  <a:pt x="4147794" y="4835950"/>
                </a:cubicBezTo>
                <a:cubicBezTo>
                  <a:pt x="4121580" y="4834661"/>
                  <a:pt x="3941936" y="4790569"/>
                  <a:pt x="3930977" y="4788816"/>
                </a:cubicBezTo>
                <a:cubicBezTo>
                  <a:pt x="3893614" y="4782838"/>
                  <a:pt x="3855530" y="4782895"/>
                  <a:pt x="3817855" y="4779390"/>
                </a:cubicBezTo>
                <a:lnTo>
                  <a:pt x="3525624" y="4751109"/>
                </a:lnTo>
                <a:cubicBezTo>
                  <a:pt x="3450210" y="4754251"/>
                  <a:pt x="3374704" y="4755676"/>
                  <a:pt x="3299381" y="4760536"/>
                </a:cubicBezTo>
                <a:cubicBezTo>
                  <a:pt x="3277208" y="4761967"/>
                  <a:pt x="3254830" y="4764117"/>
                  <a:pt x="3233394" y="4769963"/>
                </a:cubicBezTo>
                <a:cubicBezTo>
                  <a:pt x="3219836" y="4773660"/>
                  <a:pt x="3208773" y="4783695"/>
                  <a:pt x="3195686" y="4788816"/>
                </a:cubicBezTo>
                <a:cubicBezTo>
                  <a:pt x="3136435" y="4812001"/>
                  <a:pt x="3078303" y="4839373"/>
                  <a:pt x="3016577" y="4854804"/>
                </a:cubicBezTo>
                <a:cubicBezTo>
                  <a:pt x="2825652" y="4902535"/>
                  <a:pt x="2916969" y="4884631"/>
                  <a:pt x="2743200" y="4911365"/>
                </a:cubicBezTo>
                <a:cubicBezTo>
                  <a:pt x="2309884" y="4901288"/>
                  <a:pt x="2386832" y="4893016"/>
                  <a:pt x="1970202" y="4920792"/>
                </a:cubicBezTo>
                <a:cubicBezTo>
                  <a:pt x="1951131" y="4922063"/>
                  <a:pt x="1932495" y="4927077"/>
                  <a:pt x="1913641" y="4930219"/>
                </a:cubicBezTo>
                <a:cubicBezTo>
                  <a:pt x="1847653" y="4927077"/>
                  <a:pt x="1781161" y="4929523"/>
                  <a:pt x="1715678" y="4920792"/>
                </a:cubicBezTo>
                <a:cubicBezTo>
                  <a:pt x="1686129" y="4916852"/>
                  <a:pt x="1659757" y="4899741"/>
                  <a:pt x="1630837" y="4892511"/>
                </a:cubicBezTo>
                <a:cubicBezTo>
                  <a:pt x="1609281" y="4887122"/>
                  <a:pt x="1586676" y="4887241"/>
                  <a:pt x="1564849" y="4883084"/>
                </a:cubicBezTo>
                <a:cubicBezTo>
                  <a:pt x="1469205" y="4864866"/>
                  <a:pt x="1333008" y="4831685"/>
                  <a:pt x="1244338" y="4807670"/>
                </a:cubicBezTo>
                <a:cubicBezTo>
                  <a:pt x="1156016" y="4783749"/>
                  <a:pt x="980387" y="4732256"/>
                  <a:pt x="980387" y="4732256"/>
                </a:cubicBezTo>
                <a:lnTo>
                  <a:pt x="584462" y="4741682"/>
                </a:lnTo>
                <a:cubicBezTo>
                  <a:pt x="552906" y="4742896"/>
                  <a:pt x="521673" y="4753627"/>
                  <a:pt x="490194" y="4751109"/>
                </a:cubicBezTo>
                <a:cubicBezTo>
                  <a:pt x="442279" y="4747276"/>
                  <a:pt x="396565" y="4728137"/>
                  <a:pt x="348791" y="4722829"/>
                </a:cubicBezTo>
                <a:cubicBezTo>
                  <a:pt x="207649" y="4707146"/>
                  <a:pt x="292361" y="4714980"/>
                  <a:pt x="94268" y="4703975"/>
                </a:cubicBezTo>
                <a:cubicBezTo>
                  <a:pt x="87983" y="4581427"/>
                  <a:pt x="90328" y="4458130"/>
                  <a:pt x="75414" y="4336330"/>
                </a:cubicBezTo>
                <a:cubicBezTo>
                  <a:pt x="71301" y="4302738"/>
                  <a:pt x="49973" y="4273604"/>
                  <a:pt x="37707" y="4242062"/>
                </a:cubicBezTo>
                <a:cubicBezTo>
                  <a:pt x="27976" y="4217040"/>
                  <a:pt x="9426" y="4166647"/>
                  <a:pt x="9426" y="4166647"/>
                </a:cubicBezTo>
                <a:cubicBezTo>
                  <a:pt x="18853" y="4062952"/>
                  <a:pt x="23548" y="3958718"/>
                  <a:pt x="37707" y="3855563"/>
                </a:cubicBezTo>
                <a:cubicBezTo>
                  <a:pt x="45586" y="3798160"/>
                  <a:pt x="64472" y="3742778"/>
                  <a:pt x="75414" y="3685880"/>
                </a:cubicBezTo>
                <a:cubicBezTo>
                  <a:pt x="80198" y="3661002"/>
                  <a:pt x="81699" y="3635604"/>
                  <a:pt x="84841" y="3610466"/>
                </a:cubicBezTo>
                <a:cubicBezTo>
                  <a:pt x="81699" y="3355942"/>
                  <a:pt x="78974" y="3101413"/>
                  <a:pt x="75414" y="2846895"/>
                </a:cubicBezTo>
                <a:cubicBezTo>
                  <a:pt x="67091" y="2251795"/>
                  <a:pt x="97878" y="2453797"/>
                  <a:pt x="56561" y="2205872"/>
                </a:cubicBezTo>
                <a:cubicBezTo>
                  <a:pt x="63703" y="1884463"/>
                  <a:pt x="73725" y="1810351"/>
                  <a:pt x="56561" y="1527142"/>
                </a:cubicBezTo>
                <a:cubicBezTo>
                  <a:pt x="55405" y="1508063"/>
                  <a:pt x="49505" y="1489547"/>
                  <a:pt x="47134" y="1470581"/>
                </a:cubicBezTo>
                <a:cubicBezTo>
                  <a:pt x="31168" y="1342854"/>
                  <a:pt x="50564" y="1414884"/>
                  <a:pt x="18853" y="1319753"/>
                </a:cubicBezTo>
                <a:cubicBezTo>
                  <a:pt x="13675" y="1278332"/>
                  <a:pt x="0" y="1175814"/>
                  <a:pt x="0" y="1140643"/>
                </a:cubicBezTo>
                <a:cubicBezTo>
                  <a:pt x="0" y="1077719"/>
                  <a:pt x="1621" y="1014545"/>
                  <a:pt x="9426" y="952107"/>
                </a:cubicBezTo>
                <a:cubicBezTo>
                  <a:pt x="17375" y="888512"/>
                  <a:pt x="47134" y="763571"/>
                  <a:pt x="47134" y="763571"/>
                </a:cubicBezTo>
                <a:cubicBezTo>
                  <a:pt x="52772" y="695921"/>
                  <a:pt x="67876" y="507138"/>
                  <a:pt x="75414" y="461913"/>
                </a:cubicBezTo>
                <a:cubicBezTo>
                  <a:pt x="115956" y="218658"/>
                  <a:pt x="99534" y="550651"/>
                  <a:pt x="131975" y="226243"/>
                </a:cubicBezTo>
                <a:cubicBezTo>
                  <a:pt x="135117" y="194820"/>
                  <a:pt x="137228" y="163277"/>
                  <a:pt x="141402" y="131975"/>
                </a:cubicBezTo>
                <a:cubicBezTo>
                  <a:pt x="144820" y="106337"/>
                  <a:pt x="153856" y="72731"/>
                  <a:pt x="160255" y="47134"/>
                </a:cubicBezTo>
                <a:cubicBezTo>
                  <a:pt x="219958" y="50276"/>
                  <a:pt x="279755" y="51976"/>
                  <a:pt x="339365" y="56561"/>
                </a:cubicBezTo>
                <a:cubicBezTo>
                  <a:pt x="361519" y="58265"/>
                  <a:pt x="339365" y="40849"/>
                  <a:pt x="377072" y="37707"/>
                </a:cubicBezTo>
                <a:close/>
              </a:path>
            </a:pathLst>
          </a:cu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B066FC7-89A8-455B-B188-72BC9F43428A}"/>
              </a:ext>
            </a:extLst>
          </p:cNvPr>
          <p:cNvSpPr/>
          <p:nvPr/>
        </p:nvSpPr>
        <p:spPr>
          <a:xfrm>
            <a:off x="6881564" y="1589414"/>
            <a:ext cx="216819" cy="4575716"/>
          </a:xfrm>
          <a:custGeom>
            <a:avLst/>
            <a:gdLst>
              <a:gd name="connsiteX0" fmla="*/ 46437 w 159741"/>
              <a:gd name="connsiteY0" fmla="*/ 0 h 4817097"/>
              <a:gd name="connsiteX1" fmla="*/ 65291 w 159741"/>
              <a:gd name="connsiteY1" fmla="*/ 131975 h 4817097"/>
              <a:gd name="connsiteX2" fmla="*/ 46437 w 159741"/>
              <a:gd name="connsiteY2" fmla="*/ 433633 h 4817097"/>
              <a:gd name="connsiteX3" fmla="*/ 27583 w 159741"/>
              <a:gd name="connsiteY3" fmla="*/ 678730 h 4817097"/>
              <a:gd name="connsiteX4" fmla="*/ 18157 w 159741"/>
              <a:gd name="connsiteY4" fmla="*/ 1055802 h 4817097"/>
              <a:gd name="connsiteX5" fmla="*/ 18157 w 159741"/>
              <a:gd name="connsiteY5" fmla="*/ 1404594 h 4817097"/>
              <a:gd name="connsiteX6" fmla="*/ 46437 w 159741"/>
              <a:gd name="connsiteY6" fmla="*/ 1527142 h 4817097"/>
              <a:gd name="connsiteX7" fmla="*/ 84144 w 159741"/>
              <a:gd name="connsiteY7" fmla="*/ 1791093 h 4817097"/>
              <a:gd name="connsiteX8" fmla="*/ 112425 w 159741"/>
              <a:gd name="connsiteY8" fmla="*/ 1932495 h 4817097"/>
              <a:gd name="connsiteX9" fmla="*/ 131278 w 159741"/>
              <a:gd name="connsiteY9" fmla="*/ 2073897 h 4817097"/>
              <a:gd name="connsiteX10" fmla="*/ 150132 w 159741"/>
              <a:gd name="connsiteY10" fmla="*/ 2187019 h 4817097"/>
              <a:gd name="connsiteX11" fmla="*/ 150132 w 159741"/>
              <a:gd name="connsiteY11" fmla="*/ 2931736 h 4817097"/>
              <a:gd name="connsiteX12" fmla="*/ 84144 w 159741"/>
              <a:gd name="connsiteY12" fmla="*/ 3176833 h 4817097"/>
              <a:gd name="connsiteX13" fmla="*/ 55864 w 159741"/>
              <a:gd name="connsiteY13" fmla="*/ 3393649 h 4817097"/>
              <a:gd name="connsiteX14" fmla="*/ 65291 w 159741"/>
              <a:gd name="connsiteY14" fmla="*/ 3601039 h 4817097"/>
              <a:gd name="connsiteX15" fmla="*/ 84144 w 159741"/>
              <a:gd name="connsiteY15" fmla="*/ 4072379 h 4817097"/>
              <a:gd name="connsiteX16" fmla="*/ 102998 w 159741"/>
              <a:gd name="connsiteY16" fmla="*/ 4562573 h 4817097"/>
              <a:gd name="connsiteX17" fmla="*/ 112425 w 159741"/>
              <a:gd name="connsiteY17" fmla="*/ 4637988 h 4817097"/>
              <a:gd name="connsiteX18" fmla="*/ 121851 w 159741"/>
              <a:gd name="connsiteY18" fmla="*/ 4685122 h 4817097"/>
              <a:gd name="connsiteX19" fmla="*/ 121851 w 159741"/>
              <a:gd name="connsiteY19" fmla="*/ 4817097 h 48170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59741" h="4817097">
                <a:moveTo>
                  <a:pt x="46437" y="0"/>
                </a:moveTo>
                <a:cubicBezTo>
                  <a:pt x="55140" y="43513"/>
                  <a:pt x="65291" y="87190"/>
                  <a:pt x="65291" y="131975"/>
                </a:cubicBezTo>
                <a:cubicBezTo>
                  <a:pt x="65291" y="324519"/>
                  <a:pt x="57794" y="291678"/>
                  <a:pt x="46437" y="433633"/>
                </a:cubicBezTo>
                <a:cubicBezTo>
                  <a:pt x="15141" y="824820"/>
                  <a:pt x="55658" y="369910"/>
                  <a:pt x="27583" y="678730"/>
                </a:cubicBezTo>
                <a:cubicBezTo>
                  <a:pt x="24441" y="804421"/>
                  <a:pt x="23182" y="930173"/>
                  <a:pt x="18157" y="1055802"/>
                </a:cubicBezTo>
                <a:cubicBezTo>
                  <a:pt x="9857" y="1263302"/>
                  <a:pt x="-18181" y="1041208"/>
                  <a:pt x="18157" y="1404594"/>
                </a:cubicBezTo>
                <a:cubicBezTo>
                  <a:pt x="22328" y="1446309"/>
                  <a:pt x="39382" y="1485817"/>
                  <a:pt x="46437" y="1527142"/>
                </a:cubicBezTo>
                <a:cubicBezTo>
                  <a:pt x="61395" y="1614751"/>
                  <a:pt x="66713" y="1703942"/>
                  <a:pt x="84144" y="1791093"/>
                </a:cubicBezTo>
                <a:cubicBezTo>
                  <a:pt x="93571" y="1838227"/>
                  <a:pt x="104523" y="1885082"/>
                  <a:pt x="112425" y="1932495"/>
                </a:cubicBezTo>
                <a:cubicBezTo>
                  <a:pt x="120242" y="1979399"/>
                  <a:pt x="124309" y="2026859"/>
                  <a:pt x="131278" y="2073897"/>
                </a:cubicBezTo>
                <a:cubicBezTo>
                  <a:pt x="136880" y="2111712"/>
                  <a:pt x="143847" y="2149312"/>
                  <a:pt x="150132" y="2187019"/>
                </a:cubicBezTo>
                <a:cubicBezTo>
                  <a:pt x="155259" y="2412586"/>
                  <a:pt x="168919" y="2701601"/>
                  <a:pt x="150132" y="2931736"/>
                </a:cubicBezTo>
                <a:cubicBezTo>
                  <a:pt x="143536" y="3012535"/>
                  <a:pt x="109563" y="3100576"/>
                  <a:pt x="84144" y="3176833"/>
                </a:cubicBezTo>
                <a:cubicBezTo>
                  <a:pt x="73781" y="3239016"/>
                  <a:pt x="55864" y="3329216"/>
                  <a:pt x="55864" y="3393649"/>
                </a:cubicBezTo>
                <a:cubicBezTo>
                  <a:pt x="55864" y="3462850"/>
                  <a:pt x="63095" y="3531872"/>
                  <a:pt x="65291" y="3601039"/>
                </a:cubicBezTo>
                <a:cubicBezTo>
                  <a:pt x="79684" y="4054446"/>
                  <a:pt x="59542" y="3850963"/>
                  <a:pt x="84144" y="4072379"/>
                </a:cubicBezTo>
                <a:cubicBezTo>
                  <a:pt x="87835" y="4190495"/>
                  <a:pt x="93364" y="4427700"/>
                  <a:pt x="102998" y="4562573"/>
                </a:cubicBezTo>
                <a:cubicBezTo>
                  <a:pt x="104803" y="4587843"/>
                  <a:pt x="108573" y="4612949"/>
                  <a:pt x="112425" y="4637988"/>
                </a:cubicBezTo>
                <a:cubicBezTo>
                  <a:pt x="114861" y="4653824"/>
                  <a:pt x="121009" y="4669122"/>
                  <a:pt x="121851" y="4685122"/>
                </a:cubicBezTo>
                <a:cubicBezTo>
                  <a:pt x="124163" y="4729053"/>
                  <a:pt x="121851" y="4773105"/>
                  <a:pt x="121851" y="4817097"/>
                </a:cubicBezTo>
              </a:path>
            </a:pathLst>
          </a:cu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E4A69971-9DD6-4895-B544-3D5CEC60C0DB}"/>
              </a:ext>
            </a:extLst>
          </p:cNvPr>
          <p:cNvSpPr/>
          <p:nvPr/>
        </p:nvSpPr>
        <p:spPr>
          <a:xfrm>
            <a:off x="2903455" y="3572189"/>
            <a:ext cx="8389861" cy="245664"/>
          </a:xfrm>
          <a:custGeom>
            <a:avLst/>
            <a:gdLst>
              <a:gd name="connsiteX0" fmla="*/ 0 w 8851769"/>
              <a:gd name="connsiteY0" fmla="*/ 28853 h 123121"/>
              <a:gd name="connsiteX1" fmla="*/ 84841 w 8851769"/>
              <a:gd name="connsiteY1" fmla="*/ 38279 h 123121"/>
              <a:gd name="connsiteX2" fmla="*/ 122549 w 8851769"/>
              <a:gd name="connsiteY2" fmla="*/ 47706 h 123121"/>
              <a:gd name="connsiteX3" fmla="*/ 207390 w 8851769"/>
              <a:gd name="connsiteY3" fmla="*/ 57133 h 123121"/>
              <a:gd name="connsiteX4" fmla="*/ 556182 w 8851769"/>
              <a:gd name="connsiteY4" fmla="*/ 47706 h 123121"/>
              <a:gd name="connsiteX5" fmla="*/ 678730 w 8851769"/>
              <a:gd name="connsiteY5" fmla="*/ 38279 h 123121"/>
              <a:gd name="connsiteX6" fmla="*/ 952107 w 8851769"/>
              <a:gd name="connsiteY6" fmla="*/ 66560 h 123121"/>
              <a:gd name="connsiteX7" fmla="*/ 1913641 w 8851769"/>
              <a:gd name="connsiteY7" fmla="*/ 57133 h 123121"/>
              <a:gd name="connsiteX8" fmla="*/ 2253006 w 8851769"/>
              <a:gd name="connsiteY8" fmla="*/ 85413 h 123121"/>
              <a:gd name="connsiteX9" fmla="*/ 2545237 w 8851769"/>
              <a:gd name="connsiteY9" fmla="*/ 75987 h 123121"/>
              <a:gd name="connsiteX10" fmla="*/ 2630078 w 8851769"/>
              <a:gd name="connsiteY10" fmla="*/ 57133 h 123121"/>
              <a:gd name="connsiteX11" fmla="*/ 2677212 w 8851769"/>
              <a:gd name="connsiteY11" fmla="*/ 47706 h 123121"/>
              <a:gd name="connsiteX12" fmla="*/ 2771481 w 8851769"/>
              <a:gd name="connsiteY12" fmla="*/ 57133 h 123121"/>
              <a:gd name="connsiteX13" fmla="*/ 2818615 w 8851769"/>
              <a:gd name="connsiteY13" fmla="*/ 75987 h 123121"/>
              <a:gd name="connsiteX14" fmla="*/ 3044858 w 8851769"/>
              <a:gd name="connsiteY14" fmla="*/ 66560 h 123121"/>
              <a:gd name="connsiteX15" fmla="*/ 3129699 w 8851769"/>
              <a:gd name="connsiteY15" fmla="*/ 47706 h 123121"/>
              <a:gd name="connsiteX16" fmla="*/ 3252248 w 8851769"/>
              <a:gd name="connsiteY16" fmla="*/ 38279 h 123121"/>
              <a:gd name="connsiteX17" fmla="*/ 3346516 w 8851769"/>
              <a:gd name="connsiteY17" fmla="*/ 28853 h 123121"/>
              <a:gd name="connsiteX18" fmla="*/ 3469064 w 8851769"/>
              <a:gd name="connsiteY18" fmla="*/ 19426 h 123121"/>
              <a:gd name="connsiteX19" fmla="*/ 3648173 w 8851769"/>
              <a:gd name="connsiteY19" fmla="*/ 572 h 123121"/>
              <a:gd name="connsiteX20" fmla="*/ 3959258 w 8851769"/>
              <a:gd name="connsiteY20" fmla="*/ 19426 h 123121"/>
              <a:gd name="connsiteX21" fmla="*/ 4034672 w 8851769"/>
              <a:gd name="connsiteY21" fmla="*/ 28853 h 123121"/>
              <a:gd name="connsiteX22" fmla="*/ 4062953 w 8851769"/>
              <a:gd name="connsiteY22" fmla="*/ 47706 h 123121"/>
              <a:gd name="connsiteX23" fmla="*/ 4119514 w 8851769"/>
              <a:gd name="connsiteY23" fmla="*/ 57133 h 123121"/>
              <a:gd name="connsiteX24" fmla="*/ 4157221 w 8851769"/>
              <a:gd name="connsiteY24" fmla="*/ 66560 h 123121"/>
              <a:gd name="connsiteX25" fmla="*/ 4487159 w 8851769"/>
              <a:gd name="connsiteY25" fmla="*/ 57133 h 123121"/>
              <a:gd name="connsiteX26" fmla="*/ 5410986 w 8851769"/>
              <a:gd name="connsiteY26" fmla="*/ 75987 h 123121"/>
              <a:gd name="connsiteX27" fmla="*/ 5910606 w 8851769"/>
              <a:gd name="connsiteY27" fmla="*/ 66560 h 123121"/>
              <a:gd name="connsiteX28" fmla="*/ 5976594 w 8851769"/>
              <a:gd name="connsiteY28" fmla="*/ 47706 h 123121"/>
              <a:gd name="connsiteX29" fmla="*/ 6033155 w 8851769"/>
              <a:gd name="connsiteY29" fmla="*/ 38279 h 123121"/>
              <a:gd name="connsiteX30" fmla="*/ 6117996 w 8851769"/>
              <a:gd name="connsiteY30" fmla="*/ 28853 h 123121"/>
              <a:gd name="connsiteX31" fmla="*/ 6259398 w 8851769"/>
              <a:gd name="connsiteY31" fmla="*/ 572 h 123121"/>
              <a:gd name="connsiteX32" fmla="*/ 6617617 w 8851769"/>
              <a:gd name="connsiteY32" fmla="*/ 9999 h 123121"/>
              <a:gd name="connsiteX33" fmla="*/ 6711885 w 8851769"/>
              <a:gd name="connsiteY33" fmla="*/ 19426 h 123121"/>
              <a:gd name="connsiteX34" fmla="*/ 6853287 w 8851769"/>
              <a:gd name="connsiteY34" fmla="*/ 28853 h 123121"/>
              <a:gd name="connsiteX35" fmla="*/ 7720553 w 8851769"/>
              <a:gd name="connsiteY35" fmla="*/ 57133 h 123121"/>
              <a:gd name="connsiteX36" fmla="*/ 7843101 w 8851769"/>
              <a:gd name="connsiteY36" fmla="*/ 66560 h 123121"/>
              <a:gd name="connsiteX37" fmla="*/ 7880808 w 8851769"/>
              <a:gd name="connsiteY37" fmla="*/ 75987 h 123121"/>
              <a:gd name="connsiteX38" fmla="*/ 8069344 w 8851769"/>
              <a:gd name="connsiteY38" fmla="*/ 94840 h 123121"/>
              <a:gd name="connsiteX39" fmla="*/ 8210747 w 8851769"/>
              <a:gd name="connsiteY39" fmla="*/ 123121 h 123121"/>
              <a:gd name="connsiteX40" fmla="*/ 8550111 w 8851769"/>
              <a:gd name="connsiteY40" fmla="*/ 94840 h 123121"/>
              <a:gd name="connsiteX41" fmla="*/ 8663233 w 8851769"/>
              <a:gd name="connsiteY41" fmla="*/ 47706 h 123121"/>
              <a:gd name="connsiteX42" fmla="*/ 8795208 w 8851769"/>
              <a:gd name="connsiteY42" fmla="*/ 19426 h 123121"/>
              <a:gd name="connsiteX43" fmla="*/ 8823489 w 8851769"/>
              <a:gd name="connsiteY43" fmla="*/ 9999 h 123121"/>
              <a:gd name="connsiteX44" fmla="*/ 8851769 w 8851769"/>
              <a:gd name="connsiteY44" fmla="*/ 9999 h 12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8851769" h="123121">
                <a:moveTo>
                  <a:pt x="0" y="28853"/>
                </a:moveTo>
                <a:cubicBezTo>
                  <a:pt x="28280" y="31995"/>
                  <a:pt x="56718" y="33952"/>
                  <a:pt x="84841" y="38279"/>
                </a:cubicBezTo>
                <a:cubicBezTo>
                  <a:pt x="97647" y="40249"/>
                  <a:pt x="109743" y="45736"/>
                  <a:pt x="122549" y="47706"/>
                </a:cubicBezTo>
                <a:cubicBezTo>
                  <a:pt x="150672" y="52033"/>
                  <a:pt x="179110" y="53991"/>
                  <a:pt x="207390" y="57133"/>
                </a:cubicBezTo>
                <a:lnTo>
                  <a:pt x="556182" y="47706"/>
                </a:lnTo>
                <a:cubicBezTo>
                  <a:pt x="597119" y="46068"/>
                  <a:pt x="637779" y="37038"/>
                  <a:pt x="678730" y="38279"/>
                </a:cubicBezTo>
                <a:cubicBezTo>
                  <a:pt x="708547" y="39183"/>
                  <a:pt x="888755" y="59521"/>
                  <a:pt x="952107" y="66560"/>
                </a:cubicBezTo>
                <a:lnTo>
                  <a:pt x="1913641" y="57133"/>
                </a:lnTo>
                <a:cubicBezTo>
                  <a:pt x="2014994" y="57919"/>
                  <a:pt x="2144333" y="73339"/>
                  <a:pt x="2253006" y="85413"/>
                </a:cubicBezTo>
                <a:cubicBezTo>
                  <a:pt x="2350416" y="82271"/>
                  <a:pt x="2448049" y="83276"/>
                  <a:pt x="2545237" y="75987"/>
                </a:cubicBezTo>
                <a:cubicBezTo>
                  <a:pt x="2574126" y="73820"/>
                  <a:pt x="2601751" y="63203"/>
                  <a:pt x="2630078" y="57133"/>
                </a:cubicBezTo>
                <a:cubicBezTo>
                  <a:pt x="2645745" y="53776"/>
                  <a:pt x="2661501" y="50848"/>
                  <a:pt x="2677212" y="47706"/>
                </a:cubicBezTo>
                <a:cubicBezTo>
                  <a:pt x="2708635" y="50848"/>
                  <a:pt x="2740515" y="50940"/>
                  <a:pt x="2771481" y="57133"/>
                </a:cubicBezTo>
                <a:cubicBezTo>
                  <a:pt x="2788074" y="60452"/>
                  <a:pt x="2801703" y="75404"/>
                  <a:pt x="2818615" y="75987"/>
                </a:cubicBezTo>
                <a:lnTo>
                  <a:pt x="3044858" y="66560"/>
                </a:lnTo>
                <a:cubicBezTo>
                  <a:pt x="3067143" y="60989"/>
                  <a:pt x="3108157" y="50100"/>
                  <a:pt x="3129699" y="47706"/>
                </a:cubicBezTo>
                <a:cubicBezTo>
                  <a:pt x="3170419" y="43182"/>
                  <a:pt x="3211432" y="41828"/>
                  <a:pt x="3252248" y="38279"/>
                </a:cubicBezTo>
                <a:cubicBezTo>
                  <a:pt x="3283709" y="35543"/>
                  <a:pt x="3315055" y="31589"/>
                  <a:pt x="3346516" y="28853"/>
                </a:cubicBezTo>
                <a:cubicBezTo>
                  <a:pt x="3387332" y="25304"/>
                  <a:pt x="3428215" y="22568"/>
                  <a:pt x="3469064" y="19426"/>
                </a:cubicBezTo>
                <a:cubicBezTo>
                  <a:pt x="3538924" y="1960"/>
                  <a:pt x="3543704" y="-1604"/>
                  <a:pt x="3648173" y="572"/>
                </a:cubicBezTo>
                <a:cubicBezTo>
                  <a:pt x="3752036" y="2736"/>
                  <a:pt x="3959258" y="19426"/>
                  <a:pt x="3959258" y="19426"/>
                </a:cubicBezTo>
                <a:cubicBezTo>
                  <a:pt x="3984396" y="22568"/>
                  <a:pt x="4010231" y="22187"/>
                  <a:pt x="4034672" y="28853"/>
                </a:cubicBezTo>
                <a:cubicBezTo>
                  <a:pt x="4045602" y="31834"/>
                  <a:pt x="4052205" y="44123"/>
                  <a:pt x="4062953" y="47706"/>
                </a:cubicBezTo>
                <a:cubicBezTo>
                  <a:pt x="4081086" y="53750"/>
                  <a:pt x="4100771" y="53384"/>
                  <a:pt x="4119514" y="57133"/>
                </a:cubicBezTo>
                <a:cubicBezTo>
                  <a:pt x="4132218" y="59674"/>
                  <a:pt x="4144652" y="63418"/>
                  <a:pt x="4157221" y="66560"/>
                </a:cubicBezTo>
                <a:cubicBezTo>
                  <a:pt x="4267200" y="63418"/>
                  <a:pt x="4377135" y="57133"/>
                  <a:pt x="4487159" y="57133"/>
                </a:cubicBezTo>
                <a:cubicBezTo>
                  <a:pt x="5132751" y="57133"/>
                  <a:pt x="5032677" y="53733"/>
                  <a:pt x="5410986" y="75987"/>
                </a:cubicBezTo>
                <a:cubicBezTo>
                  <a:pt x="5577526" y="72845"/>
                  <a:pt x="5744244" y="74878"/>
                  <a:pt x="5910606" y="66560"/>
                </a:cubicBezTo>
                <a:cubicBezTo>
                  <a:pt x="5933454" y="65418"/>
                  <a:pt x="5954304" y="52850"/>
                  <a:pt x="5976594" y="47706"/>
                </a:cubicBezTo>
                <a:cubicBezTo>
                  <a:pt x="5995218" y="43408"/>
                  <a:pt x="6014209" y="40805"/>
                  <a:pt x="6033155" y="38279"/>
                </a:cubicBezTo>
                <a:cubicBezTo>
                  <a:pt x="6061360" y="34518"/>
                  <a:pt x="6089791" y="32614"/>
                  <a:pt x="6117996" y="28853"/>
                </a:cubicBezTo>
                <a:cubicBezTo>
                  <a:pt x="6171203" y="21759"/>
                  <a:pt x="6204294" y="12818"/>
                  <a:pt x="6259398" y="572"/>
                </a:cubicBezTo>
                <a:lnTo>
                  <a:pt x="6617617" y="9999"/>
                </a:lnTo>
                <a:cubicBezTo>
                  <a:pt x="6649169" y="11314"/>
                  <a:pt x="6680406" y="16908"/>
                  <a:pt x="6711885" y="19426"/>
                </a:cubicBezTo>
                <a:cubicBezTo>
                  <a:pt x="6758973" y="23193"/>
                  <a:pt x="6806081" y="27088"/>
                  <a:pt x="6853287" y="28853"/>
                </a:cubicBezTo>
                <a:lnTo>
                  <a:pt x="7720553" y="57133"/>
                </a:lnTo>
                <a:cubicBezTo>
                  <a:pt x="7761402" y="60275"/>
                  <a:pt x="7802412" y="61773"/>
                  <a:pt x="7843101" y="66560"/>
                </a:cubicBezTo>
                <a:cubicBezTo>
                  <a:pt x="7855968" y="68074"/>
                  <a:pt x="7867941" y="74473"/>
                  <a:pt x="7880808" y="75987"/>
                </a:cubicBezTo>
                <a:cubicBezTo>
                  <a:pt x="7960757" y="85392"/>
                  <a:pt x="7997915" y="80554"/>
                  <a:pt x="8069344" y="94840"/>
                </a:cubicBezTo>
                <a:lnTo>
                  <a:pt x="8210747" y="123121"/>
                </a:lnTo>
                <a:cubicBezTo>
                  <a:pt x="8299831" y="119695"/>
                  <a:pt x="8449370" y="126894"/>
                  <a:pt x="8550111" y="94840"/>
                </a:cubicBezTo>
                <a:cubicBezTo>
                  <a:pt x="8589038" y="82454"/>
                  <a:pt x="8623290" y="56265"/>
                  <a:pt x="8663233" y="47706"/>
                </a:cubicBezTo>
                <a:cubicBezTo>
                  <a:pt x="8707225" y="38279"/>
                  <a:pt x="8752526" y="33653"/>
                  <a:pt x="8795208" y="19426"/>
                </a:cubicBezTo>
                <a:cubicBezTo>
                  <a:pt x="8804635" y="16284"/>
                  <a:pt x="8813687" y="11633"/>
                  <a:pt x="8823489" y="9999"/>
                </a:cubicBezTo>
                <a:cubicBezTo>
                  <a:pt x="8832787" y="8449"/>
                  <a:pt x="8842342" y="9999"/>
                  <a:pt x="8851769" y="9999"/>
                </a:cubicBezTo>
              </a:path>
            </a:pathLst>
          </a:cu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3D2C5CD-8223-4D5B-9B7F-DC301EC91B2C}"/>
              </a:ext>
            </a:extLst>
          </p:cNvPr>
          <p:cNvSpPr txBox="1"/>
          <p:nvPr/>
        </p:nvSpPr>
        <p:spPr>
          <a:xfrm>
            <a:off x="2903455" y="499622"/>
            <a:ext cx="83898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k Free" panose="03080402000500000000" pitchFamily="66" charset="0"/>
                <a:ea typeface="+mn-ea"/>
                <a:cs typeface="+mn-cs"/>
              </a:rPr>
              <a:t>1:1 Update Meeting to Support the Work</a:t>
            </a:r>
          </a:p>
        </p:txBody>
      </p:sp>
    </p:spTree>
    <p:extLst>
      <p:ext uri="{BB962C8B-B14F-4D97-AF65-F5344CB8AC3E}">
        <p14:creationId xmlns:p14="http://schemas.microsoft.com/office/powerpoint/2010/main" val="1850264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1858F2E0-3607-4BC9-8E48-DDCC6FD768B5}"/>
              </a:ext>
            </a:extLst>
          </p:cNvPr>
          <p:cNvSpPr txBox="1"/>
          <p:nvPr/>
        </p:nvSpPr>
        <p:spPr>
          <a:xfrm>
            <a:off x="1127105" y="1657655"/>
            <a:ext cx="9870143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25475" marR="0" lvl="0" indent="-625475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Focus on the Impact/the ”Why”</a:t>
            </a:r>
          </a:p>
          <a:p>
            <a:pPr marL="625475" marR="0" lvl="0" indent="-625475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Leverage the Power of Small Wins</a:t>
            </a:r>
          </a:p>
          <a:p>
            <a:pPr marL="625475" marR="0" lvl="0" indent="-625475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Keep the “How” with Others</a:t>
            </a:r>
          </a:p>
          <a:p>
            <a:pPr marL="625475" marR="0" lvl="0" indent="-625475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Ask Powerful Questions</a:t>
            </a:r>
          </a:p>
          <a:p>
            <a:pPr marL="625475" marR="0" lvl="0" indent="-625475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Conduct “Stay” Conversations</a:t>
            </a:r>
          </a:p>
          <a:p>
            <a:pPr marL="625475" marR="0" lvl="0" indent="-625475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Support Growth through Coaching Conversations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C1ACBBC-2E11-471C-B3CD-4F326BD44F8C}"/>
              </a:ext>
            </a:extLst>
          </p:cNvPr>
          <p:cNvSpPr txBox="1"/>
          <p:nvPr/>
        </p:nvSpPr>
        <p:spPr>
          <a:xfrm>
            <a:off x="1287275" y="67803"/>
            <a:ext cx="95997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>
                  <a:glow rad="139700">
                    <a:prstClr val="white">
                      <a:alpha val="40000"/>
                    </a:prstClr>
                  </a:glow>
                </a:effectLst>
                <a:uLnTx/>
                <a:uFillTx/>
                <a:latin typeface="Forte" panose="03060902040502070203" pitchFamily="66" charset="0"/>
                <a:ea typeface="+mn-ea"/>
                <a:cs typeface="Arial" charset="0"/>
              </a:rPr>
              <a:t>Coaching Best Practices</a:t>
            </a:r>
          </a:p>
        </p:txBody>
      </p:sp>
      <p:pic>
        <p:nvPicPr>
          <p:cNvPr id="5" name="Picture 4" descr="Two people sitting at a table&#10;&#10;Description automatically generated with medium confidence">
            <a:extLst>
              <a:ext uri="{FF2B5EF4-FFF2-40B4-BE49-F238E27FC236}">
                <a16:creationId xmlns:a16="http://schemas.microsoft.com/office/drawing/2014/main" id="{3167D43C-E929-436D-A009-761E95A0157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9ED103D-95BA-421C-9EF8-A3B8937FEC85}"/>
              </a:ext>
            </a:extLst>
          </p:cNvPr>
          <p:cNvSpPr txBox="1"/>
          <p:nvPr/>
        </p:nvSpPr>
        <p:spPr>
          <a:xfrm>
            <a:off x="10843491" y="6611779"/>
            <a:ext cx="134850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/>
              <a:t>Shutterstock Image</a:t>
            </a:r>
          </a:p>
        </p:txBody>
      </p:sp>
    </p:spTree>
    <p:extLst>
      <p:ext uri="{BB962C8B-B14F-4D97-AF65-F5344CB8AC3E}">
        <p14:creationId xmlns:p14="http://schemas.microsoft.com/office/powerpoint/2010/main" val="289538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C70F68E9-458F-4CAF-9F44-CF0A1C0EB74F}"/>
              </a:ext>
            </a:extLst>
          </p:cNvPr>
          <p:cNvGrpSpPr>
            <a:grpSpLocks noChangeAspect="1"/>
          </p:cNvGrpSpPr>
          <p:nvPr/>
        </p:nvGrpSpPr>
        <p:grpSpPr>
          <a:xfrm>
            <a:off x="191344" y="5665603"/>
            <a:ext cx="865322" cy="1041928"/>
            <a:chOff x="3823260" y="2978587"/>
            <a:chExt cx="1331264" cy="1602965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0499917-89DB-45A2-9F60-E7BFB96A0266}"/>
                </a:ext>
              </a:extLst>
            </p:cNvPr>
            <p:cNvSpPr/>
            <p:nvPr/>
          </p:nvSpPr>
          <p:spPr>
            <a:xfrm>
              <a:off x="3905636" y="3072971"/>
              <a:ext cx="1204533" cy="1432784"/>
            </a:xfrm>
            <a:prstGeom prst="rect">
              <a:avLst/>
            </a:prstGeom>
            <a:gradFill>
              <a:gsLst>
                <a:gs pos="64000">
                  <a:sysClr val="window" lastClr="FFFFFF"/>
                </a:gs>
                <a:gs pos="100000">
                  <a:sysClr val="window" lastClr="FFFFFF">
                    <a:lumMod val="85000"/>
                  </a:sysClr>
                </a:gs>
              </a:gsLst>
              <a:path path="rect">
                <a:fillToRect l="100000" t="100000"/>
              </a:path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2B779077-6A37-4D7F-9122-9BC424F57611}"/>
                </a:ext>
              </a:extLst>
            </p:cNvPr>
            <p:cNvSpPr/>
            <p:nvPr/>
          </p:nvSpPr>
          <p:spPr>
            <a:xfrm>
              <a:off x="3823260" y="2978587"/>
              <a:ext cx="1331264" cy="1583530"/>
            </a:xfrm>
            <a:prstGeom prst="roundRect">
              <a:avLst>
                <a:gd name="adj" fmla="val 4088"/>
              </a:avLst>
            </a:prstGeom>
            <a:noFill/>
            <a:ln w="38100" cap="flat" cmpd="sng" algn="ctr">
              <a:gradFill flip="none" rotWithShape="1">
                <a:gsLst>
                  <a:gs pos="100000">
                    <a:srgbClr val="7B8595"/>
                  </a:gs>
                  <a:gs pos="49000">
                    <a:sysClr val="windowText" lastClr="000000">
                      <a:lumMod val="75000"/>
                      <a:lumOff val="25000"/>
                    </a:sysClr>
                  </a:gs>
                  <a:gs pos="80000">
                    <a:sysClr val="windowText" lastClr="000000">
                      <a:lumMod val="75000"/>
                      <a:lumOff val="25000"/>
                    </a:sysClr>
                  </a:gs>
                </a:gsLst>
                <a:path path="rect">
                  <a:fillToRect l="100000" t="100000"/>
                </a:path>
                <a:tileRect r="-100000" b="-100000"/>
              </a:gra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40B7A7C-F376-4D27-871F-0C170E179AEE}"/>
                </a:ext>
              </a:extLst>
            </p:cNvPr>
            <p:cNvSpPr/>
            <p:nvPr/>
          </p:nvSpPr>
          <p:spPr>
            <a:xfrm>
              <a:off x="3912788" y="3076547"/>
              <a:ext cx="169588" cy="1432784"/>
            </a:xfrm>
            <a:prstGeom prst="rect">
              <a:avLst/>
            </a:prstGeom>
            <a:gradFill flip="none" rotWithShape="1">
              <a:gsLst>
                <a:gs pos="70000">
                  <a:sysClr val="window" lastClr="FFFFFF">
                    <a:lumMod val="8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path path="circle">
                <a:fillToRect l="50000" t="130000" r="50000" b="-30000"/>
              </a:path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142B209-5D48-4199-A7FD-DF87652159E1}"/>
                </a:ext>
              </a:extLst>
            </p:cNvPr>
            <p:cNvSpPr/>
            <p:nvPr/>
          </p:nvSpPr>
          <p:spPr>
            <a:xfrm>
              <a:off x="4082143" y="3076547"/>
              <a:ext cx="41858" cy="1432784"/>
            </a:xfrm>
            <a:prstGeom prst="rect">
              <a:avLst/>
            </a:prstGeom>
            <a:gradFill flip="none" rotWithShape="1">
              <a:gsLst>
                <a:gs pos="70000">
                  <a:sysClr val="window" lastClr="FFFFFF"/>
                </a:gs>
                <a:gs pos="100000">
                  <a:sysClr val="window" lastClr="FFFFFF">
                    <a:lumMod val="85000"/>
                  </a:sysClr>
                </a:gs>
              </a:gsLst>
              <a:path path="circle">
                <a:fillToRect l="50000" t="130000" r="50000" b="-30000"/>
              </a:path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E475B178-616D-40F2-B0F5-3BDC56061324}"/>
                </a:ext>
              </a:extLst>
            </p:cNvPr>
            <p:cNvSpPr/>
            <p:nvPr/>
          </p:nvSpPr>
          <p:spPr>
            <a:xfrm>
              <a:off x="3950337" y="3544984"/>
              <a:ext cx="71517" cy="71517"/>
            </a:xfrm>
            <a:prstGeom prst="ellipse">
              <a:avLst/>
            </a:prstGeom>
            <a:solidFill>
              <a:srgbClr val="A5A5A5"/>
            </a:solidFill>
            <a:ln w="19050" cap="flat" cmpd="sng" algn="ctr">
              <a:noFill/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3B26C7E6-AC4F-49CD-96E5-F309B98B1D84}"/>
                </a:ext>
              </a:extLst>
            </p:cNvPr>
            <p:cNvSpPr/>
            <p:nvPr/>
          </p:nvSpPr>
          <p:spPr>
            <a:xfrm>
              <a:off x="3947261" y="3989611"/>
              <a:ext cx="71517" cy="71517"/>
            </a:xfrm>
            <a:prstGeom prst="ellipse">
              <a:avLst/>
            </a:prstGeom>
            <a:solidFill>
              <a:srgbClr val="A5A5A5"/>
            </a:solidFill>
            <a:ln w="19050" cap="flat" cmpd="sng" algn="ctr">
              <a:noFill/>
              <a:prstDash val="solid"/>
              <a:miter lim="800000"/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EB764E62-B091-44FC-9E43-40990901B55A}"/>
                </a:ext>
              </a:extLst>
            </p:cNvPr>
            <p:cNvCxnSpPr/>
            <p:nvPr/>
          </p:nvCxnSpPr>
          <p:spPr>
            <a:xfrm>
              <a:off x="4203956" y="3244612"/>
              <a:ext cx="797415" cy="0"/>
            </a:xfrm>
            <a:prstGeom prst="line">
              <a:avLst/>
            </a:prstGeom>
            <a:noFill/>
            <a:ln w="19050" cap="flat" cmpd="sng" algn="ctr">
              <a:solidFill>
                <a:sysClr val="window" lastClr="FFFFFF">
                  <a:lumMod val="65000"/>
                </a:sysClr>
              </a:solidFill>
              <a:prstDash val="solid"/>
              <a:miter lim="800000"/>
            </a:ln>
            <a:effectLst/>
          </p:spPr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B8F131D6-0E75-4BD6-A187-340B4E1AE6EF}"/>
                </a:ext>
              </a:extLst>
            </p:cNvPr>
            <p:cNvCxnSpPr/>
            <p:nvPr/>
          </p:nvCxnSpPr>
          <p:spPr>
            <a:xfrm>
              <a:off x="4203956" y="3326857"/>
              <a:ext cx="797415" cy="0"/>
            </a:xfrm>
            <a:prstGeom prst="line">
              <a:avLst/>
            </a:prstGeom>
            <a:noFill/>
            <a:ln w="19050" cap="flat" cmpd="sng" algn="ctr">
              <a:solidFill>
                <a:sysClr val="window" lastClr="FFFFFF">
                  <a:lumMod val="65000"/>
                </a:sysClr>
              </a:solidFill>
              <a:prstDash val="solid"/>
              <a:miter lim="800000"/>
            </a:ln>
            <a:effectLst/>
          </p:spPr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A97693EE-905E-4313-871B-0E1BC71F4176}"/>
                </a:ext>
              </a:extLst>
            </p:cNvPr>
            <p:cNvCxnSpPr/>
            <p:nvPr/>
          </p:nvCxnSpPr>
          <p:spPr>
            <a:xfrm>
              <a:off x="4203955" y="3405526"/>
              <a:ext cx="797415" cy="0"/>
            </a:xfrm>
            <a:prstGeom prst="line">
              <a:avLst/>
            </a:prstGeom>
            <a:noFill/>
            <a:ln w="19050" cap="flat" cmpd="sng" algn="ctr">
              <a:solidFill>
                <a:sysClr val="window" lastClr="FFFFFF">
                  <a:lumMod val="65000"/>
                </a:sysClr>
              </a:solidFill>
              <a:prstDash val="solid"/>
              <a:miter lim="800000"/>
            </a:ln>
            <a:effectLst/>
          </p:spPr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FE38F431-FA9B-4977-A5C3-0C366AE954BE}"/>
                </a:ext>
              </a:extLst>
            </p:cNvPr>
            <p:cNvCxnSpPr/>
            <p:nvPr/>
          </p:nvCxnSpPr>
          <p:spPr>
            <a:xfrm>
              <a:off x="4203955" y="3487770"/>
              <a:ext cx="797415" cy="0"/>
            </a:xfrm>
            <a:prstGeom prst="line">
              <a:avLst/>
            </a:prstGeom>
            <a:noFill/>
            <a:ln w="19050" cap="flat" cmpd="sng" algn="ctr">
              <a:solidFill>
                <a:sysClr val="window" lastClr="FFFFFF">
                  <a:lumMod val="65000"/>
                </a:sysClr>
              </a:solidFill>
              <a:prstDash val="solid"/>
              <a:miter lim="800000"/>
            </a:ln>
            <a:effectLst/>
          </p:spPr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647FE30A-9F69-4B3B-AD17-D16287E7A590}"/>
                </a:ext>
              </a:extLst>
            </p:cNvPr>
            <p:cNvCxnSpPr/>
            <p:nvPr/>
          </p:nvCxnSpPr>
          <p:spPr>
            <a:xfrm>
              <a:off x="4203955" y="3566439"/>
              <a:ext cx="797415" cy="0"/>
            </a:xfrm>
            <a:prstGeom prst="line">
              <a:avLst/>
            </a:prstGeom>
            <a:noFill/>
            <a:ln w="19050" cap="flat" cmpd="sng" algn="ctr">
              <a:solidFill>
                <a:sysClr val="window" lastClr="FFFFFF">
                  <a:lumMod val="65000"/>
                </a:sysClr>
              </a:solidFill>
              <a:prstDash val="solid"/>
              <a:miter lim="800000"/>
            </a:ln>
            <a:effectLst/>
          </p:spPr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E95D759D-4AB1-4DA0-863F-8035AE1AC270}"/>
                </a:ext>
              </a:extLst>
            </p:cNvPr>
            <p:cNvCxnSpPr/>
            <p:nvPr/>
          </p:nvCxnSpPr>
          <p:spPr>
            <a:xfrm>
              <a:off x="4203955" y="3648684"/>
              <a:ext cx="797415" cy="0"/>
            </a:xfrm>
            <a:prstGeom prst="line">
              <a:avLst/>
            </a:prstGeom>
            <a:noFill/>
            <a:ln w="19050" cap="flat" cmpd="sng" algn="ctr">
              <a:solidFill>
                <a:sysClr val="window" lastClr="FFFFFF">
                  <a:lumMod val="65000"/>
                </a:sysClr>
              </a:solidFill>
              <a:prstDash val="solid"/>
              <a:miter lim="800000"/>
            </a:ln>
            <a:effectLst/>
          </p:spPr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0E248DEB-FC2C-4223-9750-14B97334BF84}"/>
                </a:ext>
              </a:extLst>
            </p:cNvPr>
            <p:cNvCxnSpPr/>
            <p:nvPr/>
          </p:nvCxnSpPr>
          <p:spPr>
            <a:xfrm>
              <a:off x="4203955" y="3727353"/>
              <a:ext cx="797415" cy="0"/>
            </a:xfrm>
            <a:prstGeom prst="line">
              <a:avLst/>
            </a:prstGeom>
            <a:noFill/>
            <a:ln w="19050" cap="flat" cmpd="sng" algn="ctr">
              <a:solidFill>
                <a:sysClr val="window" lastClr="FFFFFF">
                  <a:lumMod val="65000"/>
                </a:sysClr>
              </a:solidFill>
              <a:prstDash val="solid"/>
              <a:miter lim="800000"/>
            </a:ln>
            <a:effectLst/>
          </p:spPr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4B13B5D9-CF1C-48C0-8E70-7B84209DE5EA}"/>
                </a:ext>
              </a:extLst>
            </p:cNvPr>
            <p:cNvCxnSpPr/>
            <p:nvPr/>
          </p:nvCxnSpPr>
          <p:spPr>
            <a:xfrm>
              <a:off x="4203955" y="3809597"/>
              <a:ext cx="797415" cy="0"/>
            </a:xfrm>
            <a:prstGeom prst="line">
              <a:avLst/>
            </a:prstGeom>
            <a:noFill/>
            <a:ln w="19050" cap="flat" cmpd="sng" algn="ctr">
              <a:solidFill>
                <a:sysClr val="window" lastClr="FFFFFF">
                  <a:lumMod val="65000"/>
                </a:sysClr>
              </a:solidFill>
              <a:prstDash val="solid"/>
              <a:miter lim="800000"/>
            </a:ln>
            <a:effectLst/>
          </p:spPr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BA0399F8-09C7-491E-B8CE-08E1A1E394FA}"/>
                </a:ext>
              </a:extLst>
            </p:cNvPr>
            <p:cNvCxnSpPr>
              <a:cxnSpLocks/>
            </p:cNvCxnSpPr>
            <p:nvPr/>
          </p:nvCxnSpPr>
          <p:spPr>
            <a:xfrm>
              <a:off x="4203956" y="3895418"/>
              <a:ext cx="398707" cy="0"/>
            </a:xfrm>
            <a:prstGeom prst="line">
              <a:avLst/>
            </a:prstGeom>
            <a:noFill/>
            <a:ln w="19050" cap="flat" cmpd="sng" algn="ctr">
              <a:solidFill>
                <a:sysClr val="window" lastClr="FFFFFF">
                  <a:lumMod val="65000"/>
                </a:sysClr>
              </a:solidFill>
              <a:prstDash val="solid"/>
              <a:miter lim="800000"/>
            </a:ln>
            <a:effectLst/>
          </p:spPr>
        </p:cxn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AE95E47-E4A5-4F00-9AEC-57ED9CE19D91}"/>
                </a:ext>
              </a:extLst>
            </p:cNvPr>
            <p:cNvSpPr txBox="1"/>
            <p:nvPr/>
          </p:nvSpPr>
          <p:spPr>
            <a:xfrm>
              <a:off x="4130065" y="3871298"/>
              <a:ext cx="945196" cy="7102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-8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Segoe UI Black" panose="020B0A02040204020203" pitchFamily="34" charset="0"/>
                  <a:ea typeface="Segoe UI Black" panose="020B0A02040204020203" pitchFamily="34" charset="0"/>
                  <a:cs typeface="+mn-cs"/>
                </a:rPr>
                <a:t>27</a:t>
              </a:r>
            </a:p>
          </p:txBody>
        </p:sp>
      </p:grpSp>
      <p:pic>
        <p:nvPicPr>
          <p:cNvPr id="3" name="Picture 2" descr="People talking on couch">
            <a:extLst>
              <a:ext uri="{FF2B5EF4-FFF2-40B4-BE49-F238E27FC236}">
                <a16:creationId xmlns:a16="http://schemas.microsoft.com/office/drawing/2014/main" id="{625BB6AC-0B30-4DC8-870A-B90AF6AA745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915437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E4DC62AA-C1F5-4B6E-A016-7A37C1364498}"/>
              </a:ext>
            </a:extLst>
          </p:cNvPr>
          <p:cNvSpPr txBox="1"/>
          <p:nvPr/>
        </p:nvSpPr>
        <p:spPr>
          <a:xfrm>
            <a:off x="1331704" y="190500"/>
            <a:ext cx="95997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>
                  <a:glow rad="139700">
                    <a:prstClr val="white">
                      <a:alpha val="40000"/>
                    </a:prstClr>
                  </a:glow>
                </a:effectLst>
                <a:uLnTx/>
                <a:uFillTx/>
                <a:latin typeface="Forte" panose="03060902040502070203" pitchFamily="66" charset="0"/>
                <a:ea typeface="+mn-ea"/>
                <a:cs typeface="+mn-cs"/>
              </a:rPr>
              <a:t>The Stay Conversation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DAD8F94-E71B-4638-BA5D-680737D4D81B}"/>
              </a:ext>
            </a:extLst>
          </p:cNvPr>
          <p:cNvSpPr txBox="1"/>
          <p:nvPr/>
        </p:nvSpPr>
        <p:spPr>
          <a:xfrm>
            <a:off x="10384976" y="6536695"/>
            <a:ext cx="178985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Microsoft Stock Image</a:t>
            </a:r>
          </a:p>
        </p:txBody>
      </p:sp>
    </p:spTree>
    <p:extLst>
      <p:ext uri="{BB962C8B-B14F-4D97-AF65-F5344CB8AC3E}">
        <p14:creationId xmlns:p14="http://schemas.microsoft.com/office/powerpoint/2010/main" val="34779202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People talking on couch">
            <a:extLst>
              <a:ext uri="{FF2B5EF4-FFF2-40B4-BE49-F238E27FC236}">
                <a16:creationId xmlns:a16="http://schemas.microsoft.com/office/drawing/2014/main" id="{DCBE3475-B89E-4F4F-9B74-862D19F5659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915437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F41B4A-93B1-4EC3-81B6-C2DB0F8BAA56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181462" y="1181100"/>
            <a:ext cx="6808651" cy="4876800"/>
          </a:xfrm>
          <a:prstGeom prst="rect">
            <a:avLst/>
          </a:prstGeom>
        </p:spPr>
        <p:txBody>
          <a:bodyPr/>
          <a:lstStyle/>
          <a:p>
            <a:pPr marL="741362" lvl="1" indent="-457200">
              <a:buFont typeface="Wingdings" panose="05000000000000000000" pitchFamily="2" charset="2"/>
              <a:buChar char="Ø"/>
            </a:pPr>
            <a:r>
              <a:rPr lang="en-US" sz="4000" b="1" dirty="0"/>
              <a:t>Pick a spot thoughtfully </a:t>
            </a:r>
          </a:p>
          <a:p>
            <a:pPr marL="741362" lvl="1" indent="-457200">
              <a:buFont typeface="Wingdings" panose="05000000000000000000" pitchFamily="2" charset="2"/>
              <a:buChar char="Ø"/>
            </a:pPr>
            <a:r>
              <a:rPr lang="en-US" sz="4000" b="1" dirty="0"/>
              <a:t>Explain why</a:t>
            </a:r>
          </a:p>
          <a:p>
            <a:pPr marL="741362" lvl="1" indent="-457200">
              <a:buFont typeface="Wingdings" panose="05000000000000000000" pitchFamily="2" charset="2"/>
              <a:buChar char="Ø"/>
            </a:pPr>
            <a:r>
              <a:rPr lang="en-US" sz="4000" b="1" dirty="0"/>
              <a:t>Keep it informal</a:t>
            </a:r>
          </a:p>
          <a:p>
            <a:pPr marL="741362" lvl="1" indent="-457200">
              <a:buFont typeface="Wingdings" panose="05000000000000000000" pitchFamily="2" charset="2"/>
              <a:buChar char="Ø"/>
            </a:pPr>
            <a:r>
              <a:rPr lang="en-US" sz="4000" b="1" dirty="0"/>
              <a:t>Ask good questions</a:t>
            </a:r>
          </a:p>
          <a:p>
            <a:pPr marL="741362" lvl="1" indent="-457200">
              <a:buFont typeface="Wingdings" panose="05000000000000000000" pitchFamily="2" charset="2"/>
              <a:buChar char="Ø"/>
            </a:pPr>
            <a:r>
              <a:rPr lang="en-US" sz="4000" b="1" dirty="0"/>
              <a:t>Listen</a:t>
            </a:r>
          </a:p>
          <a:p>
            <a:pPr marL="741362" lvl="1" indent="-457200">
              <a:buFont typeface="Wingdings" panose="05000000000000000000" pitchFamily="2" charset="2"/>
              <a:buChar char="Ø"/>
            </a:pPr>
            <a:r>
              <a:rPr lang="en-US" sz="4000" b="1" dirty="0"/>
              <a:t>Follow up</a:t>
            </a:r>
          </a:p>
          <a:p>
            <a:pPr marL="741362" lvl="1" indent="-457200">
              <a:buFont typeface="Wingdings" panose="05000000000000000000" pitchFamily="2" charset="2"/>
              <a:buChar char="Ø"/>
            </a:pPr>
            <a:r>
              <a:rPr lang="en-US" sz="4000" b="1" dirty="0"/>
              <a:t>Check in    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E49A15C0-B98A-43CD-A4ED-53455189DC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B440118-1105-4905-A664-67DA932D1C9B}"/>
              </a:ext>
            </a:extLst>
          </p:cNvPr>
          <p:cNvSpPr txBox="1"/>
          <p:nvPr/>
        </p:nvSpPr>
        <p:spPr>
          <a:xfrm>
            <a:off x="10402144" y="6567936"/>
            <a:ext cx="178985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Microsoft Stock Images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EE03C4B-08E2-4869-97EE-0FCF7CC660E3}"/>
              </a:ext>
            </a:extLst>
          </p:cNvPr>
          <p:cNvSpPr txBox="1"/>
          <p:nvPr/>
        </p:nvSpPr>
        <p:spPr>
          <a:xfrm>
            <a:off x="0" y="190500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>
                  <a:glow rad="139700">
                    <a:prstClr val="white">
                      <a:alpha val="40000"/>
                    </a:prstClr>
                  </a:glow>
                </a:effectLst>
                <a:uLnTx/>
                <a:uFillTx/>
                <a:latin typeface="Forte" panose="03060902040502070203" pitchFamily="66" charset="0"/>
                <a:ea typeface="+mn-ea"/>
                <a:cs typeface="+mn-cs"/>
              </a:rPr>
              <a:t>The Stay Conversation: </a:t>
            </a:r>
            <a:r>
              <a:rPr lang="en-US" sz="6000" dirty="0">
                <a:solidFill>
                  <a:srgbClr val="F79646">
                    <a:lumMod val="75000"/>
                  </a:srgbClr>
                </a:solidFill>
                <a:effectLst>
                  <a:glow rad="139700">
                    <a:prstClr val="white">
                      <a:alpha val="40000"/>
                    </a:prstClr>
                  </a:glow>
                </a:effectLst>
                <a:latin typeface="Forte" panose="03060902040502070203" pitchFamily="66" charset="0"/>
              </a:rPr>
              <a:t>Best Practices</a:t>
            </a:r>
          </a:p>
        </p:txBody>
      </p:sp>
    </p:spTree>
    <p:extLst>
      <p:ext uri="{BB962C8B-B14F-4D97-AF65-F5344CB8AC3E}">
        <p14:creationId xmlns:p14="http://schemas.microsoft.com/office/powerpoint/2010/main" val="504553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looking at a computer&#10;&#10;Description automatically generated with medium confidence">
            <a:extLst>
              <a:ext uri="{FF2B5EF4-FFF2-40B4-BE49-F238E27FC236}">
                <a16:creationId xmlns:a16="http://schemas.microsoft.com/office/drawing/2014/main" id="{69E6D40F-D70F-4590-951D-3EE51A45B1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9E247F3-5A5E-4787-833A-AC05325023F9}"/>
              </a:ext>
            </a:extLst>
          </p:cNvPr>
          <p:cNvSpPr txBox="1"/>
          <p:nvPr/>
        </p:nvSpPr>
        <p:spPr>
          <a:xfrm>
            <a:off x="1447800" y="5278950"/>
            <a:ext cx="9296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glow rad="127000">
                    <a:prstClr val="white">
                      <a:alpha val="67000"/>
                    </a:prstClr>
                  </a:glow>
                </a:effectLst>
                <a:uLnTx/>
                <a:uFillTx/>
                <a:latin typeface="Forte" panose="03060902040502070203" pitchFamily="66" charset="0"/>
                <a:ea typeface="+mn-ea"/>
                <a:cs typeface="Arial" charset="0"/>
              </a:rPr>
              <a:t>Employee Engagement</a:t>
            </a:r>
            <a:endParaRPr kumimoji="0" lang="en-US" sz="80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glow rad="127000">
                  <a:prstClr val="white">
                    <a:alpha val="67000"/>
                  </a:prstClr>
                </a:glow>
              </a:effectLst>
              <a:uLnTx/>
              <a:uFillTx/>
              <a:latin typeface="Forte" panose="03060902040502070203" pitchFamily="66" charset="0"/>
              <a:ea typeface="+mn-ea"/>
              <a:cs typeface="Arial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1F0E6C2-6BFD-47A7-9A07-E7512C9C7E2F}"/>
              </a:ext>
            </a:extLst>
          </p:cNvPr>
          <p:cNvSpPr txBox="1"/>
          <p:nvPr/>
        </p:nvSpPr>
        <p:spPr>
          <a:xfrm>
            <a:off x="10843491" y="6611779"/>
            <a:ext cx="134850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>
                <a:solidFill>
                  <a:schemeClr val="bg1"/>
                </a:solidFill>
              </a:rPr>
              <a:t>Shutterstock Image</a:t>
            </a:r>
          </a:p>
        </p:txBody>
      </p:sp>
    </p:spTree>
    <p:extLst>
      <p:ext uri="{BB962C8B-B14F-4D97-AF65-F5344CB8AC3E}">
        <p14:creationId xmlns:p14="http://schemas.microsoft.com/office/powerpoint/2010/main" val="2804090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eople talking on couch">
            <a:extLst>
              <a:ext uri="{FF2B5EF4-FFF2-40B4-BE49-F238E27FC236}">
                <a16:creationId xmlns:a16="http://schemas.microsoft.com/office/drawing/2014/main" id="{8D5ACFCD-654C-4DD4-BCBB-8CA4E86CDD9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95CB036-4F7B-4C17-8462-F18DCDBD46AC}"/>
              </a:ext>
            </a:extLst>
          </p:cNvPr>
          <p:cNvSpPr txBox="1">
            <a:spLocks/>
          </p:cNvSpPr>
          <p:nvPr/>
        </p:nvSpPr>
        <p:spPr>
          <a:xfrm>
            <a:off x="522514" y="1393370"/>
            <a:ext cx="11669486" cy="4691743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lang="en-US" sz="2000" b="1" kern="1200" dirty="0">
                <a:solidFill>
                  <a:srgbClr val="008AD3"/>
                </a:solidFill>
                <a:latin typeface="+mj-lt"/>
                <a:ea typeface="+mj-ea"/>
                <a:cs typeface="+mn-cs"/>
              </a:defRPr>
            </a:lvl1pPr>
            <a:lvl2pPr marL="630238" indent="-173038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Blip>
                <a:blip r:embed="rId3"/>
              </a:buBlip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79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Blip>
                <a:blip r:embed="rId4"/>
              </a:buBlip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1445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6BC1D"/>
              </a:buClr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4638" indent="-174625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SzPct val="85000"/>
              <a:buBlip>
                <a:blip r:embed="rId5"/>
              </a:buBlip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>
              <a:spcBef>
                <a:spcPts val="4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3500" b="0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What gives you the greatest sense of accomplishment/making a difference?</a:t>
            </a:r>
          </a:p>
          <a:p>
            <a:pPr marR="0" lvl="0">
              <a:spcBef>
                <a:spcPts val="4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3500" b="0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What, if anything, would you like to change about your role? </a:t>
            </a:r>
          </a:p>
          <a:p>
            <a:pPr marR="0" lvl="0">
              <a:spcBef>
                <a:spcPts val="4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3500" b="0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What are some new things you would like to learn in the next year? </a:t>
            </a:r>
          </a:p>
          <a:p>
            <a:pPr marR="0" lvl="0">
              <a:spcBef>
                <a:spcPts val="4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3500" b="0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What opportunities for self-development would you like to have that go beyond your current role?</a:t>
            </a:r>
          </a:p>
          <a:p>
            <a:pPr marR="0" lvl="0">
              <a:spcBef>
                <a:spcPts val="4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3500" b="0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What can I do more or less of as your coach?</a:t>
            </a:r>
          </a:p>
          <a:p>
            <a:pPr>
              <a:spcBef>
                <a:spcPts val="4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en-US" sz="3500" b="0" dirty="0">
              <a:solidFill>
                <a:schemeClr val="tx1"/>
              </a:solidFill>
              <a:effectLst/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4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en-US" sz="3500" b="0" dirty="0">
              <a:solidFill>
                <a:schemeClr val="tx1"/>
              </a:solidFill>
              <a:effectLst/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4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3500" b="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What brought you to us?</a:t>
            </a:r>
          </a:p>
          <a:p>
            <a:pPr>
              <a:spcBef>
                <a:spcPts val="4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3500" b="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What are some reasons you choose to stay with us?</a:t>
            </a:r>
          </a:p>
          <a:p>
            <a:pPr>
              <a:spcBef>
                <a:spcPts val="4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3500" b="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Which aspects of your day make you eager to come to work? </a:t>
            </a:r>
          </a:p>
          <a:p>
            <a:pPr>
              <a:spcBef>
                <a:spcPts val="4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3500" b="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What do you find most satisfying and rewarding about your work?</a:t>
            </a:r>
          </a:p>
          <a:p>
            <a:pPr>
              <a:spcBef>
                <a:spcPts val="4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3500" b="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What gives you the greatest sense of accomplishment/making a difference?</a:t>
            </a:r>
          </a:p>
          <a:p>
            <a:pPr>
              <a:spcBef>
                <a:spcPts val="4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3500" b="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Tell me about an accomplishment of which you are particularly proud.</a:t>
            </a:r>
          </a:p>
          <a:p>
            <a:pPr>
              <a:spcBef>
                <a:spcPts val="4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en-US" sz="3500" b="0" dirty="0">
              <a:solidFill>
                <a:schemeClr val="tx1"/>
              </a:solidFill>
              <a:effectLst/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4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3500" b="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What are your most important values?  Which values are met and not met at work?</a:t>
            </a:r>
          </a:p>
          <a:p>
            <a:pPr>
              <a:spcBef>
                <a:spcPts val="4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3500" b="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What do you like most or least about working here?</a:t>
            </a:r>
          </a:p>
          <a:p>
            <a:pPr>
              <a:spcBef>
                <a:spcPts val="4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3500" b="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What are some things that would make your job even more satisfying and rewarding? </a:t>
            </a:r>
          </a:p>
          <a:p>
            <a:pPr>
              <a:spcBef>
                <a:spcPts val="4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3500" b="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What, if anything, would you like to change about your role? </a:t>
            </a:r>
          </a:p>
          <a:p>
            <a:pPr marL="0" marR="0" lvl="0" indent="0">
              <a:spcBef>
                <a:spcPts val="400"/>
              </a:spcBef>
              <a:spcAft>
                <a:spcPts val="0"/>
              </a:spcAft>
              <a:buNone/>
            </a:pPr>
            <a:r>
              <a:rPr lang="en-US" sz="3200" b="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What, if anything, would like to change about your team or department? </a:t>
            </a:r>
          </a:p>
          <a:p>
            <a:pPr marL="0" marR="0" lvl="0" indent="0">
              <a:spcBef>
                <a:spcPts val="400"/>
              </a:spcBef>
              <a:spcAft>
                <a:spcPts val="0"/>
              </a:spcAft>
              <a:buNone/>
            </a:pPr>
            <a:r>
              <a:rPr lang="en-US" sz="3200" b="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What are some new things you would like to learn in the next year? </a:t>
            </a:r>
          </a:p>
          <a:p>
            <a:pPr marL="0" marR="0" lvl="0" indent="0">
              <a:spcBef>
                <a:spcPts val="400"/>
              </a:spcBef>
              <a:spcAft>
                <a:spcPts val="0"/>
              </a:spcAft>
              <a:buNone/>
            </a:pPr>
            <a:r>
              <a:rPr lang="en-US" sz="3200" b="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What opportunities for self-development would you like to have that go beyond your current role?</a:t>
            </a:r>
          </a:p>
          <a:p>
            <a:pPr marL="0" marR="0" lvl="0" indent="0">
              <a:spcBef>
                <a:spcPts val="400"/>
              </a:spcBef>
              <a:spcAft>
                <a:spcPts val="0"/>
              </a:spcAft>
              <a:buNone/>
            </a:pPr>
            <a:r>
              <a:rPr lang="en-US" sz="3200" b="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What hidden skills, talents, or interests do you have that we haven’t made the most of?</a:t>
            </a:r>
          </a:p>
          <a:p>
            <a:pPr marL="0" marR="0" lvl="0" indent="0">
              <a:spcBef>
                <a:spcPts val="400"/>
              </a:spcBef>
              <a:spcAft>
                <a:spcPts val="0"/>
              </a:spcAft>
              <a:buNone/>
            </a:pPr>
            <a:r>
              <a:rPr lang="en-US" sz="3200" b="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What kind of feedback would you like about your performance that you aren’t currently receiving?</a:t>
            </a:r>
          </a:p>
          <a:p>
            <a:pPr marL="0" marR="0" lvl="0" indent="0">
              <a:spcBef>
                <a:spcPts val="400"/>
              </a:spcBef>
              <a:spcAft>
                <a:spcPts val="0"/>
              </a:spcAft>
              <a:buNone/>
            </a:pPr>
            <a:r>
              <a:rPr lang="en-US" sz="3200" b="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What actions have you taken to manage your career?</a:t>
            </a:r>
          </a:p>
          <a:p>
            <a:pPr marL="0" marR="0" lvl="0" indent="0">
              <a:spcBef>
                <a:spcPts val="400"/>
              </a:spcBef>
              <a:spcAft>
                <a:spcPts val="0"/>
              </a:spcAft>
              <a:buNone/>
            </a:pPr>
            <a:r>
              <a:rPr lang="en-US" sz="3200" b="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What are some things that would make you feel even more supported in your career goals? </a:t>
            </a:r>
          </a:p>
          <a:p>
            <a:pPr marL="0" marR="0" lvl="0" indent="0">
              <a:spcBef>
                <a:spcPts val="400"/>
              </a:spcBef>
              <a:spcAft>
                <a:spcPts val="0"/>
              </a:spcAft>
              <a:buNone/>
            </a:pPr>
            <a:r>
              <a:rPr lang="en-US" sz="3200" b="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What are some things that make you feel recognized? </a:t>
            </a:r>
          </a:p>
          <a:p>
            <a:pPr marL="0" marR="0" lvl="0" indent="0">
              <a:spcBef>
                <a:spcPts val="400"/>
              </a:spcBef>
              <a:spcAft>
                <a:spcPts val="0"/>
              </a:spcAft>
              <a:buNone/>
            </a:pPr>
            <a:r>
              <a:rPr lang="en-US" sz="3200" b="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What kinds of recognition would be meaningful for you? </a:t>
            </a:r>
          </a:p>
          <a:p>
            <a:pPr marL="0" marR="0" lvl="0" indent="0">
              <a:spcBef>
                <a:spcPts val="400"/>
              </a:spcBef>
              <a:spcAft>
                <a:spcPts val="0"/>
              </a:spcAft>
              <a:buNone/>
            </a:pPr>
            <a:r>
              <a:rPr lang="en-US" sz="3200" b="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What kinds of flexibility would be helpful to you in balancing your work and home life?</a:t>
            </a:r>
          </a:p>
          <a:p>
            <a:pPr marL="0" marR="0" lvl="0" indent="0">
              <a:spcBef>
                <a:spcPts val="400"/>
              </a:spcBef>
              <a:spcAft>
                <a:spcPts val="0"/>
              </a:spcAft>
              <a:buNone/>
            </a:pPr>
            <a:r>
              <a:rPr lang="en-US" sz="3200" b="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What can I do more or less of as your coach?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626A08B-A9C6-484F-9ADE-B17BA007D116}"/>
              </a:ext>
            </a:extLst>
          </p:cNvPr>
          <p:cNvSpPr txBox="1"/>
          <p:nvPr/>
        </p:nvSpPr>
        <p:spPr>
          <a:xfrm>
            <a:off x="0" y="190500"/>
            <a:ext cx="12192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kumimoji="0" lang="en-US" sz="50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>
                  <a:glow rad="139700">
                    <a:prstClr val="white">
                      <a:alpha val="40000"/>
                    </a:prstClr>
                  </a:glow>
                </a:effectLst>
                <a:uLnTx/>
                <a:uFillTx/>
                <a:latin typeface="Forte" panose="03060902040502070203" pitchFamily="66" charset="0"/>
                <a:ea typeface="+mn-ea"/>
                <a:cs typeface="+mn-cs"/>
              </a:rPr>
              <a:t>The Stay Conversation: </a:t>
            </a:r>
            <a:r>
              <a:rPr lang="en-US" sz="5000" dirty="0">
                <a:solidFill>
                  <a:srgbClr val="F79646">
                    <a:lumMod val="75000"/>
                  </a:srgbClr>
                </a:solidFill>
                <a:effectLst>
                  <a:glow rad="139700">
                    <a:prstClr val="white">
                      <a:alpha val="40000"/>
                    </a:prstClr>
                  </a:glow>
                </a:effectLst>
                <a:latin typeface="Forte" panose="03060902040502070203" pitchFamily="66" charset="0"/>
              </a:rPr>
              <a:t>Powerful Questions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01CB2EC-BD58-4C38-997F-8F9C13341195}"/>
              </a:ext>
            </a:extLst>
          </p:cNvPr>
          <p:cNvSpPr txBox="1"/>
          <p:nvPr/>
        </p:nvSpPr>
        <p:spPr>
          <a:xfrm>
            <a:off x="10402144" y="6567936"/>
            <a:ext cx="178985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Microsoft Stock Images</a:t>
            </a:r>
          </a:p>
        </p:txBody>
      </p:sp>
    </p:spTree>
    <p:extLst>
      <p:ext uri="{BB962C8B-B14F-4D97-AF65-F5344CB8AC3E}">
        <p14:creationId xmlns:p14="http://schemas.microsoft.com/office/powerpoint/2010/main" val="2151160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driving a car&#10;&#10;Description automatically generated with medium confidence">
            <a:extLst>
              <a:ext uri="{FF2B5EF4-FFF2-40B4-BE49-F238E27FC236}">
                <a16:creationId xmlns:a16="http://schemas.microsoft.com/office/drawing/2014/main" id="{E8BFE48D-9758-42BC-9454-961D4E1EE8A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Content Placeholder 9">
            <a:extLst>
              <a:ext uri="{FF2B5EF4-FFF2-40B4-BE49-F238E27FC236}">
                <a16:creationId xmlns:a16="http://schemas.microsoft.com/office/drawing/2014/main" id="{159A83C8-1A76-416C-A357-69E9DA8E2C3D}"/>
              </a:ext>
            </a:extLst>
          </p:cNvPr>
          <p:cNvSpPr txBox="1">
            <a:spLocks/>
          </p:cNvSpPr>
          <p:nvPr/>
        </p:nvSpPr>
        <p:spPr>
          <a:xfrm>
            <a:off x="1688846" y="4717198"/>
            <a:ext cx="85859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 baseline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 baseline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 baseline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>
                  <a:glow rad="127000">
                    <a:sysClr val="window" lastClr="FFFFFF">
                      <a:alpha val="81000"/>
                    </a:sysClr>
                  </a:glow>
                </a:effectLst>
                <a:uLnTx/>
                <a:uFillTx/>
                <a:latin typeface="Forte" panose="03060902040502070203" pitchFamily="66" charset="0"/>
                <a:ea typeface="+mn-ea"/>
                <a:cs typeface="Segoe UI" panose="020B0502040204020203" pitchFamily="34" charset="0"/>
              </a:rPr>
              <a:t>Take it for a Test Drive!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70917B9-F42C-4229-98B0-390CD5F239CA}"/>
              </a:ext>
            </a:extLst>
          </p:cNvPr>
          <p:cNvSpPr txBox="1"/>
          <p:nvPr/>
        </p:nvSpPr>
        <p:spPr>
          <a:xfrm>
            <a:off x="9867900" y="6502383"/>
            <a:ext cx="22642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Shutterstock Image</a:t>
            </a:r>
          </a:p>
        </p:txBody>
      </p:sp>
    </p:spTree>
    <p:extLst>
      <p:ext uri="{BB962C8B-B14F-4D97-AF65-F5344CB8AC3E}">
        <p14:creationId xmlns:p14="http://schemas.microsoft.com/office/powerpoint/2010/main" val="3565858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1858F2E0-3607-4BC9-8E48-DDCC6FD768B5}"/>
              </a:ext>
            </a:extLst>
          </p:cNvPr>
          <p:cNvSpPr txBox="1"/>
          <p:nvPr/>
        </p:nvSpPr>
        <p:spPr>
          <a:xfrm>
            <a:off x="1127105" y="1657655"/>
            <a:ext cx="9870143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25475" marR="0" lvl="0" indent="-625475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Focus on the Impact/the ”Why”</a:t>
            </a:r>
          </a:p>
          <a:p>
            <a:pPr marL="625475" marR="0" lvl="0" indent="-625475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Leverage the Power of Small Wins</a:t>
            </a:r>
          </a:p>
          <a:p>
            <a:pPr marL="625475" marR="0" lvl="0" indent="-625475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Keep the “How” with Others</a:t>
            </a:r>
          </a:p>
          <a:p>
            <a:pPr marL="625475" marR="0" lvl="0" indent="-625475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Ask Powerful Questions</a:t>
            </a:r>
          </a:p>
          <a:p>
            <a:pPr marL="625475" marR="0" lvl="0" indent="-625475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Conduct “Stay” Conversations</a:t>
            </a:r>
          </a:p>
          <a:p>
            <a:pPr marL="625475" marR="0" lvl="0" indent="-625475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Support Growth through Coaching Conversations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E6947F5-010B-4C86-97C0-8CEEBF4EF728}"/>
              </a:ext>
            </a:extLst>
          </p:cNvPr>
          <p:cNvSpPr txBox="1"/>
          <p:nvPr/>
        </p:nvSpPr>
        <p:spPr>
          <a:xfrm>
            <a:off x="1287275" y="67803"/>
            <a:ext cx="95997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>
                  <a:glow rad="139700">
                    <a:prstClr val="white">
                      <a:alpha val="40000"/>
                    </a:prstClr>
                  </a:glow>
                </a:effectLst>
                <a:uLnTx/>
                <a:uFillTx/>
                <a:latin typeface="Forte" panose="03060902040502070203" pitchFamily="66" charset="0"/>
                <a:ea typeface="+mn-ea"/>
                <a:cs typeface="Arial" charset="0"/>
              </a:rPr>
              <a:t>Coaching Best Practices</a:t>
            </a:r>
          </a:p>
        </p:txBody>
      </p:sp>
      <p:pic>
        <p:nvPicPr>
          <p:cNvPr id="6" name="Picture 5" descr="Two people sitting at a table&#10;&#10;Description automatically generated with medium confidence">
            <a:extLst>
              <a:ext uri="{FF2B5EF4-FFF2-40B4-BE49-F238E27FC236}">
                <a16:creationId xmlns:a16="http://schemas.microsoft.com/office/drawing/2014/main" id="{63001473-D486-4C92-90C6-CC0255A38AC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DDF67A8-7B11-4A53-A479-41543921C2E0}"/>
              </a:ext>
            </a:extLst>
          </p:cNvPr>
          <p:cNvSpPr txBox="1"/>
          <p:nvPr/>
        </p:nvSpPr>
        <p:spPr>
          <a:xfrm>
            <a:off x="10843491" y="6611779"/>
            <a:ext cx="134850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/>
              <a:t>Shutterstock Image</a:t>
            </a:r>
          </a:p>
        </p:txBody>
      </p:sp>
    </p:spTree>
    <p:extLst>
      <p:ext uri="{BB962C8B-B14F-4D97-AF65-F5344CB8AC3E}">
        <p14:creationId xmlns:p14="http://schemas.microsoft.com/office/powerpoint/2010/main" val="3489451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Two people looking at a book&#10;&#10;Description automatically generated with low confidence">
            <a:extLst>
              <a:ext uri="{FF2B5EF4-FFF2-40B4-BE49-F238E27FC236}">
                <a16:creationId xmlns:a16="http://schemas.microsoft.com/office/drawing/2014/main" id="{7D349EB5-7F30-43D1-B854-C3BCE551A0E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0000"/>
          </a:blip>
          <a:srcRect b="98381"/>
          <a:stretch/>
        </p:blipFill>
        <p:spPr>
          <a:xfrm>
            <a:off x="1" y="0"/>
            <a:ext cx="12192000" cy="690761"/>
          </a:xfrm>
          <a:prstGeom prst="rect">
            <a:avLst/>
          </a:prstGeom>
        </p:spPr>
      </p:pic>
      <p:pic>
        <p:nvPicPr>
          <p:cNvPr id="7" name="Picture 6" descr="Two people looking at a book&#10;&#10;Description automatically generated with low confidence">
            <a:extLst>
              <a:ext uri="{FF2B5EF4-FFF2-40B4-BE49-F238E27FC236}">
                <a16:creationId xmlns:a16="http://schemas.microsoft.com/office/drawing/2014/main" id="{86D547DB-4843-4F77-8586-59FB63C37A3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-2" y="690762"/>
            <a:ext cx="12192001" cy="6167237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419100" y="1173669"/>
            <a:ext cx="11391900" cy="5201424"/>
          </a:xfrm>
          <a:prstGeom prst="rect">
            <a:avLst/>
          </a:prstGeom>
          <a:solidFill>
            <a:srgbClr val="FFCC77">
              <a:alpha val="61176"/>
            </a:srgbClr>
          </a:solidFill>
        </p:spPr>
        <p:txBody>
          <a:bodyPr wrap="square">
            <a:spAutoFit/>
          </a:bodyPr>
          <a:lstStyle/>
          <a:p>
            <a:pPr marR="0" lvl="0" algn="l" defTabSz="4572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tabLst/>
              <a:defRPr/>
            </a:pPr>
            <a:r>
              <a:rPr lang="en-US" sz="3600" b="1" spc="-100" dirty="0">
                <a:solidFill>
                  <a:prstClr val="black"/>
                </a:solidFill>
                <a:latin typeface="MV Boli" panose="02000500030200090000" pitchFamily="2" charset="0"/>
                <a:ea typeface="Times New Roman" panose="02020603050405020304" pitchFamily="18" charset="0"/>
                <a:cs typeface="MV Boli" panose="02000500030200090000" pitchFamily="2" charset="0"/>
              </a:rPr>
              <a:t>Best Practices</a:t>
            </a:r>
          </a:p>
          <a:p>
            <a:pPr marL="571500" marR="0" lvl="0" indent="-571500" algn="l" defTabSz="4572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3600" b="1" spc="-100" dirty="0">
                <a:solidFill>
                  <a:prstClr val="black"/>
                </a:solidFill>
                <a:latin typeface="MV Boli" panose="02000500030200090000" pitchFamily="2" charset="0"/>
                <a:ea typeface="Times New Roman" panose="02020603050405020304" pitchFamily="18" charset="0"/>
                <a:cs typeface="MV Boli" panose="02000500030200090000" pitchFamily="2" charset="0"/>
              </a:rPr>
              <a:t>Put it on the calendar</a:t>
            </a:r>
          </a:p>
          <a:p>
            <a:pPr marL="571500" marR="0" lvl="0" indent="-571500" algn="l" defTabSz="4572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1" i="0" u="none" strike="noStrike" kern="1200" cap="none" spc="-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V Boli" panose="02000500030200090000" pitchFamily="2" charset="0"/>
                <a:ea typeface="Times New Roman" panose="02020603050405020304" pitchFamily="18" charset="0"/>
                <a:cs typeface="MV Boli" panose="02000500030200090000" pitchFamily="2" charset="0"/>
              </a:rPr>
              <a:t>Focus</a:t>
            </a:r>
            <a:r>
              <a:rPr kumimoji="0" lang="en-US" sz="3600" b="1" i="0" u="none" strike="noStrike" kern="1200" cap="none" spc="-10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V Boli" panose="02000500030200090000" pitchFamily="2" charset="0"/>
                <a:ea typeface="Times New Roman" panose="02020603050405020304" pitchFamily="18" charset="0"/>
                <a:cs typeface="MV Boli" panose="02000500030200090000" pitchFamily="2" charset="0"/>
              </a:rPr>
              <a:t> on one thing/behavior that will help the individual be more effective in current role/situation or future role</a:t>
            </a:r>
          </a:p>
          <a:p>
            <a:pPr marL="571500" marR="0" lvl="0" indent="-571500" algn="l" defTabSz="4572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3600" b="1" spc="-100" baseline="0" dirty="0">
                <a:solidFill>
                  <a:prstClr val="black"/>
                </a:solidFill>
                <a:latin typeface="MV Boli" panose="02000500030200090000" pitchFamily="2" charset="0"/>
                <a:ea typeface="Times New Roman" panose="02020603050405020304" pitchFamily="18" charset="0"/>
                <a:cs typeface="MV Boli" panose="02000500030200090000" pitchFamily="2" charset="0"/>
              </a:rPr>
              <a:t>Connect to other coaching conversations</a:t>
            </a:r>
          </a:p>
          <a:p>
            <a:pPr marL="571500" marR="0" lvl="0" indent="-571500" algn="l" defTabSz="4572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3600" b="1" spc="-100" baseline="0" dirty="0">
                <a:solidFill>
                  <a:prstClr val="black"/>
                </a:solidFill>
                <a:latin typeface="MV Boli" panose="02000500030200090000" pitchFamily="2" charset="0"/>
                <a:ea typeface="Times New Roman" panose="02020603050405020304" pitchFamily="18" charset="0"/>
                <a:cs typeface="MV Boli" panose="02000500030200090000" pitchFamily="2" charset="0"/>
              </a:rPr>
              <a:t>Remember</a:t>
            </a:r>
            <a:r>
              <a:rPr lang="en-US" sz="3600" b="1" spc="-100" dirty="0">
                <a:solidFill>
                  <a:prstClr val="black"/>
                </a:solidFill>
                <a:latin typeface="MV Boli" panose="02000500030200090000" pitchFamily="2" charset="0"/>
                <a:ea typeface="Times New Roman" panose="02020603050405020304" pitchFamily="18" charset="0"/>
                <a:cs typeface="MV Boli" panose="02000500030200090000" pitchFamily="2" charset="0"/>
              </a:rPr>
              <a:t> other coaching best practices</a:t>
            </a:r>
            <a:endParaRPr kumimoji="0" lang="en-US" sz="3600" b="1" i="0" u="none" strike="noStrike" kern="1200" cap="none" spc="-1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V Boli" panose="02000500030200090000" pitchFamily="2" charset="0"/>
              <a:ea typeface="+mn-ea"/>
              <a:cs typeface="MV Boli" panose="0200050003020009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05988"/>
            <a:ext cx="1219200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charset="0"/>
              </a:rPr>
              <a:t>Monthly 1:1 Coaching Conversations to Support the Person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88AD26F-8AEA-4C5B-93E8-E86E617C61D6}"/>
              </a:ext>
            </a:extLst>
          </p:cNvPr>
          <p:cNvSpPr txBox="1"/>
          <p:nvPr/>
        </p:nvSpPr>
        <p:spPr>
          <a:xfrm>
            <a:off x="9867900" y="6502383"/>
            <a:ext cx="22642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Shutterstock Image</a:t>
            </a:r>
          </a:p>
        </p:txBody>
      </p:sp>
    </p:spTree>
    <p:extLst>
      <p:ext uri="{BB962C8B-B14F-4D97-AF65-F5344CB8AC3E}">
        <p14:creationId xmlns:p14="http://schemas.microsoft.com/office/powerpoint/2010/main" val="3670424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Reflection Time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3600" b="0"/>
              <a:t>What will you do to </a:t>
            </a:r>
            <a:r>
              <a:rPr lang="en-US" sz="3600"/>
              <a:t>Engage and Connect in a </a:t>
            </a:r>
            <a:br>
              <a:rPr lang="en-US" sz="3600"/>
            </a:br>
            <a:r>
              <a:rPr lang="en-US" sz="3600"/>
              <a:t>Post-Covid World</a:t>
            </a:r>
            <a:r>
              <a:rPr lang="en-US" sz="3600" b="0"/>
              <a:t>?</a:t>
            </a:r>
          </a:p>
          <a:p>
            <a:endParaRPr lang="en-US"/>
          </a:p>
        </p:txBody>
      </p:sp>
      <p:pic>
        <p:nvPicPr>
          <p:cNvPr id="4" name="Picture 6" descr="Image result for start button"/>
          <p:cNvPicPr>
            <a:picLocks noChangeAspect="1" noChangeArrowheads="1"/>
          </p:cNvPicPr>
          <p:nvPr/>
        </p:nvPicPr>
        <p:blipFill rotWithShape="1"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475833" y="2819400"/>
            <a:ext cx="2679152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Image result for continue"/>
          <p:cNvPicPr>
            <a:picLocks noChangeAspect="1" noChangeArrowheads="1"/>
          </p:cNvPicPr>
          <p:nvPr/>
        </p:nvPicPr>
        <p:blipFill rotWithShape="1"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430477" y="3352800"/>
            <a:ext cx="3153508" cy="1370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0" descr="Image result for stop sign"/>
          <p:cNvPicPr>
            <a:picLocks noChangeAspect="1" noChangeArrowheads="1"/>
          </p:cNvPicPr>
          <p:nvPr/>
        </p:nvPicPr>
        <p:blipFill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52600" y="2819400"/>
            <a:ext cx="2285388" cy="2285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5516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mountain, nature, valley, rock&#10;&#10;Description automatically generated">
            <a:extLst>
              <a:ext uri="{FF2B5EF4-FFF2-40B4-BE49-F238E27FC236}">
                <a16:creationId xmlns:a16="http://schemas.microsoft.com/office/drawing/2014/main" id="{785872BF-12D3-42A2-AE7D-379F65883CE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581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standing on a rock&#10;&#10;Description automatically generated with low confidence">
            <a:extLst>
              <a:ext uri="{FF2B5EF4-FFF2-40B4-BE49-F238E27FC236}">
                <a16:creationId xmlns:a16="http://schemas.microsoft.com/office/drawing/2014/main" id="{9E647CF4-0126-40CC-B058-0B5099F2D0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ACC4378-5F49-4861-9705-6D1CDBD60BCD}"/>
              </a:ext>
            </a:extLst>
          </p:cNvPr>
          <p:cNvSpPr txBox="1"/>
          <p:nvPr/>
        </p:nvSpPr>
        <p:spPr>
          <a:xfrm>
            <a:off x="10843491" y="6611779"/>
            <a:ext cx="134850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>
                <a:solidFill>
                  <a:schemeClr val="bg1"/>
                </a:solidFill>
              </a:rPr>
              <a:t>Shutterstock Image</a:t>
            </a:r>
          </a:p>
        </p:txBody>
      </p:sp>
    </p:spTree>
    <p:extLst>
      <p:ext uri="{BB962C8B-B14F-4D97-AF65-F5344CB8AC3E}">
        <p14:creationId xmlns:p14="http://schemas.microsoft.com/office/powerpoint/2010/main" val="254640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with his hand on his chin in front of a chalkboard&#10;&#10;Description automatically generated with medium confidence">
            <a:extLst>
              <a:ext uri="{FF2B5EF4-FFF2-40B4-BE49-F238E27FC236}">
                <a16:creationId xmlns:a16="http://schemas.microsoft.com/office/drawing/2014/main" id="{FF2A5D9F-D9B5-42AC-B5EE-23A03F86C0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081"/>
            <a:ext cx="12192000" cy="6858000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 rot="20656241">
            <a:off x="930396" y="-224659"/>
            <a:ext cx="5704449" cy="4013816"/>
            <a:chOff x="5867400" y="381000"/>
            <a:chExt cx="4725702" cy="2833375"/>
          </a:xfrm>
        </p:grpSpPr>
        <p:sp>
          <p:nvSpPr>
            <p:cNvPr id="9" name="Oval 8"/>
            <p:cNvSpPr/>
            <p:nvPr/>
          </p:nvSpPr>
          <p:spPr>
            <a:xfrm>
              <a:off x="6174059" y="1009185"/>
              <a:ext cx="4159434" cy="1905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867400" y="381000"/>
              <a:ext cx="4725702" cy="2833375"/>
            </a:xfrm>
            <a:prstGeom prst="rect">
              <a:avLst/>
            </a:prstGeom>
          </p:spPr>
        </p:pic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780B5060-2CBF-4480-84C8-95B50D492BD6}"/>
              </a:ext>
            </a:extLst>
          </p:cNvPr>
          <p:cNvSpPr txBox="1"/>
          <p:nvPr/>
        </p:nvSpPr>
        <p:spPr>
          <a:xfrm>
            <a:off x="0" y="4397828"/>
            <a:ext cx="7554685" cy="1569660"/>
          </a:xfrm>
          <a:prstGeom prst="rect">
            <a:avLst/>
          </a:prstGeom>
          <a:noFill/>
          <a:effectLst>
            <a:glow rad="127000">
              <a:schemeClr val="bg1"/>
            </a:glow>
          </a:effectLst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rgbClr val="FF4300"/>
                </a:solidFill>
                <a:effectLst>
                  <a:glow rad="127000">
                    <a:prstClr val="white">
                      <a:alpha val="76000"/>
                    </a:prstClr>
                  </a:glow>
                </a:effectLst>
                <a:uLnTx/>
                <a:uFillTx/>
                <a:latin typeface="Forte" panose="03060902040502070203" pitchFamily="66" charset="0"/>
                <a:ea typeface="+mn-ea"/>
                <a:cs typeface="Arial" charset="0"/>
              </a:rPr>
              <a:t>What are the “Big Three” of </a:t>
            </a:r>
            <a:b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rgbClr val="FF4300"/>
                </a:solidFill>
                <a:effectLst>
                  <a:glow rad="127000">
                    <a:prstClr val="white">
                      <a:alpha val="76000"/>
                    </a:prstClr>
                  </a:glow>
                </a:effectLst>
                <a:uLnTx/>
                <a:uFillTx/>
                <a:latin typeface="Forte" panose="03060902040502070203" pitchFamily="66" charset="0"/>
                <a:ea typeface="+mn-ea"/>
                <a:cs typeface="Arial" charset="0"/>
              </a:rPr>
            </a:b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rgbClr val="FF4300"/>
                </a:solidFill>
                <a:effectLst>
                  <a:glow rad="127000">
                    <a:prstClr val="white">
                      <a:alpha val="76000"/>
                    </a:prstClr>
                  </a:glow>
                </a:effectLst>
                <a:uLnTx/>
                <a:uFillTx/>
                <a:latin typeface="Forte" panose="03060902040502070203" pitchFamily="66" charset="0"/>
                <a:ea typeface="+mn-ea"/>
                <a:cs typeface="Arial" charset="0"/>
              </a:rPr>
              <a:t>Employee Engagement?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E835FFC-C95E-48BD-9D82-FDF6D198DBF2}"/>
              </a:ext>
            </a:extLst>
          </p:cNvPr>
          <p:cNvSpPr txBox="1"/>
          <p:nvPr/>
        </p:nvSpPr>
        <p:spPr>
          <a:xfrm>
            <a:off x="10843491" y="6604698"/>
            <a:ext cx="134850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>
                <a:solidFill>
                  <a:schemeClr val="bg1"/>
                </a:solidFill>
              </a:rPr>
              <a:t>Shutterstock Image</a:t>
            </a:r>
          </a:p>
        </p:txBody>
      </p:sp>
    </p:spTree>
    <p:extLst>
      <p:ext uri="{BB962C8B-B14F-4D97-AF65-F5344CB8AC3E}">
        <p14:creationId xmlns:p14="http://schemas.microsoft.com/office/powerpoint/2010/main" val="1330983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person&#10;&#10;Description automatically generated">
            <a:extLst>
              <a:ext uri="{FF2B5EF4-FFF2-40B4-BE49-F238E27FC236}">
                <a16:creationId xmlns:a16="http://schemas.microsoft.com/office/drawing/2014/main" id="{03856189-152A-4BE8-8904-1746222134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85F3DE6-7EFC-4822-9F6D-405C865B2782}"/>
              </a:ext>
            </a:extLst>
          </p:cNvPr>
          <p:cNvSpPr txBox="1"/>
          <p:nvPr/>
        </p:nvSpPr>
        <p:spPr>
          <a:xfrm>
            <a:off x="3956855" y="-65314"/>
            <a:ext cx="87526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-100" normalizeH="0" noProof="0">
                <a:ln>
                  <a:noFill/>
                </a:ln>
                <a:solidFill>
                  <a:srgbClr val="002060"/>
                </a:solidFill>
                <a:effectLst>
                  <a:glow rad="139700">
                    <a:prstClr val="white">
                      <a:alpha val="85000"/>
                    </a:prstClr>
                  </a:glow>
                </a:effectLst>
                <a:uLnTx/>
                <a:uFillTx/>
                <a:latin typeface="Forte" panose="03060902040502070203" pitchFamily="66" charset="0"/>
                <a:ea typeface="+mn-ea"/>
                <a:cs typeface="Arial" charset="0"/>
              </a:rPr>
              <a:t>#1: To Make a  Difference/</a:t>
            </a:r>
          </a:p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-100" normalizeH="0" noProof="0">
                <a:ln>
                  <a:noFill/>
                </a:ln>
                <a:solidFill>
                  <a:srgbClr val="002060"/>
                </a:solidFill>
                <a:effectLst>
                  <a:glow rad="139700">
                    <a:prstClr val="white">
                      <a:alpha val="85000"/>
                    </a:prstClr>
                  </a:glow>
                </a:effectLst>
                <a:uLnTx/>
                <a:uFillTx/>
                <a:latin typeface="Forte" panose="03060902040502070203" pitchFamily="66" charset="0"/>
                <a:ea typeface="+mn-ea"/>
                <a:cs typeface="Arial" charset="0"/>
              </a:rPr>
              <a:t>Have an Impact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FA247ED-69DA-45B3-B3ED-3FCA6CB6FB3E}"/>
              </a:ext>
            </a:extLst>
          </p:cNvPr>
          <p:cNvSpPr txBox="1"/>
          <p:nvPr/>
        </p:nvSpPr>
        <p:spPr>
          <a:xfrm>
            <a:off x="10843491" y="6611779"/>
            <a:ext cx="134850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>
                <a:solidFill>
                  <a:schemeClr val="bg1"/>
                </a:solidFill>
              </a:rPr>
              <a:t>Shutterstock Image</a:t>
            </a:r>
          </a:p>
        </p:txBody>
      </p:sp>
    </p:spTree>
    <p:extLst>
      <p:ext uri="{BB962C8B-B14F-4D97-AF65-F5344CB8AC3E}">
        <p14:creationId xmlns:p14="http://schemas.microsoft.com/office/powerpoint/2010/main" val="3657196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and person looking at a book&#10;&#10;Description automatically generated with medium confidence">
            <a:extLst>
              <a:ext uri="{FF2B5EF4-FFF2-40B4-BE49-F238E27FC236}">
                <a16:creationId xmlns:a16="http://schemas.microsoft.com/office/drawing/2014/main" id="{B5EB996A-A607-49B6-84A7-A3AB721282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AEA2604D-B68F-4ED6-97D1-53F7C5470296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-312738" y="4716463"/>
            <a:ext cx="12504738" cy="923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 eaLnBrk="1" hangingPunct="1">
              <a:spcBef>
                <a:spcPct val="0"/>
              </a:spcBef>
              <a:buNone/>
              <a:defRPr/>
            </a:pPr>
            <a:r>
              <a:rPr lang="en-US" sz="5400" b="0">
                <a:solidFill>
                  <a:srgbClr val="C00000"/>
                </a:solidFill>
                <a:effectLst>
                  <a:glow rad="127000">
                    <a:schemeClr val="bg1">
                      <a:alpha val="81000"/>
                    </a:schemeClr>
                  </a:glow>
                </a:effectLst>
                <a:latin typeface="Forte" panose="03060902040502070203" pitchFamily="66" charset="0"/>
                <a:ea typeface="+mn-ea"/>
              </a:rPr>
              <a:t>#2: To Be Listened To/ Have a Voice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FE78058-D32E-433C-8462-74A24A774097}"/>
              </a:ext>
            </a:extLst>
          </p:cNvPr>
          <p:cNvSpPr txBox="1"/>
          <p:nvPr/>
        </p:nvSpPr>
        <p:spPr>
          <a:xfrm>
            <a:off x="10843491" y="6611779"/>
            <a:ext cx="134850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>
                <a:solidFill>
                  <a:schemeClr val="bg1"/>
                </a:solidFill>
              </a:rPr>
              <a:t>Shutterstock Image</a:t>
            </a:r>
          </a:p>
        </p:txBody>
      </p:sp>
    </p:spTree>
    <p:extLst>
      <p:ext uri="{BB962C8B-B14F-4D97-AF65-F5344CB8AC3E}">
        <p14:creationId xmlns:p14="http://schemas.microsoft.com/office/powerpoint/2010/main" val="2176773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 descr="A hand holding a plant">
            <a:extLst>
              <a:ext uri="{FF2B5EF4-FFF2-40B4-BE49-F238E27FC236}">
                <a16:creationId xmlns:a16="http://schemas.microsoft.com/office/drawing/2014/main" id="{377AB2A3-59A8-42B8-9855-CA003114149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5389"/>
            <a:ext cx="12192000" cy="6858000"/>
          </a:xfrm>
          <a:prstGeom prst="rect">
            <a:avLst/>
          </a:prstGeom>
        </p:spPr>
      </p:pic>
      <p:sp>
        <p:nvSpPr>
          <p:cNvPr id="23" name="Content Placeholder 8">
            <a:extLst>
              <a:ext uri="{FF2B5EF4-FFF2-40B4-BE49-F238E27FC236}">
                <a16:creationId xmlns:a16="http://schemas.microsoft.com/office/drawing/2014/main" id="{0197B373-AF5D-4A71-8D27-50631FD45114}"/>
              </a:ext>
            </a:extLst>
          </p:cNvPr>
          <p:cNvSpPr txBox="1">
            <a:spLocks/>
          </p:cNvSpPr>
          <p:nvPr/>
        </p:nvSpPr>
        <p:spPr>
          <a:xfrm>
            <a:off x="781029" y="0"/>
            <a:ext cx="107061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lang="en-US" sz="2000" b="1" kern="1200" dirty="0">
                <a:solidFill>
                  <a:srgbClr val="008AD3"/>
                </a:solidFill>
                <a:latin typeface="+mj-lt"/>
                <a:ea typeface="+mj-ea"/>
                <a:cs typeface="+mn-cs"/>
              </a:defRPr>
            </a:lvl1pPr>
            <a:lvl2pPr marL="630238" indent="-173038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Blip>
                <a:blip r:embed="rId3"/>
              </a:buBlip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79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Blip>
                <a:blip r:embed="rId4"/>
              </a:buBlip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1445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6BC1D"/>
              </a:buClr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4638" indent="-174625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SzPct val="85000"/>
              <a:buBlip>
                <a:blip r:embed="rId5"/>
              </a:buBlip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orte" panose="03060902040502070203" pitchFamily="66" charset="0"/>
                <a:ea typeface="+mj-ea"/>
                <a:cs typeface="+mn-cs"/>
              </a:rPr>
              <a:t>#3: To Grow &amp; Develop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27F5C52-5842-4616-B3A6-F6997569A464}"/>
              </a:ext>
            </a:extLst>
          </p:cNvPr>
          <p:cNvSpPr txBox="1"/>
          <p:nvPr/>
        </p:nvSpPr>
        <p:spPr>
          <a:xfrm>
            <a:off x="10276115" y="6581001"/>
            <a:ext cx="19158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Microsoft Stock Image</a:t>
            </a:r>
          </a:p>
        </p:txBody>
      </p:sp>
    </p:spTree>
    <p:extLst>
      <p:ext uri="{BB962C8B-B14F-4D97-AF65-F5344CB8AC3E}">
        <p14:creationId xmlns:p14="http://schemas.microsoft.com/office/powerpoint/2010/main" val="1199962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sitting at a table with a computer&#10;&#10;Description automatically generated with low confidence">
            <a:extLst>
              <a:ext uri="{FF2B5EF4-FFF2-40B4-BE49-F238E27FC236}">
                <a16:creationId xmlns:a16="http://schemas.microsoft.com/office/drawing/2014/main" id="{E722F325-61EE-49CB-AF3A-E0F117F5A1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452253" y="5549851"/>
            <a:ext cx="3287490" cy="830997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volini" panose="03000502040302020204" pitchFamily="66" charset="0"/>
                <a:cs typeface="Cavolini" panose="03000502040302020204" pitchFamily="66" charset="0"/>
              </a:rPr>
              <a:t>You are!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D98D2DC0-E688-4C10-BE24-C8960EDAD1B1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216128" y="4026259"/>
            <a:ext cx="12192000" cy="923330"/>
          </a:xfrm>
          <a:prstGeom prst="rect">
            <a:avLst/>
          </a:prstGeom>
          <a:noFill/>
          <a:effectLst>
            <a:glow rad="165100">
              <a:schemeClr val="tx2">
                <a:alpha val="83000"/>
              </a:schemeClr>
            </a:glow>
          </a:effectLst>
        </p:spPr>
        <p:txBody>
          <a:bodyPr wrap="square" rtlCol="0">
            <a:spAutoFit/>
          </a:bodyPr>
          <a:lstStyle/>
          <a:p>
            <a:pPr marL="0" indent="0" algn="ctr" eaLnBrk="1" hangingPunct="1">
              <a:spcBef>
                <a:spcPct val="0"/>
              </a:spcBef>
              <a:buNone/>
              <a:defRPr/>
            </a:pPr>
            <a:r>
              <a:rPr lang="en-US" sz="5400" b="0">
                <a:solidFill>
                  <a:schemeClr val="bg1"/>
                </a:solidFill>
                <a:effectLst>
                  <a:glow rad="139700">
                    <a:srgbClr val="7ABC32"/>
                  </a:glow>
                </a:effectLst>
                <a:latin typeface="Forte" panose="03060902040502070203" pitchFamily="66" charset="0"/>
                <a:ea typeface="+mn-ea"/>
              </a:rPr>
              <a:t>Who is Responsible for Engagement?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0A247CF-BB80-4B09-BF3E-E0D06322A0F1}"/>
              </a:ext>
            </a:extLst>
          </p:cNvPr>
          <p:cNvSpPr txBox="1"/>
          <p:nvPr/>
        </p:nvSpPr>
        <p:spPr>
          <a:xfrm>
            <a:off x="10843491" y="6611779"/>
            <a:ext cx="134850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/>
              <a:t>Shutterstock Image</a:t>
            </a:r>
          </a:p>
        </p:txBody>
      </p:sp>
    </p:spTree>
    <p:extLst>
      <p:ext uri="{BB962C8B-B14F-4D97-AF65-F5344CB8AC3E}">
        <p14:creationId xmlns:p14="http://schemas.microsoft.com/office/powerpoint/2010/main" val="1899684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wo people sitting at a table&#10;&#10;Description automatically generated with medium confidence">
            <a:extLst>
              <a:ext uri="{FF2B5EF4-FFF2-40B4-BE49-F238E27FC236}">
                <a16:creationId xmlns:a16="http://schemas.microsoft.com/office/drawing/2014/main" id="{05C2AA08-0921-43AA-9820-7972CEA4285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C136CF0-56B2-DC90-7204-DC84EED1EEE4}"/>
              </a:ext>
            </a:extLst>
          </p:cNvPr>
          <p:cNvSpPr txBox="1"/>
          <p:nvPr/>
        </p:nvSpPr>
        <p:spPr>
          <a:xfrm>
            <a:off x="1127105" y="1657655"/>
            <a:ext cx="9870143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4400"/>
              <a:t>Focus on the Impact/the ”Why”</a:t>
            </a:r>
          </a:p>
          <a:p>
            <a:pPr marL="342900" indent="-342900">
              <a:buAutoNum type="arabicPeriod"/>
            </a:pPr>
            <a:r>
              <a:rPr lang="en-US" sz="4400"/>
              <a:t>Leverage the Power of Small Wins</a:t>
            </a:r>
          </a:p>
          <a:p>
            <a:pPr marL="342900" indent="-342900">
              <a:buAutoNum type="arabicPeriod"/>
            </a:pPr>
            <a:r>
              <a:rPr lang="en-US" sz="4400"/>
              <a:t>Keep the “How” with Others</a:t>
            </a:r>
          </a:p>
          <a:p>
            <a:pPr marL="342900" indent="-342900">
              <a:buAutoNum type="arabicPeriod"/>
            </a:pPr>
            <a:r>
              <a:rPr lang="en-US" sz="4400"/>
              <a:t>Ask Powerful Questions</a:t>
            </a:r>
          </a:p>
          <a:p>
            <a:pPr marL="342900" indent="-342900">
              <a:buAutoNum type="arabicPeriod"/>
            </a:pPr>
            <a:r>
              <a:rPr lang="en-US" sz="4400"/>
              <a:t>Conduct “Stay” Conversations</a:t>
            </a:r>
          </a:p>
          <a:p>
            <a:pPr marL="342900" indent="-342900">
              <a:buAutoNum type="arabicPeriod"/>
            </a:pPr>
            <a:r>
              <a:rPr lang="en-US" sz="4400"/>
              <a:t>Support Growth through Coaching Conversations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D50F594-86DF-453E-B59B-FC9CF8D491DF}"/>
              </a:ext>
            </a:extLst>
          </p:cNvPr>
          <p:cNvSpPr txBox="1"/>
          <p:nvPr/>
        </p:nvSpPr>
        <p:spPr>
          <a:xfrm>
            <a:off x="1287275" y="67803"/>
            <a:ext cx="95997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>
                  <a:glow rad="139700">
                    <a:prstClr val="white">
                      <a:alpha val="40000"/>
                    </a:prstClr>
                  </a:glow>
                </a:effectLst>
                <a:uLnTx/>
                <a:uFillTx/>
                <a:latin typeface="Forte" panose="03060902040502070203" pitchFamily="66" charset="0"/>
                <a:ea typeface="+mn-ea"/>
                <a:cs typeface="Arial" charset="0"/>
              </a:rPr>
              <a:t>Coaching Best Practices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2A2D57B-079E-4AEB-839E-E6EA02C2E158}"/>
              </a:ext>
            </a:extLst>
          </p:cNvPr>
          <p:cNvSpPr txBox="1"/>
          <p:nvPr/>
        </p:nvSpPr>
        <p:spPr>
          <a:xfrm>
            <a:off x="10843491" y="6611779"/>
            <a:ext cx="134850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/>
              <a:t>Shutterstock Image</a:t>
            </a:r>
          </a:p>
        </p:txBody>
      </p:sp>
    </p:spTree>
    <p:extLst>
      <p:ext uri="{BB962C8B-B14F-4D97-AF65-F5344CB8AC3E}">
        <p14:creationId xmlns:p14="http://schemas.microsoft.com/office/powerpoint/2010/main" val="903850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PI Office Theme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0B0F0"/>
      </a:accent1>
      <a:accent2>
        <a:srgbClr val="00007F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PI Office Theme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0B0F0"/>
      </a:accent1>
      <a:accent2>
        <a:srgbClr val="00007F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2_PI Office Theme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0B0F0"/>
      </a:accent1>
      <a:accent2>
        <a:srgbClr val="00007F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37439F9AC64D243948A770333325B37" ma:contentTypeVersion="15" ma:contentTypeDescription="Create a new document." ma:contentTypeScope="" ma:versionID="3403e481e319e85641c5ab96cd34c7ce">
  <xsd:schema xmlns:xsd="http://www.w3.org/2001/XMLSchema" xmlns:xs="http://www.w3.org/2001/XMLSchema" xmlns:p="http://schemas.microsoft.com/office/2006/metadata/properties" xmlns:ns2="cef2bbc7-c8f4-4808-90ec-573fb901041e" xmlns:ns3="d812e4cf-c676-4cd5-bf10-3f57539948b5" targetNamespace="http://schemas.microsoft.com/office/2006/metadata/properties" ma:root="true" ma:fieldsID="69013e1e7a6045dee9a9d6a25c36feb9" ns2:_="" ns3:_="">
    <xsd:import namespace="cef2bbc7-c8f4-4808-90ec-573fb901041e"/>
    <xsd:import namespace="d812e4cf-c676-4cd5-bf10-3f57539948b5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ef2bbc7-c8f4-4808-90ec-573fb901041e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Last Shared By Time" ma:description="" ma:internalName="LastSharedByTim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812e4cf-c676-4cd5-bf10-3f57539948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2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4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5" nillable="true" ma:displayName="MediaServiceAuto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cef2bbc7-c8f4-4808-90ec-573fb901041e">
      <UserInfo>
        <DisplayName>Steve Morgan</DisplayName>
        <AccountId>5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BC057251-123A-41C6-B26B-99741BA4E07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E37CA1A-F40F-4FF4-832E-13DDC03792AF}">
  <ds:schemaRefs>
    <ds:schemaRef ds:uri="cef2bbc7-c8f4-4808-90ec-573fb901041e"/>
    <ds:schemaRef ds:uri="d812e4cf-c676-4cd5-bf10-3f57539948b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A78912B5-1AC6-4B0F-8EE2-E64B243DE5E8}">
  <ds:schemaRefs>
    <ds:schemaRef ds:uri="cef2bbc7-c8f4-4808-90ec-573fb901041e"/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http://schemas.microsoft.com/office/2006/metadata/properties"/>
    <ds:schemaRef ds:uri="http://purl.org/dc/elements/1.1/"/>
    <ds:schemaRef ds:uri="http://purl.org/dc/terms/"/>
    <ds:schemaRef ds:uri="http://schemas.microsoft.com/office/infopath/2007/PartnerControls"/>
    <ds:schemaRef ds:uri="d812e4cf-c676-4cd5-bf10-3f57539948b5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1296</Words>
  <Application>Microsoft Office PowerPoint</Application>
  <PresentationFormat>Widescreen</PresentationFormat>
  <Paragraphs>226</Paragraphs>
  <Slides>36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36</vt:i4>
      </vt:variant>
    </vt:vector>
  </HeadingPairs>
  <TitlesOfParts>
    <vt:vector size="52" baseType="lpstr">
      <vt:lpstr>Arial</vt:lpstr>
      <vt:lpstr>Bahnschrift SemiBold</vt:lpstr>
      <vt:lpstr>Calibri</vt:lpstr>
      <vt:lpstr>Calibri Light</vt:lpstr>
      <vt:lpstr>Cavolini</vt:lpstr>
      <vt:lpstr>Forte</vt:lpstr>
      <vt:lpstr>Ink Free</vt:lpstr>
      <vt:lpstr>MV Boli</vt:lpstr>
      <vt:lpstr>Segoe UI</vt:lpstr>
      <vt:lpstr>Segoe UI Black</vt:lpstr>
      <vt:lpstr>Times New Roman</vt:lpstr>
      <vt:lpstr>Wingdings</vt:lpstr>
      <vt:lpstr>PI Office Theme</vt:lpstr>
      <vt:lpstr>1_PI Office Theme</vt:lpstr>
      <vt:lpstr>2_PI 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Reflection Time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</dc:title>
  <dc:creator>Steve Morgan</dc:creator>
  <cp:lastModifiedBy>Amy Massar</cp:lastModifiedBy>
  <cp:revision>4</cp:revision>
  <cp:lastPrinted>2023-01-23T14:08:22Z</cp:lastPrinted>
  <dcterms:created xsi:type="dcterms:W3CDTF">2009-06-01T03:52:47Z</dcterms:created>
  <dcterms:modified xsi:type="dcterms:W3CDTF">2023-01-23T16:22:31Z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0x010100B37439F9AC64D243948A770333325B37</vt:lpwstr>
  </property>
</Properties>
</file>