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374" r:id="rId2"/>
    <p:sldId id="417" r:id="rId3"/>
    <p:sldId id="384" r:id="rId4"/>
    <p:sldId id="411" r:id="rId5"/>
    <p:sldId id="407" r:id="rId6"/>
    <p:sldId id="405" r:id="rId7"/>
    <p:sldId id="409" r:id="rId8"/>
    <p:sldId id="403" r:id="rId9"/>
    <p:sldId id="367" r:id="rId10"/>
    <p:sldId id="416" r:id="rId11"/>
    <p:sldId id="391" r:id="rId12"/>
    <p:sldId id="398" r:id="rId13"/>
    <p:sldId id="402" r:id="rId14"/>
    <p:sldId id="394" r:id="rId15"/>
    <p:sldId id="350" r:id="rId16"/>
    <p:sldId id="404" r:id="rId17"/>
    <p:sldId id="412" r:id="rId18"/>
    <p:sldId id="413" r:id="rId19"/>
    <p:sldId id="340" r:id="rId20"/>
    <p:sldId id="392" r:id="rId21"/>
    <p:sldId id="415" r:id="rId22"/>
    <p:sldId id="393" r:id="rId23"/>
    <p:sldId id="396" r:id="rId24"/>
    <p:sldId id="341" r:id="rId25"/>
    <p:sldId id="414" r:id="rId26"/>
    <p:sldId id="342" r:id="rId27"/>
    <p:sldId id="369" r:id="rId28"/>
    <p:sldId id="376" r:id="rId29"/>
    <p:sldId id="368" r:id="rId30"/>
    <p:sldId id="397" r:id="rId31"/>
    <p:sldId id="388" r:id="rId32"/>
    <p:sldId id="400" r:id="rId33"/>
    <p:sldId id="408" r:id="rId34"/>
    <p:sldId id="381" r:id="rId35"/>
    <p:sldId id="380" r:id="rId36"/>
    <p:sldId id="379" r:id="rId37"/>
    <p:sldId id="378" r:id="rId38"/>
    <p:sldId id="302" r:id="rId39"/>
    <p:sldId id="419" r:id="rId40"/>
    <p:sldId id="258"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269"/>
    <a:srgbClr val="B89458"/>
    <a:srgbClr val="85FF85"/>
    <a:srgbClr val="00CC66"/>
    <a:srgbClr val="404040"/>
    <a:srgbClr val="333A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95" autoAdjust="0"/>
  </p:normalViewPr>
  <p:slideViewPr>
    <p:cSldViewPr snapToGrid="0">
      <p:cViewPr varScale="1">
        <p:scale>
          <a:sx n="78" d="100"/>
          <a:sy n="78" d="100"/>
        </p:scale>
        <p:origin x="1236" y="96"/>
      </p:cViewPr>
      <p:guideLst/>
    </p:cSldViewPr>
  </p:slideViewPr>
  <p:outlineViewPr>
    <p:cViewPr>
      <p:scale>
        <a:sx n="33" d="100"/>
        <a:sy n="33" d="100"/>
      </p:scale>
      <p:origin x="0" y="-672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73786664425693E-3"/>
          <c:y val="9.0277777777777776E-2"/>
          <c:w val="0.97273559512046659"/>
          <c:h val="0.66910269028871394"/>
        </c:manualLayout>
      </c:layout>
      <c:barChart>
        <c:barDir val="col"/>
        <c:grouping val="stacked"/>
        <c:varyColors val="0"/>
        <c:ser>
          <c:idx val="1"/>
          <c:order val="0"/>
          <c:tx>
            <c:strRef>
              <c:f>Sheet1!$B$1</c:f>
              <c:strCache>
                <c:ptCount val="1"/>
                <c:pt idx="0">
                  <c:v>Residential Housing Starts</c:v>
                </c:pt>
              </c:strCache>
            </c:strRef>
          </c:tx>
          <c:spPr>
            <a:solidFill>
              <a:srgbClr val="005A7A"/>
            </a:solidFill>
            <a:ln>
              <a:solidFill>
                <a:schemeClr val="tx1"/>
              </a:solidFill>
            </a:ln>
            <a:effectLst/>
          </c:spPr>
          <c:invertIfNegative val="0"/>
          <c:dLbls>
            <c:dLbl>
              <c:idx val="2"/>
              <c:tx>
                <c:rich>
                  <a:bodyPr/>
                  <a:lstStyle/>
                  <a:p>
                    <a:r>
                      <a:rPr lang="en-US" dirty="0" smtClean="0"/>
                      <a:t>925</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FB-4C33-B83A-143C63E23E40}"/>
                </c:ext>
              </c:extLst>
            </c:dLbl>
            <c:spPr>
              <a:noFill/>
              <a:ln>
                <a:noFill/>
              </a:ln>
              <a:effectLst/>
            </c:spPr>
            <c:txPr>
              <a:bodyPr rot="0" spcFirstLastPara="1" vertOverflow="ellipsis" vert="horz" wrap="square" anchor="ctr" anchorCtr="1"/>
              <a:lstStyle/>
              <a:p>
                <a:pPr>
                  <a:defRPr sz="7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#,##0</c:formatCode>
                <c:ptCount val="6"/>
                <c:pt idx="0">
                  <c:v>609</c:v>
                </c:pt>
                <c:pt idx="1">
                  <c:v>781</c:v>
                </c:pt>
                <c:pt idx="2">
                  <c:v>926</c:v>
                </c:pt>
                <c:pt idx="3">
                  <c:v>1003</c:v>
                </c:pt>
                <c:pt idx="4">
                  <c:v>1112</c:v>
                </c:pt>
                <c:pt idx="5">
                  <c:v>1174</c:v>
                </c:pt>
              </c:numCache>
            </c:numRef>
          </c:val>
          <c:extLst>
            <c:ext xmlns:c16="http://schemas.microsoft.com/office/drawing/2014/chart" uri="{C3380CC4-5D6E-409C-BE32-E72D297353CC}">
              <c16:uniqueId val="{00000000-E72C-47A8-853E-1B616761B7B3}"/>
            </c:ext>
          </c:extLst>
        </c:ser>
        <c:dLbls>
          <c:dLblPos val="ctr"/>
          <c:showLegendKey val="0"/>
          <c:showVal val="1"/>
          <c:showCatName val="0"/>
          <c:showSerName val="0"/>
          <c:showPercent val="0"/>
          <c:showBubbleSize val="0"/>
        </c:dLbls>
        <c:gapWidth val="50"/>
        <c:overlap val="100"/>
        <c:axId val="367169080"/>
        <c:axId val="367165944"/>
      </c:barChart>
      <c:lineChart>
        <c:grouping val="standard"/>
        <c:varyColors val="0"/>
        <c:ser>
          <c:idx val="2"/>
          <c:order val="1"/>
          <c:tx>
            <c:strRef>
              <c:f>Sheet1!$C$1</c:f>
              <c:strCache>
                <c:ptCount val="1"/>
                <c:pt idx="0">
                  <c:v>Patrick Industrial Sales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Sheet1!$C$2:$C$7</c:f>
              <c:numCache>
                <c:formatCode>[$$-409]#,##0</c:formatCode>
                <c:ptCount val="6"/>
                <c:pt idx="0">
                  <c:v>46</c:v>
                </c:pt>
                <c:pt idx="1">
                  <c:v>52</c:v>
                </c:pt>
                <c:pt idx="2">
                  <c:v>71</c:v>
                </c:pt>
                <c:pt idx="3">
                  <c:v>81</c:v>
                </c:pt>
                <c:pt idx="4">
                  <c:v>101</c:v>
                </c:pt>
                <c:pt idx="5">
                  <c:v>147</c:v>
                </c:pt>
              </c:numCache>
            </c:numRef>
          </c:val>
          <c:smooth val="0"/>
          <c:extLst>
            <c:ext xmlns:c16="http://schemas.microsoft.com/office/drawing/2014/chart" uri="{C3380CC4-5D6E-409C-BE32-E72D297353CC}">
              <c16:uniqueId val="{00000001-E72C-47A8-853E-1B616761B7B3}"/>
            </c:ext>
          </c:extLst>
        </c:ser>
        <c:dLbls>
          <c:showLegendKey val="0"/>
          <c:showVal val="0"/>
          <c:showCatName val="0"/>
          <c:showSerName val="0"/>
          <c:showPercent val="0"/>
          <c:showBubbleSize val="0"/>
        </c:dLbls>
        <c:marker val="1"/>
        <c:smooth val="0"/>
        <c:axId val="367164768"/>
        <c:axId val="367169472"/>
      </c:lineChart>
      <c:catAx>
        <c:axId val="367169080"/>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65944"/>
        <c:crosses val="autoZero"/>
        <c:auto val="1"/>
        <c:lblAlgn val="ctr"/>
        <c:lblOffset val="100"/>
        <c:noMultiLvlLbl val="0"/>
      </c:catAx>
      <c:valAx>
        <c:axId val="367165944"/>
        <c:scaling>
          <c:orientation val="minMax"/>
          <c:max val="1600"/>
          <c:min val="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69080"/>
        <c:crosses val="autoZero"/>
        <c:crossBetween val="between"/>
      </c:valAx>
      <c:valAx>
        <c:axId val="367169472"/>
        <c:scaling>
          <c:orientation val="minMax"/>
          <c:min val="-300"/>
        </c:scaling>
        <c:delete val="0"/>
        <c:axPos val="r"/>
        <c:numFmt formatCode="[$$-409]#,##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64768"/>
        <c:crosses val="max"/>
        <c:crossBetween val="between"/>
      </c:valAx>
      <c:catAx>
        <c:axId val="367164768"/>
        <c:scaling>
          <c:orientation val="minMax"/>
        </c:scaling>
        <c:delete val="1"/>
        <c:axPos val="b"/>
        <c:numFmt formatCode="General" sourceLinked="1"/>
        <c:majorTickMark val="out"/>
        <c:minorTickMark val="none"/>
        <c:tickLblPos val="nextTo"/>
        <c:crossAx val="367169472"/>
        <c:crosses val="autoZero"/>
        <c:auto val="1"/>
        <c:lblAlgn val="ctr"/>
        <c:lblOffset val="100"/>
        <c:noMultiLvlLbl val="0"/>
      </c:catAx>
      <c:spPr>
        <a:noFill/>
        <a:ln>
          <a:noFill/>
        </a:ln>
        <a:effectLst/>
      </c:spPr>
    </c:plotArea>
    <c:legend>
      <c:legendPos val="b"/>
      <c:layout>
        <c:manualLayout>
          <c:xMode val="edge"/>
          <c:yMode val="edge"/>
          <c:x val="9.9836081490915878E-3"/>
          <c:y val="0.8297334317585302"/>
          <c:w val="0.96967018029404162"/>
          <c:h val="0.14943323490813648"/>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7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73786664425693E-3"/>
          <c:y val="3.8194444444444448E-2"/>
          <c:w val="0.97273559512046659"/>
          <c:h val="0.7211860236220472"/>
        </c:manualLayout>
      </c:layout>
      <c:barChart>
        <c:barDir val="col"/>
        <c:grouping val="stacked"/>
        <c:varyColors val="0"/>
        <c:ser>
          <c:idx val="1"/>
          <c:order val="0"/>
          <c:tx>
            <c:strRef>
              <c:f>Sheet1!$C$1</c:f>
              <c:strCache>
                <c:ptCount val="1"/>
                <c:pt idx="0">
                  <c:v>Towable Shipments</c:v>
                </c:pt>
              </c:strCache>
            </c:strRef>
          </c:tx>
          <c:spPr>
            <a:solidFill>
              <a:srgbClr val="005A7A"/>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0</c:formatCode>
                <c:ptCount val="6"/>
                <c:pt idx="0">
                  <c:v>227</c:v>
                </c:pt>
                <c:pt idx="1">
                  <c:v>258</c:v>
                </c:pt>
                <c:pt idx="2">
                  <c:v>283</c:v>
                </c:pt>
                <c:pt idx="3">
                  <c:v>313</c:v>
                </c:pt>
                <c:pt idx="4">
                  <c:v>327</c:v>
                </c:pt>
                <c:pt idx="5">
                  <c:v>376</c:v>
                </c:pt>
              </c:numCache>
            </c:numRef>
          </c:val>
          <c:extLst>
            <c:ext xmlns:c16="http://schemas.microsoft.com/office/drawing/2014/chart" uri="{C3380CC4-5D6E-409C-BE32-E72D297353CC}">
              <c16:uniqueId val="{00000000-2882-42D8-83A2-734458C16A94}"/>
            </c:ext>
          </c:extLst>
        </c:ser>
        <c:ser>
          <c:idx val="2"/>
          <c:order val="1"/>
          <c:tx>
            <c:strRef>
              <c:f>Sheet1!$B$1</c:f>
              <c:strCache>
                <c:ptCount val="1"/>
                <c:pt idx="0">
                  <c:v>Motorized Shipments</c:v>
                </c:pt>
              </c:strCache>
            </c:strRef>
          </c:tx>
          <c:spPr>
            <a:solidFill>
              <a:srgbClr val="00926C"/>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Sheet1!$C$2:$C$7</c:f>
              <c:numCache>
                <c:formatCode>0</c:formatCode>
                <c:ptCount val="6"/>
                <c:pt idx="0">
                  <c:v>25</c:v>
                </c:pt>
                <c:pt idx="1">
                  <c:v>28</c:v>
                </c:pt>
                <c:pt idx="2">
                  <c:v>38</c:v>
                </c:pt>
                <c:pt idx="3">
                  <c:v>44</c:v>
                </c:pt>
                <c:pt idx="4">
                  <c:v>47</c:v>
                </c:pt>
                <c:pt idx="5">
                  <c:v>55</c:v>
                </c:pt>
              </c:numCache>
            </c:numRef>
          </c:val>
          <c:extLst>
            <c:ext xmlns:c16="http://schemas.microsoft.com/office/drawing/2014/chart" uri="{C3380CC4-5D6E-409C-BE32-E72D297353CC}">
              <c16:uniqueId val="{00000001-2882-42D8-83A2-734458C16A94}"/>
            </c:ext>
          </c:extLst>
        </c:ser>
        <c:dLbls>
          <c:dLblPos val="ctr"/>
          <c:showLegendKey val="0"/>
          <c:showVal val="1"/>
          <c:showCatName val="0"/>
          <c:showSerName val="0"/>
          <c:showPercent val="0"/>
          <c:showBubbleSize val="0"/>
        </c:dLbls>
        <c:gapWidth val="50"/>
        <c:overlap val="100"/>
        <c:axId val="367166728"/>
        <c:axId val="367167120"/>
      </c:barChart>
      <c:lineChart>
        <c:grouping val="standard"/>
        <c:varyColors val="0"/>
        <c:ser>
          <c:idx val="3"/>
          <c:order val="2"/>
          <c:tx>
            <c:strRef>
              <c:f>Sheet1!$D$1</c:f>
              <c:strCache>
                <c:ptCount val="1"/>
                <c:pt idx="0">
                  <c:v>Patrick RV Sales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Sheet1!$D$2:$D$7</c:f>
              <c:numCache>
                <c:formatCode>[$$-409]#,##0</c:formatCode>
                <c:ptCount val="6"/>
                <c:pt idx="0">
                  <c:v>188</c:v>
                </c:pt>
                <c:pt idx="1">
                  <c:v>302</c:v>
                </c:pt>
                <c:pt idx="2">
                  <c:v>428</c:v>
                </c:pt>
                <c:pt idx="3">
                  <c:v>544</c:v>
                </c:pt>
                <c:pt idx="4">
                  <c:v>690</c:v>
                </c:pt>
                <c:pt idx="5">
                  <c:v>916</c:v>
                </c:pt>
              </c:numCache>
            </c:numRef>
          </c:val>
          <c:smooth val="0"/>
          <c:extLst>
            <c:ext xmlns:c16="http://schemas.microsoft.com/office/drawing/2014/chart" uri="{C3380CC4-5D6E-409C-BE32-E72D297353CC}">
              <c16:uniqueId val="{00000002-2882-42D8-83A2-734458C16A94}"/>
            </c:ext>
          </c:extLst>
        </c:ser>
        <c:dLbls>
          <c:dLblPos val="ctr"/>
          <c:showLegendKey val="0"/>
          <c:showVal val="1"/>
          <c:showCatName val="0"/>
          <c:showSerName val="0"/>
          <c:showPercent val="0"/>
          <c:showBubbleSize val="0"/>
        </c:dLbls>
        <c:marker val="1"/>
        <c:smooth val="0"/>
        <c:axId val="369717104"/>
        <c:axId val="367167512"/>
      </c:lineChart>
      <c:catAx>
        <c:axId val="3671667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67120"/>
        <c:crosses val="autoZero"/>
        <c:auto val="1"/>
        <c:lblAlgn val="ctr"/>
        <c:lblOffset val="100"/>
        <c:noMultiLvlLbl val="0"/>
      </c:catAx>
      <c:valAx>
        <c:axId val="367167120"/>
        <c:scaling>
          <c:orientation val="minMax"/>
          <c:max val="100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7166728"/>
        <c:crosses val="autoZero"/>
        <c:crossBetween val="between"/>
      </c:valAx>
      <c:valAx>
        <c:axId val="367167512"/>
        <c:scaling>
          <c:orientation val="minMax"/>
          <c:min val="-300"/>
        </c:scaling>
        <c:delete val="0"/>
        <c:axPos val="r"/>
        <c:numFmt formatCode="[$$-409]#,##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9717104"/>
        <c:crosses val="max"/>
        <c:crossBetween val="between"/>
      </c:valAx>
      <c:catAx>
        <c:axId val="369717104"/>
        <c:scaling>
          <c:orientation val="minMax"/>
        </c:scaling>
        <c:delete val="1"/>
        <c:axPos val="b"/>
        <c:numFmt formatCode="General" sourceLinked="1"/>
        <c:majorTickMark val="out"/>
        <c:minorTickMark val="none"/>
        <c:tickLblPos val="nextTo"/>
        <c:crossAx val="367167512"/>
        <c:crosses val="autoZero"/>
        <c:auto val="1"/>
        <c:lblAlgn val="ctr"/>
        <c:lblOffset val="100"/>
        <c:noMultiLvlLbl val="0"/>
      </c:catAx>
      <c:spPr>
        <a:noFill/>
        <a:ln>
          <a:noFill/>
        </a:ln>
        <a:effectLst/>
      </c:spPr>
    </c:plotArea>
    <c:legend>
      <c:legendPos val="b"/>
      <c:layout>
        <c:manualLayout>
          <c:xMode val="edge"/>
          <c:yMode val="edge"/>
          <c:x val="0.15602529028425868"/>
          <c:y val="0.83081446850393703"/>
          <c:w val="0.62577583878708476"/>
          <c:h val="0.137935531496063"/>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7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673786664425693E-3"/>
          <c:y val="3.8194444444444448E-2"/>
          <c:w val="0.97273559512046659"/>
          <c:h val="0.7211860236220472"/>
        </c:manualLayout>
      </c:layout>
      <c:barChart>
        <c:barDir val="col"/>
        <c:grouping val="stacked"/>
        <c:varyColors val="0"/>
        <c:ser>
          <c:idx val="1"/>
          <c:order val="0"/>
          <c:tx>
            <c:strRef>
              <c:f>Sheet1!$B$1</c:f>
              <c:strCache>
                <c:ptCount val="1"/>
                <c:pt idx="0">
                  <c:v>Wholesale Units</c:v>
                </c:pt>
              </c:strCache>
            </c:strRef>
          </c:tx>
          <c:spPr>
            <a:solidFill>
              <a:srgbClr val="005A7A"/>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7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Sheet1!$B$2:$B$7</c:f>
              <c:numCache>
                <c:formatCode>0</c:formatCode>
                <c:ptCount val="6"/>
                <c:pt idx="0">
                  <c:v>52</c:v>
                </c:pt>
                <c:pt idx="1">
                  <c:v>55</c:v>
                </c:pt>
                <c:pt idx="2">
                  <c:v>60</c:v>
                </c:pt>
                <c:pt idx="3">
                  <c:v>64</c:v>
                </c:pt>
                <c:pt idx="4">
                  <c:v>71</c:v>
                </c:pt>
                <c:pt idx="5">
                  <c:v>81</c:v>
                </c:pt>
              </c:numCache>
            </c:numRef>
          </c:val>
          <c:extLst>
            <c:ext xmlns:c16="http://schemas.microsoft.com/office/drawing/2014/chart" uri="{C3380CC4-5D6E-409C-BE32-E72D297353CC}">
              <c16:uniqueId val="{00000000-B9DE-423D-A4D0-D35EFA3F501F}"/>
            </c:ext>
          </c:extLst>
        </c:ser>
        <c:dLbls>
          <c:dLblPos val="ctr"/>
          <c:showLegendKey val="0"/>
          <c:showVal val="1"/>
          <c:showCatName val="0"/>
          <c:showSerName val="0"/>
          <c:showPercent val="0"/>
          <c:showBubbleSize val="0"/>
        </c:dLbls>
        <c:gapWidth val="50"/>
        <c:overlap val="100"/>
        <c:axId val="369723376"/>
        <c:axId val="369718672"/>
      </c:barChart>
      <c:lineChart>
        <c:grouping val="standard"/>
        <c:varyColors val="0"/>
        <c:ser>
          <c:idx val="2"/>
          <c:order val="1"/>
          <c:tx>
            <c:strRef>
              <c:f>Sheet1!$C$1</c:f>
              <c:strCache>
                <c:ptCount val="1"/>
                <c:pt idx="0">
                  <c:v>Patrick MH Sales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2011</c:v>
                </c:pt>
                <c:pt idx="1">
                  <c:v>2012</c:v>
                </c:pt>
                <c:pt idx="2">
                  <c:v>2013</c:v>
                </c:pt>
                <c:pt idx="3">
                  <c:v>2014</c:v>
                </c:pt>
                <c:pt idx="4">
                  <c:v>2015</c:v>
                </c:pt>
                <c:pt idx="5">
                  <c:v>2016</c:v>
                </c:pt>
              </c:numCache>
            </c:numRef>
          </c:cat>
          <c:val>
            <c:numRef>
              <c:f>Sheet1!$C$2:$C$7</c:f>
              <c:numCache>
                <c:formatCode>[$$-409]#,##0</c:formatCode>
                <c:ptCount val="6"/>
                <c:pt idx="0">
                  <c:v>74</c:v>
                </c:pt>
                <c:pt idx="1">
                  <c:v>83</c:v>
                </c:pt>
                <c:pt idx="2">
                  <c:v>95</c:v>
                </c:pt>
                <c:pt idx="3">
                  <c:v>110</c:v>
                </c:pt>
                <c:pt idx="4">
                  <c:v>129</c:v>
                </c:pt>
                <c:pt idx="5">
                  <c:v>159</c:v>
                </c:pt>
              </c:numCache>
            </c:numRef>
          </c:val>
          <c:smooth val="0"/>
          <c:extLst>
            <c:ext xmlns:c16="http://schemas.microsoft.com/office/drawing/2014/chart" uri="{C3380CC4-5D6E-409C-BE32-E72D297353CC}">
              <c16:uniqueId val="{00000001-B9DE-423D-A4D0-D35EFA3F501F}"/>
            </c:ext>
          </c:extLst>
        </c:ser>
        <c:dLbls>
          <c:showLegendKey val="0"/>
          <c:showVal val="0"/>
          <c:showCatName val="0"/>
          <c:showSerName val="0"/>
          <c:showPercent val="0"/>
          <c:showBubbleSize val="0"/>
        </c:dLbls>
        <c:marker val="1"/>
        <c:smooth val="0"/>
        <c:axId val="369722984"/>
        <c:axId val="369724552"/>
      </c:lineChart>
      <c:catAx>
        <c:axId val="36972337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9718672"/>
        <c:crosses val="autoZero"/>
        <c:auto val="1"/>
        <c:lblAlgn val="ctr"/>
        <c:lblOffset val="100"/>
        <c:noMultiLvlLbl val="0"/>
      </c:catAx>
      <c:valAx>
        <c:axId val="369718672"/>
        <c:scaling>
          <c:orientation val="minMax"/>
          <c:max val="100"/>
        </c:scaling>
        <c:delete val="0"/>
        <c:axPos val="l"/>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9723376"/>
        <c:crosses val="autoZero"/>
        <c:crossBetween val="between"/>
      </c:valAx>
      <c:valAx>
        <c:axId val="369724552"/>
        <c:scaling>
          <c:orientation val="minMax"/>
          <c:min val="-100"/>
        </c:scaling>
        <c:delete val="0"/>
        <c:axPos val="r"/>
        <c:numFmt formatCode="[$$-409]#,##0" sourceLinked="1"/>
        <c:majorTickMark val="out"/>
        <c:minorTickMark val="none"/>
        <c:tickLblPos val="none"/>
        <c:spPr>
          <a:noFill/>
          <a:ln>
            <a:noFill/>
          </a:ln>
          <a:effectLst/>
        </c:spPr>
        <c:txPr>
          <a:bodyPr rot="-6000000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9722984"/>
        <c:crosses val="max"/>
        <c:crossBetween val="between"/>
      </c:valAx>
      <c:catAx>
        <c:axId val="369722984"/>
        <c:scaling>
          <c:orientation val="minMax"/>
        </c:scaling>
        <c:delete val="1"/>
        <c:axPos val="b"/>
        <c:numFmt formatCode="General" sourceLinked="1"/>
        <c:majorTickMark val="out"/>
        <c:minorTickMark val="none"/>
        <c:tickLblPos val="nextTo"/>
        <c:crossAx val="369724552"/>
        <c:crosses val="autoZero"/>
        <c:auto val="1"/>
        <c:lblAlgn val="ctr"/>
        <c:lblOffset val="100"/>
        <c:noMultiLvlLbl val="0"/>
      </c:catAx>
      <c:spPr>
        <a:noFill/>
        <a:ln>
          <a:noFill/>
        </a:ln>
        <a:effectLst/>
      </c:spPr>
    </c:plotArea>
    <c:legend>
      <c:legendPos val="b"/>
      <c:layout>
        <c:manualLayout>
          <c:xMode val="edge"/>
          <c:yMode val="edge"/>
          <c:x val="9.9836081490915878E-3"/>
          <c:y val="0.8297334317585302"/>
          <c:w val="0.96967018029404162"/>
          <c:h val="0.14943323490813648"/>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700" b="1">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bar"/>
        <c:grouping val="percentStacked"/>
        <c:varyColors val="0"/>
        <c:ser>
          <c:idx val="0"/>
          <c:order val="0"/>
          <c:tx>
            <c:strRef>
              <c:f>Sheet1!$B$1</c:f>
              <c:strCache>
                <c:ptCount val="1"/>
                <c:pt idx="0">
                  <c:v>Millennials</c:v>
                </c:pt>
              </c:strCache>
            </c:strRef>
          </c:tx>
          <c:spPr>
            <a:solidFill>
              <a:srgbClr val="006B7A"/>
            </a:solidFill>
          </c:spPr>
          <c:invertIfNegative val="0"/>
          <c:dLbls>
            <c:dLbl>
              <c:idx val="0"/>
              <c:tx>
                <c:rich>
                  <a:bodyPr/>
                  <a:lstStyle/>
                  <a:p>
                    <a:r>
                      <a:rPr lang="en-US" dirty="0" smtClean="0"/>
                      <a:t>38%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67-439B-8A31-992602AD5D29}"/>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General</c:formatCode>
                <c:ptCount val="1"/>
                <c:pt idx="0">
                  <c:v>0.44</c:v>
                </c:pt>
              </c:numCache>
            </c:numRef>
          </c:val>
          <c:extLst>
            <c:ext xmlns:c16="http://schemas.microsoft.com/office/drawing/2014/chart" uri="{C3380CC4-5D6E-409C-BE32-E72D297353CC}">
              <c16:uniqueId val="{00000000-86F9-4CC5-986C-0196FFB1E840}"/>
            </c:ext>
          </c:extLst>
        </c:ser>
        <c:ser>
          <c:idx val="1"/>
          <c:order val="1"/>
          <c:tx>
            <c:strRef>
              <c:f>Sheet1!$C$1</c:f>
              <c:strCache>
                <c:ptCount val="1"/>
                <c:pt idx="0">
                  <c:v>Gen X</c:v>
                </c:pt>
              </c:strCache>
            </c:strRef>
          </c:tx>
          <c:spPr>
            <a:solidFill>
              <a:srgbClr val="007657"/>
            </a:solidFill>
          </c:spPr>
          <c:invertIfNegative val="0"/>
          <c:dLbls>
            <c:dLbl>
              <c:idx val="0"/>
              <c:tx>
                <c:rich>
                  <a:bodyPr/>
                  <a:lstStyle/>
                  <a:p>
                    <a:r>
                      <a:rPr lang="en-US" dirty="0" smtClean="0"/>
                      <a:t>34%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67-439B-8A31-992602AD5D29}"/>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0.28000000000000003</c:v>
                </c:pt>
              </c:numCache>
            </c:numRef>
          </c:val>
          <c:extLst>
            <c:ext xmlns:c16="http://schemas.microsoft.com/office/drawing/2014/chart" uri="{C3380CC4-5D6E-409C-BE32-E72D297353CC}">
              <c16:uniqueId val="{00000001-86F9-4CC5-986C-0196FFB1E840}"/>
            </c:ext>
          </c:extLst>
        </c:ser>
        <c:ser>
          <c:idx val="2"/>
          <c:order val="2"/>
          <c:tx>
            <c:strRef>
              <c:f>Sheet1!$D$1</c:f>
              <c:strCache>
                <c:ptCount val="1"/>
                <c:pt idx="0">
                  <c:v>Boomer</c:v>
                </c:pt>
              </c:strCache>
            </c:strRef>
          </c:tx>
          <c:invertIfNegative val="0"/>
          <c:dLbls>
            <c:dLbl>
              <c:idx val="0"/>
              <c:tx>
                <c:rich>
                  <a:bodyPr/>
                  <a:lstStyle/>
                  <a:p>
                    <a:r>
                      <a:rPr lang="en-US" dirty="0" smtClean="0"/>
                      <a:t>21%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67-439B-8A31-992602AD5D29}"/>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General</c:formatCode>
                <c:ptCount val="1"/>
                <c:pt idx="0">
                  <c:v>0.17</c:v>
                </c:pt>
              </c:numCache>
            </c:numRef>
          </c:val>
          <c:extLst>
            <c:ext xmlns:c16="http://schemas.microsoft.com/office/drawing/2014/chart" uri="{C3380CC4-5D6E-409C-BE32-E72D297353CC}">
              <c16:uniqueId val="{00000002-86F9-4CC5-986C-0196FFB1E840}"/>
            </c:ext>
          </c:extLst>
        </c:ser>
        <c:ser>
          <c:idx val="3"/>
          <c:order val="3"/>
          <c:tx>
            <c:strRef>
              <c:f>Sheet1!$E$1</c:f>
              <c:strCache>
                <c:ptCount val="1"/>
                <c:pt idx="0">
                  <c:v>Mature</c:v>
                </c:pt>
              </c:strCache>
            </c:strRef>
          </c:tx>
          <c:spPr>
            <a:solidFill>
              <a:srgbClr val="B2804C"/>
            </a:solidFill>
          </c:spPr>
          <c:invertIfNegative val="0"/>
          <c:dLbls>
            <c:dLbl>
              <c:idx val="0"/>
              <c:tx>
                <c:rich>
                  <a:bodyPr/>
                  <a:lstStyle/>
                  <a:p>
                    <a:r>
                      <a:rPr lang="en-US" dirty="0" smtClean="0"/>
                      <a:t>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67-439B-8A31-992602AD5D29}"/>
                </c:ext>
              </c:extLst>
            </c:dLbl>
            <c:numFmt formatCode="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Sheet1!$E$2</c:f>
              <c:numCache>
                <c:formatCode>General</c:formatCode>
                <c:ptCount val="1"/>
                <c:pt idx="0">
                  <c:v>0.11</c:v>
                </c:pt>
              </c:numCache>
            </c:numRef>
          </c:val>
          <c:extLst>
            <c:ext xmlns:c16="http://schemas.microsoft.com/office/drawing/2014/chart" uri="{C3380CC4-5D6E-409C-BE32-E72D297353CC}">
              <c16:uniqueId val="{00000003-86F9-4CC5-986C-0196FFB1E840}"/>
            </c:ext>
          </c:extLst>
        </c:ser>
        <c:dLbls>
          <c:showLegendKey val="0"/>
          <c:showVal val="0"/>
          <c:showCatName val="0"/>
          <c:showSerName val="0"/>
          <c:showPercent val="0"/>
          <c:showBubbleSize val="0"/>
        </c:dLbls>
        <c:gapWidth val="58"/>
        <c:overlap val="100"/>
        <c:axId val="369721416"/>
        <c:axId val="369719064"/>
      </c:barChart>
      <c:catAx>
        <c:axId val="369721416"/>
        <c:scaling>
          <c:orientation val="minMax"/>
        </c:scaling>
        <c:delete val="0"/>
        <c:axPos val="l"/>
        <c:numFmt formatCode="General" sourceLinked="1"/>
        <c:majorTickMark val="none"/>
        <c:minorTickMark val="none"/>
        <c:tickLblPos val="nextTo"/>
        <c:spPr>
          <a:ln>
            <a:noFill/>
          </a:ln>
        </c:spPr>
        <c:crossAx val="369719064"/>
        <c:crosses val="autoZero"/>
        <c:auto val="1"/>
        <c:lblAlgn val="ctr"/>
        <c:lblOffset val="100"/>
        <c:noMultiLvlLbl val="0"/>
      </c:catAx>
      <c:valAx>
        <c:axId val="369719064"/>
        <c:scaling>
          <c:orientation val="minMax"/>
        </c:scaling>
        <c:delete val="1"/>
        <c:axPos val="b"/>
        <c:numFmt formatCode="0%" sourceLinked="1"/>
        <c:majorTickMark val="out"/>
        <c:minorTickMark val="none"/>
        <c:tickLblPos val="nextTo"/>
        <c:crossAx val="369721416"/>
        <c:crosses val="autoZero"/>
        <c:crossBetween val="between"/>
      </c:valAx>
      <c:spPr>
        <a:ln>
          <a:noFill/>
        </a:ln>
      </c:spPr>
    </c:plotArea>
    <c:plotVisOnly val="1"/>
    <c:dispBlanksAs val="gap"/>
    <c:showDLblsOverMax val="0"/>
  </c:chart>
  <c:txPr>
    <a:bodyPr/>
    <a:lstStyle/>
    <a:p>
      <a:pPr>
        <a:defRPr sz="1200" b="1">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Population!$D$2</c:f>
              <c:strCache>
                <c:ptCount val="1"/>
                <c:pt idx="0">
                  <c:v>US population age 35-44 (000's)</c:v>
                </c:pt>
              </c:strCache>
            </c:strRef>
          </c:tx>
          <c:spPr>
            <a:solidFill>
              <a:srgbClr val="0C2B53"/>
            </a:solidFill>
          </c:spPr>
          <c:invertIfNegative val="0"/>
          <c:cat>
            <c:numRef>
              <c:f>Population!$C$3:$C$43</c:f>
              <c:numCache>
                <c:formatCode>General</c:formatCode>
                <c:ptCount val="4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numCache>
            </c:numRef>
          </c:cat>
          <c:val>
            <c:numRef>
              <c:f>Population!$D$3:$D$43</c:f>
              <c:numCache>
                <c:formatCode>#,##0.00</c:formatCode>
                <c:ptCount val="41"/>
                <c:pt idx="0">
                  <c:v>37783.199999999997</c:v>
                </c:pt>
                <c:pt idx="1">
                  <c:v>39329.399999999994</c:v>
                </c:pt>
                <c:pt idx="2">
                  <c:v>39976.300000000003</c:v>
                </c:pt>
                <c:pt idx="3">
                  <c:v>40911.599999999999</c:v>
                </c:pt>
                <c:pt idx="4">
                  <c:v>41818.899999999994</c:v>
                </c:pt>
                <c:pt idx="5">
                  <c:v>42710.7</c:v>
                </c:pt>
                <c:pt idx="6">
                  <c:v>43551.3</c:v>
                </c:pt>
                <c:pt idx="7">
                  <c:v>44228.399999999994</c:v>
                </c:pt>
                <c:pt idx="8">
                  <c:v>44748.4</c:v>
                </c:pt>
                <c:pt idx="9">
                  <c:v>45076.6</c:v>
                </c:pt>
                <c:pt idx="10">
                  <c:v>45168.9</c:v>
                </c:pt>
                <c:pt idx="11">
                  <c:v>45051.7</c:v>
                </c:pt>
                <c:pt idx="12">
                  <c:v>44640.600000000006</c:v>
                </c:pt>
                <c:pt idx="13">
                  <c:v>44154.2</c:v>
                </c:pt>
                <c:pt idx="14">
                  <c:v>43800.2</c:v>
                </c:pt>
                <c:pt idx="15">
                  <c:v>43505.600000000006</c:v>
                </c:pt>
                <c:pt idx="16">
                  <c:v>43243.8</c:v>
                </c:pt>
                <c:pt idx="17">
                  <c:v>42796.2</c:v>
                </c:pt>
                <c:pt idx="18">
                  <c:v>42192.5</c:v>
                </c:pt>
                <c:pt idx="19">
                  <c:v>41487.800000000003</c:v>
                </c:pt>
                <c:pt idx="20">
                  <c:v>40985</c:v>
                </c:pt>
                <c:pt idx="21">
                  <c:v>40654.399999999994</c:v>
                </c:pt>
                <c:pt idx="22">
                  <c:v>40547</c:v>
                </c:pt>
                <c:pt idx="23">
                  <c:v>40499.800000000003</c:v>
                </c:pt>
                <c:pt idx="24">
                  <c:v>40464.199999999997</c:v>
                </c:pt>
                <c:pt idx="25">
                  <c:v>40566.199999999997</c:v>
                </c:pt>
                <c:pt idx="26">
                  <c:v>40636.5</c:v>
                </c:pt>
                <c:pt idx="27">
                  <c:v>41007.1</c:v>
                </c:pt>
                <c:pt idx="28">
                  <c:v>41565</c:v>
                </c:pt>
                <c:pt idx="29">
                  <c:v>42134</c:v>
                </c:pt>
                <c:pt idx="30">
                  <c:v>42732.7</c:v>
                </c:pt>
                <c:pt idx="31">
                  <c:v>43425.600000000006</c:v>
                </c:pt>
                <c:pt idx="32">
                  <c:v>44008.100000000006</c:v>
                </c:pt>
                <c:pt idx="33">
                  <c:v>44647.4</c:v>
                </c:pt>
                <c:pt idx="34">
                  <c:v>45337.399999999994</c:v>
                </c:pt>
                <c:pt idx="35">
                  <c:v>45969</c:v>
                </c:pt>
                <c:pt idx="36">
                  <c:v>46698.7</c:v>
                </c:pt>
                <c:pt idx="37">
                  <c:v>47311.3</c:v>
                </c:pt>
                <c:pt idx="38">
                  <c:v>47833.2</c:v>
                </c:pt>
                <c:pt idx="39">
                  <c:v>48383.4</c:v>
                </c:pt>
                <c:pt idx="40">
                  <c:v>48753.1</c:v>
                </c:pt>
              </c:numCache>
            </c:numRef>
          </c:val>
          <c:extLst>
            <c:ext xmlns:c16="http://schemas.microsoft.com/office/drawing/2014/chart" uri="{C3380CC4-5D6E-409C-BE32-E72D297353CC}">
              <c16:uniqueId val="{00000000-EB7D-4CA4-A747-DBFA34717D5B}"/>
            </c:ext>
          </c:extLst>
        </c:ser>
        <c:dLbls>
          <c:showLegendKey val="0"/>
          <c:showVal val="0"/>
          <c:showCatName val="0"/>
          <c:showSerName val="0"/>
          <c:showPercent val="0"/>
          <c:showBubbleSize val="0"/>
        </c:dLbls>
        <c:gapWidth val="150"/>
        <c:axId val="322855672"/>
        <c:axId val="322860768"/>
      </c:barChart>
      <c:catAx>
        <c:axId val="322855672"/>
        <c:scaling>
          <c:orientation val="minMax"/>
        </c:scaling>
        <c:delete val="0"/>
        <c:axPos val="b"/>
        <c:numFmt formatCode="General" sourceLinked="1"/>
        <c:majorTickMark val="out"/>
        <c:minorTickMark val="none"/>
        <c:tickLblPos val="nextTo"/>
        <c:spPr>
          <a:ln w="9525" cmpd="thinThick">
            <a:solidFill>
              <a:srgbClr val="000000"/>
            </a:solidFill>
          </a:ln>
          <a:extLst/>
        </c:spPr>
        <c:crossAx val="322860768"/>
        <c:crosses val="autoZero"/>
        <c:auto val="1"/>
        <c:lblAlgn val="ctr"/>
        <c:lblOffset val="100"/>
        <c:noMultiLvlLbl val="0"/>
      </c:catAx>
      <c:valAx>
        <c:axId val="322860768"/>
        <c:scaling>
          <c:orientation val="minMax"/>
          <c:min val="36000"/>
        </c:scaling>
        <c:delete val="0"/>
        <c:axPos val="l"/>
        <c:numFmt formatCode="#,##0" sourceLinked="0"/>
        <c:majorTickMark val="out"/>
        <c:minorTickMark val="none"/>
        <c:tickLblPos val="nextTo"/>
        <c:spPr>
          <a:ln w="9525" cmpd="thinThick">
            <a:solidFill>
              <a:srgbClr val="000000"/>
            </a:solidFill>
          </a:ln>
          <a:extLst/>
        </c:spPr>
        <c:crossAx val="322855672"/>
        <c:crosses val="autoZero"/>
        <c:crossBetween val="between"/>
      </c:valAx>
      <c:spPr>
        <a:solidFill>
          <a:srgbClr val="FFFFFF">
            <a:alpha val="0"/>
          </a:srgbClr>
        </a:solidFill>
        <a:extLst/>
      </c:spPr>
    </c:plotArea>
    <c:legend>
      <c:legendPos val="b"/>
      <c:overlay val="0"/>
      <c:spPr>
        <a:solidFill>
          <a:srgbClr val="4F81BD">
            <a:alpha val="0"/>
          </a:srgbClr>
        </a:solidFill>
      </c:spPr>
    </c:legend>
    <c:plotVisOnly val="1"/>
    <c:dispBlanksAs val="gap"/>
    <c:showDLblsOverMax val="0"/>
  </c:chart>
  <c:spPr>
    <a:solidFill>
      <a:srgbClr val="FFFFFF">
        <a:alpha val="0"/>
      </a:srgbClr>
    </a:solidFill>
    <a:ln w="9525">
      <a:noFill/>
    </a:ln>
  </c:spPr>
  <c:txPr>
    <a:bodyPr/>
    <a:lstStyle/>
    <a:p>
      <a:pPr>
        <a:defRPr sz="1000">
          <a:latin typeface="Arial Narrow"/>
          <a:ea typeface="ＭＳ ゴシック"/>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2C02D-E522-4A5C-9631-49EBE3291C7B}" type="doc">
      <dgm:prSet loTypeId="urn:microsoft.com/office/officeart/2005/8/layout/cycle8" loCatId="cycle" qsTypeId="urn:microsoft.com/office/officeart/2005/8/quickstyle/simple1" qsCatId="simple" csTypeId="urn:microsoft.com/office/officeart/2005/8/colors/accent1_2" csCatId="accent1" phldr="1"/>
      <dgm:spPr/>
    </dgm:pt>
    <dgm:pt modelId="{CCD84BDE-3E81-4939-981F-9398A96A7726}">
      <dgm:prSet phldrT="[Text]" custT="1"/>
      <dgm:spPr>
        <a:solidFill>
          <a:schemeClr val="bg1">
            <a:lumMod val="85000"/>
          </a:schemeClr>
        </a:solidFill>
        <a:ln>
          <a:noFill/>
        </a:ln>
      </dgm:spPr>
      <dgm:t>
        <a:bodyPr/>
        <a:lstStyle/>
        <a:p>
          <a:r>
            <a:rPr lang="en-US" sz="2400" b="1" dirty="0" smtClean="0">
              <a:solidFill>
                <a:schemeClr val="tx1">
                  <a:lumMod val="75000"/>
                  <a:lumOff val="25000"/>
                </a:schemeClr>
              </a:solidFill>
              <a:latin typeface="Arial" panose="020B0604020202020204" pitchFamily="34" charset="0"/>
              <a:cs typeface="Arial" panose="020B0604020202020204" pitchFamily="34" charset="0"/>
            </a:rPr>
            <a:t>Marine</a:t>
          </a:r>
        </a:p>
        <a:p>
          <a:r>
            <a:rPr lang="en-US" sz="1200" b="1" dirty="0" smtClean="0">
              <a:solidFill>
                <a:schemeClr val="tx2">
                  <a:lumMod val="75000"/>
                </a:schemeClr>
              </a:solidFill>
              <a:latin typeface="Arial" panose="020B0604020202020204" pitchFamily="34" charset="0"/>
              <a:cs typeface="Arial" panose="020B0604020202020204" pitchFamily="34" charset="0"/>
            </a:rPr>
            <a:t>7%                          </a:t>
          </a:r>
        </a:p>
        <a:p>
          <a:r>
            <a:rPr lang="en-US" sz="800" b="1" dirty="0" smtClean="0">
              <a:solidFill>
                <a:schemeClr val="tx2">
                  <a:lumMod val="75000"/>
                </a:schemeClr>
              </a:solidFill>
              <a:latin typeface="Arial" panose="020B0604020202020204" pitchFamily="34" charset="0"/>
              <a:cs typeface="Arial" panose="020B0604020202020204" pitchFamily="34" charset="0"/>
            </a:rPr>
            <a:t>of Patrick’s 2017 Sales</a:t>
          </a:r>
        </a:p>
      </dgm:t>
    </dgm:pt>
    <dgm:pt modelId="{6E12400F-0A2A-4759-B219-4AC489D8E314}" type="parTrans" cxnId="{1BE54C87-F5AD-441A-9E90-0B63A30C824F}">
      <dgm:prSet/>
      <dgm:spPr/>
      <dgm:t>
        <a:bodyPr/>
        <a:lstStyle/>
        <a:p>
          <a:endParaRPr lang="en-US"/>
        </a:p>
      </dgm:t>
    </dgm:pt>
    <dgm:pt modelId="{FB5F108D-4A48-4673-A201-1501EF35D867}" type="sibTrans" cxnId="{1BE54C87-F5AD-441A-9E90-0B63A30C824F}">
      <dgm:prSet/>
      <dgm:spPr/>
      <dgm:t>
        <a:bodyPr/>
        <a:lstStyle/>
        <a:p>
          <a:endParaRPr lang="en-US"/>
        </a:p>
      </dgm:t>
    </dgm:pt>
    <dgm:pt modelId="{343064A4-0EF6-41AF-9AB9-C9048359C1E4}">
      <dgm:prSet phldrT="[Text]" custT="1"/>
      <dgm:spPr>
        <a:solidFill>
          <a:schemeClr val="bg1">
            <a:lumMod val="85000"/>
          </a:schemeClr>
        </a:solidFill>
        <a:ln>
          <a:noFill/>
        </a:ln>
      </dgm:spPr>
      <dgm:t>
        <a:bodyPr/>
        <a:lstStyle/>
        <a:p>
          <a:pPr algn="ctr"/>
          <a:r>
            <a:rPr lang="en-US" sz="2400" b="1" dirty="0" smtClean="0">
              <a:solidFill>
                <a:schemeClr val="tx1">
                  <a:lumMod val="75000"/>
                  <a:lumOff val="25000"/>
                </a:schemeClr>
              </a:solidFill>
              <a:latin typeface="Arial" panose="020B0604020202020204" pitchFamily="34" charset="0"/>
              <a:cs typeface="Arial" panose="020B0604020202020204" pitchFamily="34" charset="0"/>
            </a:rPr>
            <a:t>Industrial</a:t>
          </a:r>
        </a:p>
        <a:p>
          <a:pPr algn="ctr"/>
          <a:r>
            <a:rPr lang="en-US" sz="1200" b="1" dirty="0" smtClean="0">
              <a:solidFill>
                <a:schemeClr val="tx2">
                  <a:lumMod val="75000"/>
                </a:schemeClr>
              </a:solidFill>
              <a:latin typeface="Arial" panose="020B0604020202020204" pitchFamily="34" charset="0"/>
              <a:cs typeface="Arial" panose="020B0604020202020204" pitchFamily="34" charset="0"/>
            </a:rPr>
            <a:t>11% </a:t>
          </a:r>
          <a:r>
            <a:rPr lang="en-US" sz="1500" b="1" dirty="0" smtClean="0">
              <a:solidFill>
                <a:schemeClr val="tx2">
                  <a:lumMod val="75000"/>
                </a:schemeClr>
              </a:solidFill>
              <a:latin typeface="Arial" panose="020B0604020202020204" pitchFamily="34" charset="0"/>
              <a:cs typeface="Arial" panose="020B0604020202020204" pitchFamily="34" charset="0"/>
            </a:rPr>
            <a:t>                         </a:t>
          </a:r>
        </a:p>
        <a:p>
          <a:pPr algn="ctr"/>
          <a:r>
            <a:rPr lang="en-US" sz="800" b="1" dirty="0" smtClean="0">
              <a:solidFill>
                <a:schemeClr val="tx2">
                  <a:lumMod val="75000"/>
                </a:schemeClr>
              </a:solidFill>
              <a:latin typeface="Arial" panose="020B0604020202020204" pitchFamily="34" charset="0"/>
              <a:cs typeface="Arial" panose="020B0604020202020204" pitchFamily="34" charset="0"/>
            </a:rPr>
            <a:t>of Patrick’s 2017 Sales</a:t>
          </a:r>
          <a:endParaRPr lang="en-US" sz="800" b="1" dirty="0" smtClean="0">
            <a:solidFill>
              <a:schemeClr val="tx1">
                <a:lumMod val="75000"/>
                <a:lumOff val="25000"/>
              </a:schemeClr>
            </a:solidFill>
            <a:latin typeface="Arial" panose="020B0604020202020204" pitchFamily="34" charset="0"/>
            <a:cs typeface="Arial" panose="020B0604020202020204" pitchFamily="34" charset="0"/>
          </a:endParaRPr>
        </a:p>
      </dgm:t>
    </dgm:pt>
    <dgm:pt modelId="{78D42986-5342-417B-A88B-0723B07C5C6A}" type="parTrans" cxnId="{11231A56-AE7A-43CD-B60D-FC3C9B1BA7D9}">
      <dgm:prSet/>
      <dgm:spPr/>
      <dgm:t>
        <a:bodyPr/>
        <a:lstStyle/>
        <a:p>
          <a:endParaRPr lang="en-US"/>
        </a:p>
      </dgm:t>
    </dgm:pt>
    <dgm:pt modelId="{C5524FA3-00F7-46C4-877C-E3EEF3D647AB}" type="sibTrans" cxnId="{11231A56-AE7A-43CD-B60D-FC3C9B1BA7D9}">
      <dgm:prSet/>
      <dgm:spPr/>
      <dgm:t>
        <a:bodyPr/>
        <a:lstStyle/>
        <a:p>
          <a:endParaRPr lang="en-US"/>
        </a:p>
      </dgm:t>
    </dgm:pt>
    <dgm:pt modelId="{482D9991-5D1D-4B62-801F-9FB8503D0F67}">
      <dgm:prSet phldrT="[Text]" custT="1"/>
      <dgm:spPr>
        <a:solidFill>
          <a:schemeClr val="bg1">
            <a:lumMod val="85000"/>
          </a:schemeClr>
        </a:solidFill>
        <a:ln>
          <a:noFill/>
        </a:ln>
      </dgm:spPr>
      <dgm:t>
        <a:bodyPr/>
        <a:lstStyle/>
        <a:p>
          <a:r>
            <a:rPr lang="en-US" sz="2400" b="1" dirty="0" smtClean="0">
              <a:solidFill>
                <a:schemeClr val="tx1">
                  <a:lumMod val="75000"/>
                  <a:lumOff val="25000"/>
                </a:schemeClr>
              </a:solidFill>
              <a:latin typeface="Arial" panose="020B0604020202020204" pitchFamily="34" charset="0"/>
              <a:cs typeface="Arial" panose="020B0604020202020204" pitchFamily="34" charset="0"/>
            </a:rPr>
            <a:t>RV</a:t>
          </a:r>
        </a:p>
        <a:p>
          <a:r>
            <a:rPr lang="en-US" sz="1200" b="1" dirty="0" smtClean="0">
              <a:solidFill>
                <a:schemeClr val="tx2">
                  <a:lumMod val="75000"/>
                </a:schemeClr>
              </a:solidFill>
              <a:latin typeface="Arial" panose="020B0604020202020204" pitchFamily="34" charset="0"/>
              <a:cs typeface="Arial" panose="020B0604020202020204" pitchFamily="34" charset="0"/>
            </a:rPr>
            <a:t>69%                          </a:t>
          </a:r>
          <a:endParaRPr lang="en-US" sz="800" b="1" dirty="0" smtClean="0">
            <a:solidFill>
              <a:schemeClr val="tx2">
                <a:lumMod val="75000"/>
              </a:schemeClr>
            </a:solidFill>
            <a:latin typeface="Arial" panose="020B0604020202020204" pitchFamily="34" charset="0"/>
            <a:cs typeface="Arial" panose="020B0604020202020204" pitchFamily="34" charset="0"/>
          </a:endParaRPr>
        </a:p>
        <a:p>
          <a:r>
            <a:rPr lang="en-US" sz="800" b="1" dirty="0" smtClean="0">
              <a:solidFill>
                <a:schemeClr val="tx2">
                  <a:lumMod val="75000"/>
                </a:schemeClr>
              </a:solidFill>
              <a:latin typeface="Arial" panose="020B0604020202020204" pitchFamily="34" charset="0"/>
              <a:cs typeface="Arial" panose="020B0604020202020204" pitchFamily="34" charset="0"/>
            </a:rPr>
            <a:t>of Patrick’s 2017 Sales</a:t>
          </a:r>
        </a:p>
      </dgm:t>
    </dgm:pt>
    <dgm:pt modelId="{46625C7D-A372-4BFC-AE4E-E4169FABE345}" type="parTrans" cxnId="{9A6869C0-066F-427E-A557-A795F9241BB3}">
      <dgm:prSet/>
      <dgm:spPr/>
      <dgm:t>
        <a:bodyPr/>
        <a:lstStyle/>
        <a:p>
          <a:endParaRPr lang="en-US"/>
        </a:p>
      </dgm:t>
    </dgm:pt>
    <dgm:pt modelId="{90D8E009-AA63-46DF-B208-08D573D6C71F}" type="sibTrans" cxnId="{9A6869C0-066F-427E-A557-A795F9241BB3}">
      <dgm:prSet/>
      <dgm:spPr/>
      <dgm:t>
        <a:bodyPr/>
        <a:lstStyle/>
        <a:p>
          <a:endParaRPr lang="en-US"/>
        </a:p>
      </dgm:t>
    </dgm:pt>
    <dgm:pt modelId="{D4B36072-52E8-44C8-8436-D9C205F4BB16}">
      <dgm:prSet custT="1"/>
      <dgm:spPr>
        <a:solidFill>
          <a:schemeClr val="bg1">
            <a:lumMod val="85000"/>
          </a:schemeClr>
        </a:solidFill>
        <a:ln>
          <a:noFill/>
        </a:ln>
      </dgm:spPr>
      <dgm:t>
        <a:bodyPr/>
        <a:lstStyle/>
        <a:p>
          <a:r>
            <a:rPr lang="en-US" sz="2400" b="1" dirty="0" smtClean="0">
              <a:solidFill>
                <a:schemeClr val="tx1">
                  <a:lumMod val="75000"/>
                  <a:lumOff val="25000"/>
                </a:schemeClr>
              </a:solidFill>
              <a:latin typeface="Arial" panose="020B0604020202020204" pitchFamily="34" charset="0"/>
              <a:cs typeface="Arial" panose="020B0604020202020204" pitchFamily="34" charset="0"/>
            </a:rPr>
            <a:t>MH</a:t>
          </a:r>
        </a:p>
        <a:p>
          <a:r>
            <a:rPr lang="en-US" sz="1200" b="1" dirty="0" smtClean="0">
              <a:solidFill>
                <a:schemeClr val="tx2">
                  <a:lumMod val="75000"/>
                </a:schemeClr>
              </a:solidFill>
              <a:latin typeface="Arial" panose="020B0604020202020204" pitchFamily="34" charset="0"/>
              <a:cs typeface="Arial" panose="020B0604020202020204" pitchFamily="34" charset="0"/>
            </a:rPr>
            <a:t>13%                          </a:t>
          </a:r>
        </a:p>
        <a:p>
          <a:r>
            <a:rPr lang="en-US" sz="800" b="1" dirty="0" smtClean="0">
              <a:solidFill>
                <a:schemeClr val="tx2">
                  <a:lumMod val="75000"/>
                </a:schemeClr>
              </a:solidFill>
              <a:latin typeface="Arial" panose="020B0604020202020204" pitchFamily="34" charset="0"/>
              <a:cs typeface="Arial" panose="020B0604020202020204" pitchFamily="34" charset="0"/>
            </a:rPr>
            <a:t>of Patrick’s 2017 Sales</a:t>
          </a:r>
          <a:endParaRPr lang="en-US" sz="800" b="1" dirty="0" smtClean="0">
            <a:solidFill>
              <a:schemeClr val="tx1">
                <a:lumMod val="75000"/>
                <a:lumOff val="25000"/>
              </a:schemeClr>
            </a:solidFill>
            <a:latin typeface="Arial" panose="020B0604020202020204" pitchFamily="34" charset="0"/>
            <a:cs typeface="Arial" panose="020B0604020202020204" pitchFamily="34" charset="0"/>
          </a:endParaRPr>
        </a:p>
      </dgm:t>
    </dgm:pt>
    <dgm:pt modelId="{18A6C013-B4F1-4E1D-81E3-8618DA9BABF5}" type="parTrans" cxnId="{221A2F7D-872E-478B-8DA2-5D7BCCB4BBC4}">
      <dgm:prSet/>
      <dgm:spPr/>
      <dgm:t>
        <a:bodyPr/>
        <a:lstStyle/>
        <a:p>
          <a:endParaRPr lang="en-US"/>
        </a:p>
      </dgm:t>
    </dgm:pt>
    <dgm:pt modelId="{53A521AF-4FAD-4B94-B535-F1CE9CD0F820}" type="sibTrans" cxnId="{221A2F7D-872E-478B-8DA2-5D7BCCB4BBC4}">
      <dgm:prSet/>
      <dgm:spPr/>
      <dgm:t>
        <a:bodyPr/>
        <a:lstStyle/>
        <a:p>
          <a:endParaRPr lang="en-US"/>
        </a:p>
      </dgm:t>
    </dgm:pt>
    <dgm:pt modelId="{78CEB2C5-C06A-4D79-ABFF-3B0905200FF7}" type="pres">
      <dgm:prSet presAssocID="{BE32C02D-E522-4A5C-9631-49EBE3291C7B}" presName="compositeShape" presStyleCnt="0">
        <dgm:presLayoutVars>
          <dgm:chMax val="7"/>
          <dgm:dir/>
          <dgm:resizeHandles val="exact"/>
        </dgm:presLayoutVars>
      </dgm:prSet>
      <dgm:spPr/>
    </dgm:pt>
    <dgm:pt modelId="{43C33E50-BAF6-44CB-94AE-69CCC72B4F5A}" type="pres">
      <dgm:prSet presAssocID="{BE32C02D-E522-4A5C-9631-49EBE3291C7B}" presName="wedge1" presStyleLbl="node1" presStyleIdx="0" presStyleCnt="4"/>
      <dgm:spPr/>
      <dgm:t>
        <a:bodyPr/>
        <a:lstStyle/>
        <a:p>
          <a:endParaRPr lang="en-US"/>
        </a:p>
      </dgm:t>
    </dgm:pt>
    <dgm:pt modelId="{331BD3E7-E892-4D0D-8526-0BDA3AEEEB32}" type="pres">
      <dgm:prSet presAssocID="{BE32C02D-E522-4A5C-9631-49EBE3291C7B}" presName="dummy1a" presStyleCnt="0"/>
      <dgm:spPr/>
    </dgm:pt>
    <dgm:pt modelId="{C79794C3-6B26-45E3-BB1E-1C052201A3DC}" type="pres">
      <dgm:prSet presAssocID="{BE32C02D-E522-4A5C-9631-49EBE3291C7B}" presName="dummy1b" presStyleCnt="0"/>
      <dgm:spPr/>
    </dgm:pt>
    <dgm:pt modelId="{89000AAB-5767-415F-B58B-17FC834A0C75}" type="pres">
      <dgm:prSet presAssocID="{BE32C02D-E522-4A5C-9631-49EBE3291C7B}" presName="wedge1Tx" presStyleLbl="node1" presStyleIdx="0" presStyleCnt="4">
        <dgm:presLayoutVars>
          <dgm:chMax val="0"/>
          <dgm:chPref val="0"/>
          <dgm:bulletEnabled val="1"/>
        </dgm:presLayoutVars>
      </dgm:prSet>
      <dgm:spPr/>
      <dgm:t>
        <a:bodyPr/>
        <a:lstStyle/>
        <a:p>
          <a:endParaRPr lang="en-US"/>
        </a:p>
      </dgm:t>
    </dgm:pt>
    <dgm:pt modelId="{9760BF14-35A4-40CC-906E-F9C40B73EF1A}" type="pres">
      <dgm:prSet presAssocID="{BE32C02D-E522-4A5C-9631-49EBE3291C7B}" presName="wedge2" presStyleLbl="node1" presStyleIdx="1" presStyleCnt="4"/>
      <dgm:spPr/>
      <dgm:t>
        <a:bodyPr/>
        <a:lstStyle/>
        <a:p>
          <a:endParaRPr lang="en-US"/>
        </a:p>
      </dgm:t>
    </dgm:pt>
    <dgm:pt modelId="{B3E53D3D-725A-457B-AC7F-FA4524F89540}" type="pres">
      <dgm:prSet presAssocID="{BE32C02D-E522-4A5C-9631-49EBE3291C7B}" presName="dummy2a" presStyleCnt="0"/>
      <dgm:spPr/>
    </dgm:pt>
    <dgm:pt modelId="{620649CD-6AEC-490A-BD69-CD105F0D3BB9}" type="pres">
      <dgm:prSet presAssocID="{BE32C02D-E522-4A5C-9631-49EBE3291C7B}" presName="dummy2b" presStyleCnt="0"/>
      <dgm:spPr/>
    </dgm:pt>
    <dgm:pt modelId="{2D860737-1FC1-45E5-9E38-BFC9F0F5BF55}" type="pres">
      <dgm:prSet presAssocID="{BE32C02D-E522-4A5C-9631-49EBE3291C7B}" presName="wedge2Tx" presStyleLbl="node1" presStyleIdx="1" presStyleCnt="4">
        <dgm:presLayoutVars>
          <dgm:chMax val="0"/>
          <dgm:chPref val="0"/>
          <dgm:bulletEnabled val="1"/>
        </dgm:presLayoutVars>
      </dgm:prSet>
      <dgm:spPr/>
      <dgm:t>
        <a:bodyPr/>
        <a:lstStyle/>
        <a:p>
          <a:endParaRPr lang="en-US"/>
        </a:p>
      </dgm:t>
    </dgm:pt>
    <dgm:pt modelId="{0417FDC5-A65E-4729-B9F5-7197F5712CFB}" type="pres">
      <dgm:prSet presAssocID="{BE32C02D-E522-4A5C-9631-49EBE3291C7B}" presName="wedge3" presStyleLbl="node1" presStyleIdx="2" presStyleCnt="4"/>
      <dgm:spPr/>
      <dgm:t>
        <a:bodyPr/>
        <a:lstStyle/>
        <a:p>
          <a:endParaRPr lang="en-US"/>
        </a:p>
      </dgm:t>
    </dgm:pt>
    <dgm:pt modelId="{004AD2FA-285F-4237-84FE-A46075E6E962}" type="pres">
      <dgm:prSet presAssocID="{BE32C02D-E522-4A5C-9631-49EBE3291C7B}" presName="dummy3a" presStyleCnt="0"/>
      <dgm:spPr/>
    </dgm:pt>
    <dgm:pt modelId="{C0409220-92B4-498E-82BA-E69D2F744B6C}" type="pres">
      <dgm:prSet presAssocID="{BE32C02D-E522-4A5C-9631-49EBE3291C7B}" presName="dummy3b" presStyleCnt="0"/>
      <dgm:spPr/>
    </dgm:pt>
    <dgm:pt modelId="{51C9039D-9F66-4351-B978-3AD84CD2010A}" type="pres">
      <dgm:prSet presAssocID="{BE32C02D-E522-4A5C-9631-49EBE3291C7B}" presName="wedge3Tx" presStyleLbl="node1" presStyleIdx="2" presStyleCnt="4">
        <dgm:presLayoutVars>
          <dgm:chMax val="0"/>
          <dgm:chPref val="0"/>
          <dgm:bulletEnabled val="1"/>
        </dgm:presLayoutVars>
      </dgm:prSet>
      <dgm:spPr/>
      <dgm:t>
        <a:bodyPr/>
        <a:lstStyle/>
        <a:p>
          <a:endParaRPr lang="en-US"/>
        </a:p>
      </dgm:t>
    </dgm:pt>
    <dgm:pt modelId="{3A05C8D2-9641-451B-A05F-477DB87A2D23}" type="pres">
      <dgm:prSet presAssocID="{BE32C02D-E522-4A5C-9631-49EBE3291C7B}" presName="wedge4" presStyleLbl="node1" presStyleIdx="3" presStyleCnt="4" custLinFactNeighborX="26" custLinFactNeighborY="267"/>
      <dgm:spPr/>
      <dgm:t>
        <a:bodyPr/>
        <a:lstStyle/>
        <a:p>
          <a:endParaRPr lang="en-US"/>
        </a:p>
      </dgm:t>
    </dgm:pt>
    <dgm:pt modelId="{43A6A797-F25E-414F-99B1-213F71974054}" type="pres">
      <dgm:prSet presAssocID="{BE32C02D-E522-4A5C-9631-49EBE3291C7B}" presName="dummy4a" presStyleCnt="0"/>
      <dgm:spPr/>
    </dgm:pt>
    <dgm:pt modelId="{520C07C0-7BF7-4238-9274-F7BF30D0BD20}" type="pres">
      <dgm:prSet presAssocID="{BE32C02D-E522-4A5C-9631-49EBE3291C7B}" presName="dummy4b" presStyleCnt="0"/>
      <dgm:spPr/>
    </dgm:pt>
    <dgm:pt modelId="{597A5EEA-32D4-4494-B231-8CD241F96B2A}" type="pres">
      <dgm:prSet presAssocID="{BE32C02D-E522-4A5C-9631-49EBE3291C7B}" presName="wedge4Tx" presStyleLbl="node1" presStyleIdx="3" presStyleCnt="4">
        <dgm:presLayoutVars>
          <dgm:chMax val="0"/>
          <dgm:chPref val="0"/>
          <dgm:bulletEnabled val="1"/>
        </dgm:presLayoutVars>
      </dgm:prSet>
      <dgm:spPr/>
      <dgm:t>
        <a:bodyPr/>
        <a:lstStyle/>
        <a:p>
          <a:endParaRPr lang="en-US"/>
        </a:p>
      </dgm:t>
    </dgm:pt>
    <dgm:pt modelId="{F9ADB618-3691-4EED-9036-981C3049774A}" type="pres">
      <dgm:prSet presAssocID="{FB5F108D-4A48-4673-A201-1501EF35D867}" presName="arrowWedge1" presStyleLbl="fgSibTrans2D1" presStyleIdx="0" presStyleCnt="4" custLinFactNeighborX="156" custLinFactNeighborY="-293"/>
      <dgm:spPr>
        <a:solidFill>
          <a:srgbClr val="0070C0"/>
        </a:solidFill>
      </dgm:spPr>
    </dgm:pt>
    <dgm:pt modelId="{0CBD3C36-2D3D-4E49-A5DC-EBFC91E918FC}" type="pres">
      <dgm:prSet presAssocID="{C5524FA3-00F7-46C4-877C-E3EEF3D647AB}" presName="arrowWedge2" presStyleLbl="fgSibTrans2D1" presStyleIdx="1" presStyleCnt="4" custLinFactNeighborX="-112" custLinFactNeighborY="-168"/>
      <dgm:spPr>
        <a:solidFill>
          <a:schemeClr val="tx2">
            <a:lumMod val="75000"/>
          </a:schemeClr>
        </a:solidFill>
      </dgm:spPr>
    </dgm:pt>
    <dgm:pt modelId="{775301F0-FD2E-4E17-AEA2-977E74949A3E}" type="pres">
      <dgm:prSet presAssocID="{53A521AF-4FAD-4B94-B535-F1CE9CD0F820}" presName="arrowWedge3" presStyleLbl="fgSibTrans2D1" presStyleIdx="2" presStyleCnt="4"/>
      <dgm:spPr>
        <a:solidFill>
          <a:schemeClr val="tx2">
            <a:lumMod val="75000"/>
          </a:schemeClr>
        </a:solidFill>
      </dgm:spPr>
    </dgm:pt>
    <dgm:pt modelId="{A58436D0-63FB-4A47-988C-4F84B4B360C7}" type="pres">
      <dgm:prSet presAssocID="{90D8E009-AA63-46DF-B208-08D573D6C71F}" presName="arrowWedge4" presStyleLbl="fgSibTrans2D1" presStyleIdx="3" presStyleCnt="4"/>
      <dgm:spPr>
        <a:solidFill>
          <a:srgbClr val="0070C0"/>
        </a:solidFill>
      </dgm:spPr>
      <dgm:t>
        <a:bodyPr/>
        <a:lstStyle/>
        <a:p>
          <a:endParaRPr lang="en-US"/>
        </a:p>
      </dgm:t>
    </dgm:pt>
  </dgm:ptLst>
  <dgm:cxnLst>
    <dgm:cxn modelId="{C34D6B32-5FF1-4CB1-9E4E-B34BAA8A25E1}" type="presOf" srcId="{BE32C02D-E522-4A5C-9631-49EBE3291C7B}" destId="{78CEB2C5-C06A-4D79-ABFF-3B0905200FF7}" srcOrd="0" destOrd="0" presId="urn:microsoft.com/office/officeart/2005/8/layout/cycle8"/>
    <dgm:cxn modelId="{C3A414AF-6529-4EAE-9E66-43EC37D8AC84}" type="presOf" srcId="{D4B36072-52E8-44C8-8436-D9C205F4BB16}" destId="{51C9039D-9F66-4351-B978-3AD84CD2010A}" srcOrd="1" destOrd="0" presId="urn:microsoft.com/office/officeart/2005/8/layout/cycle8"/>
    <dgm:cxn modelId="{16A3ADE1-F0E1-4B03-994F-6A21BE716C8F}" type="presOf" srcId="{CCD84BDE-3E81-4939-981F-9398A96A7726}" destId="{43C33E50-BAF6-44CB-94AE-69CCC72B4F5A}" srcOrd="0" destOrd="0" presId="urn:microsoft.com/office/officeart/2005/8/layout/cycle8"/>
    <dgm:cxn modelId="{D4EA068E-C810-46C9-8564-76DEF542C6A3}" type="presOf" srcId="{482D9991-5D1D-4B62-801F-9FB8503D0F67}" destId="{3A05C8D2-9641-451B-A05F-477DB87A2D23}" srcOrd="0" destOrd="0" presId="urn:microsoft.com/office/officeart/2005/8/layout/cycle8"/>
    <dgm:cxn modelId="{D7349092-A99F-477C-9758-C5ECE1D0F17D}" type="presOf" srcId="{343064A4-0EF6-41AF-9AB9-C9048359C1E4}" destId="{9760BF14-35A4-40CC-906E-F9C40B73EF1A}" srcOrd="0" destOrd="0" presId="urn:microsoft.com/office/officeart/2005/8/layout/cycle8"/>
    <dgm:cxn modelId="{E0E0859C-266B-4D62-8178-52C0DFCB6C9F}" type="presOf" srcId="{D4B36072-52E8-44C8-8436-D9C205F4BB16}" destId="{0417FDC5-A65E-4729-B9F5-7197F5712CFB}" srcOrd="0" destOrd="0" presId="urn:microsoft.com/office/officeart/2005/8/layout/cycle8"/>
    <dgm:cxn modelId="{9A6869C0-066F-427E-A557-A795F9241BB3}" srcId="{BE32C02D-E522-4A5C-9631-49EBE3291C7B}" destId="{482D9991-5D1D-4B62-801F-9FB8503D0F67}" srcOrd="3" destOrd="0" parTransId="{46625C7D-A372-4BFC-AE4E-E4169FABE345}" sibTransId="{90D8E009-AA63-46DF-B208-08D573D6C71F}"/>
    <dgm:cxn modelId="{98942F39-27D3-427D-806F-BB47269EC252}" type="presOf" srcId="{343064A4-0EF6-41AF-9AB9-C9048359C1E4}" destId="{2D860737-1FC1-45E5-9E38-BFC9F0F5BF55}" srcOrd="1" destOrd="0" presId="urn:microsoft.com/office/officeart/2005/8/layout/cycle8"/>
    <dgm:cxn modelId="{6E8A186A-2EEF-4426-8B34-45F2CA381B9A}" type="presOf" srcId="{CCD84BDE-3E81-4939-981F-9398A96A7726}" destId="{89000AAB-5767-415F-B58B-17FC834A0C75}" srcOrd="1" destOrd="0" presId="urn:microsoft.com/office/officeart/2005/8/layout/cycle8"/>
    <dgm:cxn modelId="{221A2F7D-872E-478B-8DA2-5D7BCCB4BBC4}" srcId="{BE32C02D-E522-4A5C-9631-49EBE3291C7B}" destId="{D4B36072-52E8-44C8-8436-D9C205F4BB16}" srcOrd="2" destOrd="0" parTransId="{18A6C013-B4F1-4E1D-81E3-8618DA9BABF5}" sibTransId="{53A521AF-4FAD-4B94-B535-F1CE9CD0F820}"/>
    <dgm:cxn modelId="{06605EE8-5196-447B-B8BB-2B416CEA436C}" type="presOf" srcId="{482D9991-5D1D-4B62-801F-9FB8503D0F67}" destId="{597A5EEA-32D4-4494-B231-8CD241F96B2A}" srcOrd="1" destOrd="0" presId="urn:microsoft.com/office/officeart/2005/8/layout/cycle8"/>
    <dgm:cxn modelId="{11231A56-AE7A-43CD-B60D-FC3C9B1BA7D9}" srcId="{BE32C02D-E522-4A5C-9631-49EBE3291C7B}" destId="{343064A4-0EF6-41AF-9AB9-C9048359C1E4}" srcOrd="1" destOrd="0" parTransId="{78D42986-5342-417B-A88B-0723B07C5C6A}" sibTransId="{C5524FA3-00F7-46C4-877C-E3EEF3D647AB}"/>
    <dgm:cxn modelId="{1BE54C87-F5AD-441A-9E90-0B63A30C824F}" srcId="{BE32C02D-E522-4A5C-9631-49EBE3291C7B}" destId="{CCD84BDE-3E81-4939-981F-9398A96A7726}" srcOrd="0" destOrd="0" parTransId="{6E12400F-0A2A-4759-B219-4AC489D8E314}" sibTransId="{FB5F108D-4A48-4673-A201-1501EF35D867}"/>
    <dgm:cxn modelId="{B2407AAF-B5D5-4C4C-A5FC-900F19B21BAD}" type="presParOf" srcId="{78CEB2C5-C06A-4D79-ABFF-3B0905200FF7}" destId="{43C33E50-BAF6-44CB-94AE-69CCC72B4F5A}" srcOrd="0" destOrd="0" presId="urn:microsoft.com/office/officeart/2005/8/layout/cycle8"/>
    <dgm:cxn modelId="{51F0C7BD-927F-4A01-B630-1F194396D67C}" type="presParOf" srcId="{78CEB2C5-C06A-4D79-ABFF-3B0905200FF7}" destId="{331BD3E7-E892-4D0D-8526-0BDA3AEEEB32}" srcOrd="1" destOrd="0" presId="urn:microsoft.com/office/officeart/2005/8/layout/cycle8"/>
    <dgm:cxn modelId="{E0966FA8-7A16-483B-BBEC-AF7700614910}" type="presParOf" srcId="{78CEB2C5-C06A-4D79-ABFF-3B0905200FF7}" destId="{C79794C3-6B26-45E3-BB1E-1C052201A3DC}" srcOrd="2" destOrd="0" presId="urn:microsoft.com/office/officeart/2005/8/layout/cycle8"/>
    <dgm:cxn modelId="{5BDAA775-AF47-4FC3-9706-07DD4A33008F}" type="presParOf" srcId="{78CEB2C5-C06A-4D79-ABFF-3B0905200FF7}" destId="{89000AAB-5767-415F-B58B-17FC834A0C75}" srcOrd="3" destOrd="0" presId="urn:microsoft.com/office/officeart/2005/8/layout/cycle8"/>
    <dgm:cxn modelId="{36DBE1A1-041D-4D72-AB5F-125BF04636B8}" type="presParOf" srcId="{78CEB2C5-C06A-4D79-ABFF-3B0905200FF7}" destId="{9760BF14-35A4-40CC-906E-F9C40B73EF1A}" srcOrd="4" destOrd="0" presId="urn:microsoft.com/office/officeart/2005/8/layout/cycle8"/>
    <dgm:cxn modelId="{A4A37FE9-487C-48A2-AA84-FEA7E2B16650}" type="presParOf" srcId="{78CEB2C5-C06A-4D79-ABFF-3B0905200FF7}" destId="{B3E53D3D-725A-457B-AC7F-FA4524F89540}" srcOrd="5" destOrd="0" presId="urn:microsoft.com/office/officeart/2005/8/layout/cycle8"/>
    <dgm:cxn modelId="{1D75CCC3-AB3D-493D-BA22-FAAA8255477B}" type="presParOf" srcId="{78CEB2C5-C06A-4D79-ABFF-3B0905200FF7}" destId="{620649CD-6AEC-490A-BD69-CD105F0D3BB9}" srcOrd="6" destOrd="0" presId="urn:microsoft.com/office/officeart/2005/8/layout/cycle8"/>
    <dgm:cxn modelId="{AB93EA32-71E3-4A96-83CD-0546E3BD5F41}" type="presParOf" srcId="{78CEB2C5-C06A-4D79-ABFF-3B0905200FF7}" destId="{2D860737-1FC1-45E5-9E38-BFC9F0F5BF55}" srcOrd="7" destOrd="0" presId="urn:microsoft.com/office/officeart/2005/8/layout/cycle8"/>
    <dgm:cxn modelId="{44248CDE-021E-4C40-98D1-CEB679557084}" type="presParOf" srcId="{78CEB2C5-C06A-4D79-ABFF-3B0905200FF7}" destId="{0417FDC5-A65E-4729-B9F5-7197F5712CFB}" srcOrd="8" destOrd="0" presId="urn:microsoft.com/office/officeart/2005/8/layout/cycle8"/>
    <dgm:cxn modelId="{AE3FC5FC-598E-452F-98A0-57D90BBD3BD1}" type="presParOf" srcId="{78CEB2C5-C06A-4D79-ABFF-3B0905200FF7}" destId="{004AD2FA-285F-4237-84FE-A46075E6E962}" srcOrd="9" destOrd="0" presId="urn:microsoft.com/office/officeart/2005/8/layout/cycle8"/>
    <dgm:cxn modelId="{8B3C3ED8-C867-4AF5-BD49-AA867EF7511A}" type="presParOf" srcId="{78CEB2C5-C06A-4D79-ABFF-3B0905200FF7}" destId="{C0409220-92B4-498E-82BA-E69D2F744B6C}" srcOrd="10" destOrd="0" presId="urn:microsoft.com/office/officeart/2005/8/layout/cycle8"/>
    <dgm:cxn modelId="{4E81C3C4-DE8F-4A3F-A9BF-A398A89DEC4D}" type="presParOf" srcId="{78CEB2C5-C06A-4D79-ABFF-3B0905200FF7}" destId="{51C9039D-9F66-4351-B978-3AD84CD2010A}" srcOrd="11" destOrd="0" presId="urn:microsoft.com/office/officeart/2005/8/layout/cycle8"/>
    <dgm:cxn modelId="{E143BE1D-0721-4BDC-A21E-23C593533560}" type="presParOf" srcId="{78CEB2C5-C06A-4D79-ABFF-3B0905200FF7}" destId="{3A05C8D2-9641-451B-A05F-477DB87A2D23}" srcOrd="12" destOrd="0" presId="urn:microsoft.com/office/officeart/2005/8/layout/cycle8"/>
    <dgm:cxn modelId="{EB564744-899A-462E-BEC3-272F7BFC37F9}" type="presParOf" srcId="{78CEB2C5-C06A-4D79-ABFF-3B0905200FF7}" destId="{43A6A797-F25E-414F-99B1-213F71974054}" srcOrd="13" destOrd="0" presId="urn:microsoft.com/office/officeart/2005/8/layout/cycle8"/>
    <dgm:cxn modelId="{EDA59223-83BA-49EE-B250-A97C97C82256}" type="presParOf" srcId="{78CEB2C5-C06A-4D79-ABFF-3B0905200FF7}" destId="{520C07C0-7BF7-4238-9274-F7BF30D0BD20}" srcOrd="14" destOrd="0" presId="urn:microsoft.com/office/officeart/2005/8/layout/cycle8"/>
    <dgm:cxn modelId="{8795E39E-49B1-4DE6-A48F-F55836FB2E86}" type="presParOf" srcId="{78CEB2C5-C06A-4D79-ABFF-3B0905200FF7}" destId="{597A5EEA-32D4-4494-B231-8CD241F96B2A}" srcOrd="15" destOrd="0" presId="urn:microsoft.com/office/officeart/2005/8/layout/cycle8"/>
    <dgm:cxn modelId="{E32DA406-A0D0-4C1B-A8E7-B0C277E6BD8C}" type="presParOf" srcId="{78CEB2C5-C06A-4D79-ABFF-3B0905200FF7}" destId="{F9ADB618-3691-4EED-9036-981C3049774A}" srcOrd="16" destOrd="0" presId="urn:microsoft.com/office/officeart/2005/8/layout/cycle8"/>
    <dgm:cxn modelId="{9138683E-E64C-4A6A-A5DB-7592553EA983}" type="presParOf" srcId="{78CEB2C5-C06A-4D79-ABFF-3B0905200FF7}" destId="{0CBD3C36-2D3D-4E49-A5DC-EBFC91E918FC}" srcOrd="17" destOrd="0" presId="urn:microsoft.com/office/officeart/2005/8/layout/cycle8"/>
    <dgm:cxn modelId="{5737E3A1-6026-4B85-A88E-E2CC198B8972}" type="presParOf" srcId="{78CEB2C5-C06A-4D79-ABFF-3B0905200FF7}" destId="{775301F0-FD2E-4E17-AEA2-977E74949A3E}" srcOrd="18" destOrd="0" presId="urn:microsoft.com/office/officeart/2005/8/layout/cycle8"/>
    <dgm:cxn modelId="{02A25373-3109-4A01-A057-B618F41A09EE}" type="presParOf" srcId="{78CEB2C5-C06A-4D79-ABFF-3B0905200FF7}" destId="{A58436D0-63FB-4A47-988C-4F84B4B360C7}"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E40A63-F85A-48A9-AD8F-073AED509B1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F4D029FF-3426-4E48-93B9-93635694335B}">
      <dgm:prSet phldrT="[Text]" custT="1"/>
      <dgm:spPr>
        <a:solidFill>
          <a:srgbClr val="404040"/>
        </a:solidFill>
      </dgm:spPr>
      <dgm:t>
        <a:bodyPr/>
        <a:lstStyle/>
        <a:p>
          <a:r>
            <a:rPr lang="en-US" sz="1600" dirty="0" smtClean="0">
              <a:latin typeface="Arial" panose="020B0604020202020204" pitchFamily="34" charset="0"/>
              <a:cs typeface="Arial" panose="020B0604020202020204" pitchFamily="34" charset="0"/>
            </a:rPr>
            <a:t>Acquisitions</a:t>
          </a:r>
          <a:endParaRPr lang="en-US" sz="1600" dirty="0">
            <a:latin typeface="Arial" panose="020B0604020202020204" pitchFamily="34" charset="0"/>
            <a:cs typeface="Arial" panose="020B0604020202020204" pitchFamily="34" charset="0"/>
          </a:endParaRPr>
        </a:p>
      </dgm:t>
    </dgm:pt>
    <dgm:pt modelId="{E7E988DA-7828-45C7-82DC-D14B40D269A9}" type="parTrans" cxnId="{8D32901C-FB44-41A3-A257-F169855DA606}">
      <dgm:prSet/>
      <dgm:spPr>
        <a:ln w="28575">
          <a:solidFill>
            <a:srgbClr val="B89458"/>
          </a:solidFill>
        </a:ln>
      </dgm:spPr>
      <dgm:t>
        <a:bodyPr/>
        <a:lstStyle/>
        <a:p>
          <a:endParaRPr lang="en-US">
            <a:latin typeface="Arial" panose="020B0604020202020204" pitchFamily="34" charset="0"/>
            <a:cs typeface="Arial" panose="020B0604020202020204" pitchFamily="34" charset="0"/>
          </a:endParaRPr>
        </a:p>
      </dgm:t>
    </dgm:pt>
    <dgm:pt modelId="{C1A7BF9A-BDE3-4EF7-9526-F616B47645B0}" type="sibTrans" cxnId="{8D32901C-FB44-41A3-A257-F169855DA606}">
      <dgm:prSet/>
      <dgm:spPr/>
      <dgm:t>
        <a:bodyPr/>
        <a:lstStyle/>
        <a:p>
          <a:endParaRPr lang="en-US">
            <a:latin typeface="Arial" panose="020B0604020202020204" pitchFamily="34" charset="0"/>
            <a:cs typeface="Arial" panose="020B0604020202020204" pitchFamily="34" charset="0"/>
          </a:endParaRPr>
        </a:p>
      </dgm:t>
    </dgm:pt>
    <dgm:pt modelId="{DA14F4BE-4221-4B60-B57D-ED0FAD698404}">
      <dgm:prSet phldrT="[Text]" custT="1"/>
      <dgm:spPr>
        <a:solidFill>
          <a:srgbClr val="404040"/>
        </a:solidFill>
      </dgm:spPr>
      <dgm:t>
        <a:bodyPr/>
        <a:lstStyle/>
        <a:p>
          <a:r>
            <a:rPr lang="en-US" sz="1600" dirty="0" smtClean="0">
              <a:latin typeface="Arial" panose="020B0604020202020204" pitchFamily="34" charset="0"/>
              <a:cs typeface="Arial" panose="020B0604020202020204" pitchFamily="34" charset="0"/>
            </a:rPr>
            <a:t>Capital Expenditures</a:t>
          </a:r>
          <a:endParaRPr lang="en-US" sz="1600" dirty="0">
            <a:latin typeface="Arial" panose="020B0604020202020204" pitchFamily="34" charset="0"/>
            <a:cs typeface="Arial" panose="020B0604020202020204" pitchFamily="34" charset="0"/>
          </a:endParaRPr>
        </a:p>
      </dgm:t>
    </dgm:pt>
    <dgm:pt modelId="{26BCF200-6A63-4ECA-A5CD-F3A5BB56F453}" type="parTrans" cxnId="{4610970F-0119-4360-8814-DD3630A18316}">
      <dgm:prSet/>
      <dgm:spPr>
        <a:ln w="28575">
          <a:solidFill>
            <a:srgbClr val="B89458"/>
          </a:solidFill>
        </a:ln>
      </dgm:spPr>
      <dgm:t>
        <a:bodyPr/>
        <a:lstStyle/>
        <a:p>
          <a:endParaRPr lang="en-US">
            <a:latin typeface="Arial" panose="020B0604020202020204" pitchFamily="34" charset="0"/>
            <a:cs typeface="Arial" panose="020B0604020202020204" pitchFamily="34" charset="0"/>
          </a:endParaRPr>
        </a:p>
      </dgm:t>
    </dgm:pt>
    <dgm:pt modelId="{2DD3F58F-6371-4CD0-837C-267500214FDF}" type="sibTrans" cxnId="{4610970F-0119-4360-8814-DD3630A18316}">
      <dgm:prSet/>
      <dgm:spPr/>
      <dgm:t>
        <a:bodyPr/>
        <a:lstStyle/>
        <a:p>
          <a:endParaRPr lang="en-US">
            <a:latin typeface="Arial" panose="020B0604020202020204" pitchFamily="34" charset="0"/>
            <a:cs typeface="Arial" panose="020B0604020202020204" pitchFamily="34" charset="0"/>
          </a:endParaRPr>
        </a:p>
      </dgm:t>
    </dgm:pt>
    <dgm:pt modelId="{E712AE9B-44FC-4F92-B0A5-7D246F9D0BF2}">
      <dgm:prSet phldrT="[Text]" custT="1"/>
      <dgm:spPr>
        <a:solidFill>
          <a:srgbClr val="404040"/>
        </a:solidFill>
      </dgm:spPr>
      <dgm:t>
        <a:bodyPr/>
        <a:lstStyle/>
        <a:p>
          <a:r>
            <a:rPr lang="en-US" sz="1600" dirty="0" smtClean="0">
              <a:latin typeface="Arial" panose="020B0604020202020204" pitchFamily="34" charset="0"/>
              <a:cs typeface="Arial" panose="020B0604020202020204" pitchFamily="34" charset="0"/>
            </a:rPr>
            <a:t>Expansions</a:t>
          </a:r>
          <a:endParaRPr lang="en-US" sz="1600" dirty="0">
            <a:latin typeface="Arial" panose="020B0604020202020204" pitchFamily="34" charset="0"/>
            <a:cs typeface="Arial" panose="020B0604020202020204" pitchFamily="34" charset="0"/>
          </a:endParaRPr>
        </a:p>
      </dgm:t>
    </dgm:pt>
    <dgm:pt modelId="{A990B74B-7627-44AA-AFFE-4D3AFAC30FF3}" type="parTrans" cxnId="{92912FE9-F628-40F9-A92A-9AA30501A1E9}">
      <dgm:prSet/>
      <dgm:spPr>
        <a:ln w="28575">
          <a:solidFill>
            <a:srgbClr val="B89458"/>
          </a:solidFill>
        </a:ln>
      </dgm:spPr>
      <dgm:t>
        <a:bodyPr/>
        <a:lstStyle/>
        <a:p>
          <a:endParaRPr lang="en-US">
            <a:latin typeface="Arial" panose="020B0604020202020204" pitchFamily="34" charset="0"/>
            <a:cs typeface="Arial" panose="020B0604020202020204" pitchFamily="34" charset="0"/>
          </a:endParaRPr>
        </a:p>
      </dgm:t>
    </dgm:pt>
    <dgm:pt modelId="{F43B8382-43B6-4ACC-9B8F-6CFA60389B40}" type="sibTrans" cxnId="{92912FE9-F628-40F9-A92A-9AA30501A1E9}">
      <dgm:prSet/>
      <dgm:spPr/>
      <dgm:t>
        <a:bodyPr/>
        <a:lstStyle/>
        <a:p>
          <a:endParaRPr lang="en-US">
            <a:latin typeface="Arial" panose="020B0604020202020204" pitchFamily="34" charset="0"/>
            <a:cs typeface="Arial" panose="020B0604020202020204" pitchFamily="34" charset="0"/>
          </a:endParaRPr>
        </a:p>
      </dgm:t>
    </dgm:pt>
    <dgm:pt modelId="{BF105570-235A-4348-8B00-8305E76FA2A8}">
      <dgm:prSet phldrT="[Text]" custT="1"/>
      <dgm:spPr>
        <a:solidFill>
          <a:srgbClr val="404040"/>
        </a:solidFill>
      </dgm:spPr>
      <dgm:t>
        <a:bodyPr/>
        <a:lstStyle/>
        <a:p>
          <a:r>
            <a:rPr lang="en-US" sz="1600" dirty="0" smtClean="0">
              <a:latin typeface="Arial" panose="020B0604020202020204" pitchFamily="34" charset="0"/>
              <a:cs typeface="Arial" panose="020B0604020202020204" pitchFamily="34" charset="0"/>
            </a:rPr>
            <a:t>Stock Repurchases</a:t>
          </a:r>
          <a:endParaRPr lang="en-US" sz="1600" dirty="0">
            <a:latin typeface="Arial" panose="020B0604020202020204" pitchFamily="34" charset="0"/>
            <a:cs typeface="Arial" panose="020B0604020202020204" pitchFamily="34" charset="0"/>
          </a:endParaRPr>
        </a:p>
      </dgm:t>
    </dgm:pt>
    <dgm:pt modelId="{C663FDEF-1927-4A2E-8D91-D839F118CBA8}" type="parTrans" cxnId="{93E67BB1-B3DA-4982-BA0A-96D89681E918}">
      <dgm:prSet/>
      <dgm:spPr>
        <a:ln w="28575">
          <a:solidFill>
            <a:srgbClr val="B89458"/>
          </a:solidFill>
        </a:ln>
      </dgm:spPr>
      <dgm:t>
        <a:bodyPr/>
        <a:lstStyle/>
        <a:p>
          <a:endParaRPr lang="en-US">
            <a:latin typeface="Arial" panose="020B0604020202020204" pitchFamily="34" charset="0"/>
            <a:cs typeface="Arial" panose="020B0604020202020204" pitchFamily="34" charset="0"/>
          </a:endParaRPr>
        </a:p>
      </dgm:t>
    </dgm:pt>
    <dgm:pt modelId="{2DE97C45-09EC-4808-91CD-0D5B80B95F1F}" type="sibTrans" cxnId="{93E67BB1-B3DA-4982-BA0A-96D89681E918}">
      <dgm:prSet/>
      <dgm:spPr/>
      <dgm:t>
        <a:bodyPr/>
        <a:lstStyle/>
        <a:p>
          <a:endParaRPr lang="en-US">
            <a:latin typeface="Arial" panose="020B0604020202020204" pitchFamily="34" charset="0"/>
            <a:cs typeface="Arial" panose="020B0604020202020204" pitchFamily="34" charset="0"/>
          </a:endParaRPr>
        </a:p>
      </dgm:t>
    </dgm:pt>
    <dgm:pt modelId="{B4D5190B-4821-41B9-B8D3-BF968778E1A9}">
      <dgm:prSet phldrT="[Text]" custT="1"/>
      <dgm:spPr>
        <a:solidFill>
          <a:srgbClr val="404040"/>
        </a:solidFill>
      </dgm:spPr>
      <dgm:t>
        <a:bodyPr/>
        <a:lstStyle/>
        <a:p>
          <a:r>
            <a:rPr lang="en-US" sz="1600" dirty="0" smtClean="0">
              <a:latin typeface="Arial" panose="020B0604020202020204" pitchFamily="34" charset="0"/>
              <a:cs typeface="Arial" panose="020B0604020202020204" pitchFamily="34" charset="0"/>
            </a:rPr>
            <a:t>Debt</a:t>
          </a:r>
          <a:r>
            <a:rPr lang="en-US" sz="20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Reduction</a:t>
          </a:r>
          <a:endParaRPr lang="en-US" sz="2000" dirty="0">
            <a:latin typeface="Arial" panose="020B0604020202020204" pitchFamily="34" charset="0"/>
            <a:cs typeface="Arial" panose="020B0604020202020204" pitchFamily="34" charset="0"/>
          </a:endParaRPr>
        </a:p>
      </dgm:t>
    </dgm:pt>
    <dgm:pt modelId="{F0734BC5-45C5-4B1E-B212-CE3CF5120F70}" type="parTrans" cxnId="{F32C2FB9-A7AC-4B9D-A7A3-C2160A34317A}">
      <dgm:prSet/>
      <dgm:spPr>
        <a:ln w="28575">
          <a:solidFill>
            <a:srgbClr val="B89458"/>
          </a:solidFill>
        </a:ln>
      </dgm:spPr>
      <dgm:t>
        <a:bodyPr/>
        <a:lstStyle/>
        <a:p>
          <a:endParaRPr lang="en-US"/>
        </a:p>
      </dgm:t>
    </dgm:pt>
    <dgm:pt modelId="{99FA38E4-1088-40F2-8021-1F41C1869D41}" type="sibTrans" cxnId="{F32C2FB9-A7AC-4B9D-A7A3-C2160A34317A}">
      <dgm:prSet/>
      <dgm:spPr/>
      <dgm:t>
        <a:bodyPr/>
        <a:lstStyle/>
        <a:p>
          <a:endParaRPr lang="en-US"/>
        </a:p>
      </dgm:t>
    </dgm:pt>
    <dgm:pt modelId="{4E5DDBAC-0F17-4525-B861-329357DB7B95}" type="pres">
      <dgm:prSet presAssocID="{B0E40A63-F85A-48A9-AD8F-073AED509B1A}" presName="composite" presStyleCnt="0">
        <dgm:presLayoutVars>
          <dgm:chMax val="5"/>
          <dgm:dir/>
          <dgm:animLvl val="ctr"/>
          <dgm:resizeHandles val="exact"/>
        </dgm:presLayoutVars>
      </dgm:prSet>
      <dgm:spPr/>
      <dgm:t>
        <a:bodyPr/>
        <a:lstStyle/>
        <a:p>
          <a:endParaRPr lang="en-US"/>
        </a:p>
      </dgm:t>
    </dgm:pt>
    <dgm:pt modelId="{D7A324CD-3C1C-4F78-B6E7-EFA089B3BB12}" type="pres">
      <dgm:prSet presAssocID="{B0E40A63-F85A-48A9-AD8F-073AED509B1A}" presName="cycle" presStyleCnt="0"/>
      <dgm:spPr/>
    </dgm:pt>
    <dgm:pt modelId="{CDFAB4BE-E5FD-4245-BF9F-3BBC69D3AE4E}" type="pres">
      <dgm:prSet presAssocID="{B0E40A63-F85A-48A9-AD8F-073AED509B1A}" presName="centerShape" presStyleCnt="0"/>
      <dgm:spPr/>
    </dgm:pt>
    <dgm:pt modelId="{A7AFD5AD-1B03-4CB4-B7F6-D82B47495EC3}" type="pres">
      <dgm:prSet presAssocID="{B0E40A63-F85A-48A9-AD8F-073AED509B1A}" presName="connSite" presStyleLbl="node1" presStyleIdx="0" presStyleCnt="6"/>
      <dgm:spPr/>
    </dgm:pt>
    <dgm:pt modelId="{94EDA24C-3D8F-4339-9208-B5A9F6510E27}" type="pres">
      <dgm:prSet presAssocID="{B0E40A63-F85A-48A9-AD8F-073AED509B1A}" presName="visible" presStyleLbl="node1" presStyleIdx="0" presStyleCnt="6" custScaleX="243572" custScaleY="217695" custLinFactNeighborX="-21116" custLinFactNeighborY="-1740"/>
      <dgm:spPr>
        <a:solidFill>
          <a:srgbClr val="435269"/>
        </a:solidFill>
      </dgm:spPr>
      <dgm:t>
        <a:bodyPr/>
        <a:lstStyle/>
        <a:p>
          <a:endParaRPr lang="en-US"/>
        </a:p>
      </dgm:t>
    </dgm:pt>
    <dgm:pt modelId="{757EBC45-E8DC-4F06-A6CD-AB8560D8BB54}" type="pres">
      <dgm:prSet presAssocID="{E7E988DA-7828-45C7-82DC-D14B40D269A9}" presName="Name25" presStyleLbl="parChTrans1D1" presStyleIdx="0" presStyleCnt="5"/>
      <dgm:spPr/>
      <dgm:t>
        <a:bodyPr/>
        <a:lstStyle/>
        <a:p>
          <a:endParaRPr lang="en-US"/>
        </a:p>
      </dgm:t>
    </dgm:pt>
    <dgm:pt modelId="{72F85F36-8F9B-4469-8C7E-888775327755}" type="pres">
      <dgm:prSet presAssocID="{F4D029FF-3426-4E48-93B9-93635694335B}" presName="node" presStyleCnt="0"/>
      <dgm:spPr/>
    </dgm:pt>
    <dgm:pt modelId="{EE93D881-F639-43CD-88BE-C668F7A26CB0}" type="pres">
      <dgm:prSet presAssocID="{F4D029FF-3426-4E48-93B9-93635694335B}" presName="parentNode" presStyleLbl="node1" presStyleIdx="1" presStyleCnt="6" custFlipHor="1" custScaleX="215805" custScaleY="31864" custLinFactX="41517" custLinFactNeighborX="100000" custLinFactNeighborY="28559">
        <dgm:presLayoutVars>
          <dgm:chMax val="1"/>
          <dgm:bulletEnabled val="1"/>
        </dgm:presLayoutVars>
      </dgm:prSet>
      <dgm:spPr>
        <a:prstGeom prst="roundRect">
          <a:avLst/>
        </a:prstGeom>
      </dgm:spPr>
      <dgm:t>
        <a:bodyPr/>
        <a:lstStyle/>
        <a:p>
          <a:endParaRPr lang="en-US"/>
        </a:p>
      </dgm:t>
    </dgm:pt>
    <dgm:pt modelId="{4047AE82-E90A-433E-B848-B3C200836559}" type="pres">
      <dgm:prSet presAssocID="{F4D029FF-3426-4E48-93B9-93635694335B}" presName="childNode" presStyleLbl="revTx" presStyleIdx="0" presStyleCnt="0">
        <dgm:presLayoutVars>
          <dgm:bulletEnabled val="1"/>
        </dgm:presLayoutVars>
      </dgm:prSet>
      <dgm:spPr/>
      <dgm:t>
        <a:bodyPr/>
        <a:lstStyle/>
        <a:p>
          <a:endParaRPr lang="en-US"/>
        </a:p>
      </dgm:t>
    </dgm:pt>
    <dgm:pt modelId="{7C3323D5-5773-4272-A56E-A9FE58337AB9}" type="pres">
      <dgm:prSet presAssocID="{26BCF200-6A63-4ECA-A5CD-F3A5BB56F453}" presName="Name25" presStyleLbl="parChTrans1D1" presStyleIdx="1" presStyleCnt="5"/>
      <dgm:spPr/>
      <dgm:t>
        <a:bodyPr/>
        <a:lstStyle/>
        <a:p>
          <a:endParaRPr lang="en-US"/>
        </a:p>
      </dgm:t>
    </dgm:pt>
    <dgm:pt modelId="{1E595122-E689-4C50-8942-CF261458AB1C}" type="pres">
      <dgm:prSet presAssocID="{DA14F4BE-4221-4B60-B57D-ED0FAD698404}" presName="node" presStyleCnt="0"/>
      <dgm:spPr/>
    </dgm:pt>
    <dgm:pt modelId="{49BDB01D-42AF-4DC3-827B-FC504980B914}" type="pres">
      <dgm:prSet presAssocID="{DA14F4BE-4221-4B60-B57D-ED0FAD698404}" presName="parentNode" presStyleLbl="node1" presStyleIdx="2" presStyleCnt="6" custFlipHor="1" custScaleX="215932" custScaleY="32066" custLinFactX="16988" custLinFactNeighborX="100000" custLinFactNeighborY="2119">
        <dgm:presLayoutVars>
          <dgm:chMax val="1"/>
          <dgm:bulletEnabled val="1"/>
        </dgm:presLayoutVars>
      </dgm:prSet>
      <dgm:spPr>
        <a:prstGeom prst="roundRect">
          <a:avLst/>
        </a:prstGeom>
      </dgm:spPr>
      <dgm:t>
        <a:bodyPr/>
        <a:lstStyle/>
        <a:p>
          <a:endParaRPr lang="en-US"/>
        </a:p>
      </dgm:t>
    </dgm:pt>
    <dgm:pt modelId="{C8DB5AA8-81F7-4D6F-B5D5-C7A1405A7E64}" type="pres">
      <dgm:prSet presAssocID="{DA14F4BE-4221-4B60-B57D-ED0FAD698404}" presName="childNode" presStyleLbl="revTx" presStyleIdx="0" presStyleCnt="0">
        <dgm:presLayoutVars>
          <dgm:bulletEnabled val="1"/>
        </dgm:presLayoutVars>
      </dgm:prSet>
      <dgm:spPr/>
      <dgm:t>
        <a:bodyPr/>
        <a:lstStyle/>
        <a:p>
          <a:endParaRPr lang="en-US"/>
        </a:p>
      </dgm:t>
    </dgm:pt>
    <dgm:pt modelId="{0380DC3F-5C7B-4D46-91BD-13DA219C3B5A}" type="pres">
      <dgm:prSet presAssocID="{A990B74B-7627-44AA-AFFE-4D3AFAC30FF3}" presName="Name25" presStyleLbl="parChTrans1D1" presStyleIdx="2" presStyleCnt="5"/>
      <dgm:spPr/>
      <dgm:t>
        <a:bodyPr/>
        <a:lstStyle/>
        <a:p>
          <a:endParaRPr lang="en-US"/>
        </a:p>
      </dgm:t>
    </dgm:pt>
    <dgm:pt modelId="{E2CF0B67-DC11-4D78-9D02-274C7DCD9D99}" type="pres">
      <dgm:prSet presAssocID="{E712AE9B-44FC-4F92-B0A5-7D246F9D0BF2}" presName="node" presStyleCnt="0"/>
      <dgm:spPr/>
    </dgm:pt>
    <dgm:pt modelId="{EB64AECC-DB33-4B07-BC66-9B5138F0B964}" type="pres">
      <dgm:prSet presAssocID="{E712AE9B-44FC-4F92-B0A5-7D246F9D0BF2}" presName="parentNode" presStyleLbl="node1" presStyleIdx="3" presStyleCnt="6" custFlipHor="1" custScaleX="215932" custScaleY="32066" custLinFactX="18491" custLinFactNeighborX="100000" custLinFactNeighborY="-25609">
        <dgm:presLayoutVars>
          <dgm:chMax val="1"/>
          <dgm:bulletEnabled val="1"/>
        </dgm:presLayoutVars>
      </dgm:prSet>
      <dgm:spPr>
        <a:prstGeom prst="roundRect">
          <a:avLst/>
        </a:prstGeom>
      </dgm:spPr>
      <dgm:t>
        <a:bodyPr/>
        <a:lstStyle/>
        <a:p>
          <a:endParaRPr lang="en-US"/>
        </a:p>
      </dgm:t>
    </dgm:pt>
    <dgm:pt modelId="{A3CD7B22-2A76-4650-AF89-9EACFAD9F4C9}" type="pres">
      <dgm:prSet presAssocID="{E712AE9B-44FC-4F92-B0A5-7D246F9D0BF2}" presName="childNode" presStyleLbl="revTx" presStyleIdx="0" presStyleCnt="0">
        <dgm:presLayoutVars>
          <dgm:bulletEnabled val="1"/>
        </dgm:presLayoutVars>
      </dgm:prSet>
      <dgm:spPr/>
      <dgm:t>
        <a:bodyPr/>
        <a:lstStyle/>
        <a:p>
          <a:endParaRPr lang="en-US"/>
        </a:p>
      </dgm:t>
    </dgm:pt>
    <dgm:pt modelId="{2C6E8828-2A4E-49A8-B67F-77CB34747FA2}" type="pres">
      <dgm:prSet presAssocID="{C663FDEF-1927-4A2E-8D91-D839F118CBA8}" presName="Name25" presStyleLbl="parChTrans1D1" presStyleIdx="3" presStyleCnt="5"/>
      <dgm:spPr/>
      <dgm:t>
        <a:bodyPr/>
        <a:lstStyle/>
        <a:p>
          <a:endParaRPr lang="en-US"/>
        </a:p>
      </dgm:t>
    </dgm:pt>
    <dgm:pt modelId="{14BAA6AD-1D35-47A5-95AE-C8D96CA3858E}" type="pres">
      <dgm:prSet presAssocID="{BF105570-235A-4348-8B00-8305E76FA2A8}" presName="node" presStyleCnt="0"/>
      <dgm:spPr/>
    </dgm:pt>
    <dgm:pt modelId="{662918DF-6FAB-4B29-9DB8-57270C284D9D}" type="pres">
      <dgm:prSet presAssocID="{BF105570-235A-4348-8B00-8305E76FA2A8}" presName="parentNode" presStyleLbl="node1" presStyleIdx="4" presStyleCnt="6" custFlipHor="1" custScaleX="215932" custScaleY="32066" custLinFactX="53366" custLinFactNeighborX="100000" custLinFactNeighborY="-34802">
        <dgm:presLayoutVars>
          <dgm:chMax val="1"/>
          <dgm:bulletEnabled val="1"/>
        </dgm:presLayoutVars>
      </dgm:prSet>
      <dgm:spPr>
        <a:prstGeom prst="roundRect">
          <a:avLst/>
        </a:prstGeom>
      </dgm:spPr>
      <dgm:t>
        <a:bodyPr/>
        <a:lstStyle/>
        <a:p>
          <a:endParaRPr lang="en-US"/>
        </a:p>
      </dgm:t>
    </dgm:pt>
    <dgm:pt modelId="{7B80C6C4-7195-4C7B-A671-45A574FEC75A}" type="pres">
      <dgm:prSet presAssocID="{BF105570-235A-4348-8B00-8305E76FA2A8}" presName="childNode" presStyleLbl="revTx" presStyleIdx="0" presStyleCnt="0">
        <dgm:presLayoutVars>
          <dgm:bulletEnabled val="1"/>
        </dgm:presLayoutVars>
      </dgm:prSet>
      <dgm:spPr/>
      <dgm:t>
        <a:bodyPr/>
        <a:lstStyle/>
        <a:p>
          <a:endParaRPr lang="en-US"/>
        </a:p>
      </dgm:t>
    </dgm:pt>
    <dgm:pt modelId="{FF055887-F65B-430B-AD75-22AE6FF22CEE}" type="pres">
      <dgm:prSet presAssocID="{F0734BC5-45C5-4B1E-B212-CE3CF5120F70}" presName="Name25" presStyleLbl="parChTrans1D1" presStyleIdx="4" presStyleCnt="5"/>
      <dgm:spPr/>
      <dgm:t>
        <a:bodyPr/>
        <a:lstStyle/>
        <a:p>
          <a:endParaRPr lang="en-US"/>
        </a:p>
      </dgm:t>
    </dgm:pt>
    <dgm:pt modelId="{43D288DD-A555-4992-9F2F-569303240AD3}" type="pres">
      <dgm:prSet presAssocID="{B4D5190B-4821-41B9-B8D3-BF968778E1A9}" presName="node" presStyleCnt="0"/>
      <dgm:spPr/>
    </dgm:pt>
    <dgm:pt modelId="{854A1BDC-7A38-48D4-A45B-50B9851F3FE4}" type="pres">
      <dgm:prSet presAssocID="{B4D5190B-4821-41B9-B8D3-BF968778E1A9}" presName="parentNode" presStyleLbl="node1" presStyleIdx="5" presStyleCnt="6" custScaleX="216408" custScaleY="32360" custLinFactX="73749" custLinFactNeighborX="100000" custLinFactNeighborY="-58432">
        <dgm:presLayoutVars>
          <dgm:chMax val="1"/>
          <dgm:bulletEnabled val="1"/>
        </dgm:presLayoutVars>
      </dgm:prSet>
      <dgm:spPr>
        <a:prstGeom prst="roundRect">
          <a:avLst/>
        </a:prstGeom>
      </dgm:spPr>
      <dgm:t>
        <a:bodyPr/>
        <a:lstStyle/>
        <a:p>
          <a:endParaRPr lang="en-US"/>
        </a:p>
      </dgm:t>
    </dgm:pt>
    <dgm:pt modelId="{3B85E284-FEF9-4B0B-A98F-B11E446CCF04}" type="pres">
      <dgm:prSet presAssocID="{B4D5190B-4821-41B9-B8D3-BF968778E1A9}" presName="childNode" presStyleLbl="revTx" presStyleIdx="0" presStyleCnt="0">
        <dgm:presLayoutVars>
          <dgm:bulletEnabled val="1"/>
        </dgm:presLayoutVars>
      </dgm:prSet>
      <dgm:spPr/>
    </dgm:pt>
  </dgm:ptLst>
  <dgm:cxnLst>
    <dgm:cxn modelId="{F32C2FB9-A7AC-4B9D-A7A3-C2160A34317A}" srcId="{B0E40A63-F85A-48A9-AD8F-073AED509B1A}" destId="{B4D5190B-4821-41B9-B8D3-BF968778E1A9}" srcOrd="4" destOrd="0" parTransId="{F0734BC5-45C5-4B1E-B212-CE3CF5120F70}" sibTransId="{99FA38E4-1088-40F2-8021-1F41C1869D41}"/>
    <dgm:cxn modelId="{DD5DBC0C-CEC0-4297-9B10-7C8C56489483}" type="presOf" srcId="{E712AE9B-44FC-4F92-B0A5-7D246F9D0BF2}" destId="{EB64AECC-DB33-4B07-BC66-9B5138F0B964}" srcOrd="0" destOrd="0" presId="urn:microsoft.com/office/officeart/2005/8/layout/radial2"/>
    <dgm:cxn modelId="{DC686505-9969-4AE5-953F-24E70CD8D83F}" type="presOf" srcId="{C663FDEF-1927-4A2E-8D91-D839F118CBA8}" destId="{2C6E8828-2A4E-49A8-B67F-77CB34747FA2}" srcOrd="0" destOrd="0" presId="urn:microsoft.com/office/officeart/2005/8/layout/radial2"/>
    <dgm:cxn modelId="{212D1EC9-096C-4E4C-8CD4-963FFB616FD4}" type="presOf" srcId="{B4D5190B-4821-41B9-B8D3-BF968778E1A9}" destId="{854A1BDC-7A38-48D4-A45B-50B9851F3FE4}" srcOrd="0" destOrd="0" presId="urn:microsoft.com/office/officeart/2005/8/layout/radial2"/>
    <dgm:cxn modelId="{8D32901C-FB44-41A3-A257-F169855DA606}" srcId="{B0E40A63-F85A-48A9-AD8F-073AED509B1A}" destId="{F4D029FF-3426-4E48-93B9-93635694335B}" srcOrd="0" destOrd="0" parTransId="{E7E988DA-7828-45C7-82DC-D14B40D269A9}" sibTransId="{C1A7BF9A-BDE3-4EF7-9526-F616B47645B0}"/>
    <dgm:cxn modelId="{93E67BB1-B3DA-4982-BA0A-96D89681E918}" srcId="{B0E40A63-F85A-48A9-AD8F-073AED509B1A}" destId="{BF105570-235A-4348-8B00-8305E76FA2A8}" srcOrd="3" destOrd="0" parTransId="{C663FDEF-1927-4A2E-8D91-D839F118CBA8}" sibTransId="{2DE97C45-09EC-4808-91CD-0D5B80B95F1F}"/>
    <dgm:cxn modelId="{844C8E9D-E9BF-4C21-A669-DC0A178A76AA}" type="presOf" srcId="{F4D029FF-3426-4E48-93B9-93635694335B}" destId="{EE93D881-F639-43CD-88BE-C668F7A26CB0}" srcOrd="0" destOrd="0" presId="urn:microsoft.com/office/officeart/2005/8/layout/radial2"/>
    <dgm:cxn modelId="{92912FE9-F628-40F9-A92A-9AA30501A1E9}" srcId="{B0E40A63-F85A-48A9-AD8F-073AED509B1A}" destId="{E712AE9B-44FC-4F92-B0A5-7D246F9D0BF2}" srcOrd="2" destOrd="0" parTransId="{A990B74B-7627-44AA-AFFE-4D3AFAC30FF3}" sibTransId="{F43B8382-43B6-4ACC-9B8F-6CFA60389B40}"/>
    <dgm:cxn modelId="{9ED49E70-5FBC-42B9-80B1-423B436E8A00}" type="presOf" srcId="{B0E40A63-F85A-48A9-AD8F-073AED509B1A}" destId="{4E5DDBAC-0F17-4525-B861-329357DB7B95}" srcOrd="0" destOrd="0" presId="urn:microsoft.com/office/officeart/2005/8/layout/radial2"/>
    <dgm:cxn modelId="{42B3A074-430E-452C-A91A-9840E411914A}" type="presOf" srcId="{A990B74B-7627-44AA-AFFE-4D3AFAC30FF3}" destId="{0380DC3F-5C7B-4D46-91BD-13DA219C3B5A}" srcOrd="0" destOrd="0" presId="urn:microsoft.com/office/officeart/2005/8/layout/radial2"/>
    <dgm:cxn modelId="{CDF86AF7-C4F9-4DBF-87A7-F497C0C12281}" type="presOf" srcId="{DA14F4BE-4221-4B60-B57D-ED0FAD698404}" destId="{49BDB01D-42AF-4DC3-827B-FC504980B914}" srcOrd="0" destOrd="0" presId="urn:microsoft.com/office/officeart/2005/8/layout/radial2"/>
    <dgm:cxn modelId="{4610970F-0119-4360-8814-DD3630A18316}" srcId="{B0E40A63-F85A-48A9-AD8F-073AED509B1A}" destId="{DA14F4BE-4221-4B60-B57D-ED0FAD698404}" srcOrd="1" destOrd="0" parTransId="{26BCF200-6A63-4ECA-A5CD-F3A5BB56F453}" sibTransId="{2DD3F58F-6371-4CD0-837C-267500214FDF}"/>
    <dgm:cxn modelId="{98023A44-C156-44B0-8538-857A68399740}" type="presOf" srcId="{26BCF200-6A63-4ECA-A5CD-F3A5BB56F453}" destId="{7C3323D5-5773-4272-A56E-A9FE58337AB9}" srcOrd="0" destOrd="0" presId="urn:microsoft.com/office/officeart/2005/8/layout/radial2"/>
    <dgm:cxn modelId="{456E2B93-6D61-4011-8BB6-986402E3866A}" type="presOf" srcId="{F0734BC5-45C5-4B1E-B212-CE3CF5120F70}" destId="{FF055887-F65B-430B-AD75-22AE6FF22CEE}" srcOrd="0" destOrd="0" presId="urn:microsoft.com/office/officeart/2005/8/layout/radial2"/>
    <dgm:cxn modelId="{502A0200-A8EE-436C-952F-7FFACD9E0532}" type="presOf" srcId="{BF105570-235A-4348-8B00-8305E76FA2A8}" destId="{662918DF-6FAB-4B29-9DB8-57270C284D9D}" srcOrd="0" destOrd="0" presId="urn:microsoft.com/office/officeart/2005/8/layout/radial2"/>
    <dgm:cxn modelId="{E75FC057-6059-4CBC-9C2D-6255B1B05C34}" type="presOf" srcId="{E7E988DA-7828-45C7-82DC-D14B40D269A9}" destId="{757EBC45-E8DC-4F06-A6CD-AB8560D8BB54}" srcOrd="0" destOrd="0" presId="urn:microsoft.com/office/officeart/2005/8/layout/radial2"/>
    <dgm:cxn modelId="{FF401A42-AC1C-422A-8A5D-43D57B9B7C64}" type="presParOf" srcId="{4E5DDBAC-0F17-4525-B861-329357DB7B95}" destId="{D7A324CD-3C1C-4F78-B6E7-EFA089B3BB12}" srcOrd="0" destOrd="0" presId="urn:microsoft.com/office/officeart/2005/8/layout/radial2"/>
    <dgm:cxn modelId="{71CD593D-A246-4A9A-B1AC-00FDA9522A1A}" type="presParOf" srcId="{D7A324CD-3C1C-4F78-B6E7-EFA089B3BB12}" destId="{CDFAB4BE-E5FD-4245-BF9F-3BBC69D3AE4E}" srcOrd="0" destOrd="0" presId="urn:microsoft.com/office/officeart/2005/8/layout/radial2"/>
    <dgm:cxn modelId="{158835BA-DE42-4CB6-9757-51488A82DF06}" type="presParOf" srcId="{CDFAB4BE-E5FD-4245-BF9F-3BBC69D3AE4E}" destId="{A7AFD5AD-1B03-4CB4-B7F6-D82B47495EC3}" srcOrd="0" destOrd="0" presId="urn:microsoft.com/office/officeart/2005/8/layout/radial2"/>
    <dgm:cxn modelId="{226DE25A-E326-4141-B00F-EA46AAB7F7D7}" type="presParOf" srcId="{CDFAB4BE-E5FD-4245-BF9F-3BBC69D3AE4E}" destId="{94EDA24C-3D8F-4339-9208-B5A9F6510E27}" srcOrd="1" destOrd="0" presId="urn:microsoft.com/office/officeart/2005/8/layout/radial2"/>
    <dgm:cxn modelId="{148B9CF7-C607-4D37-B1D3-BAFDC862D70C}" type="presParOf" srcId="{D7A324CD-3C1C-4F78-B6E7-EFA089B3BB12}" destId="{757EBC45-E8DC-4F06-A6CD-AB8560D8BB54}" srcOrd="1" destOrd="0" presId="urn:microsoft.com/office/officeart/2005/8/layout/radial2"/>
    <dgm:cxn modelId="{D2680903-6FA9-4CE0-A729-9C56DDCC3BBF}" type="presParOf" srcId="{D7A324CD-3C1C-4F78-B6E7-EFA089B3BB12}" destId="{72F85F36-8F9B-4469-8C7E-888775327755}" srcOrd="2" destOrd="0" presId="urn:microsoft.com/office/officeart/2005/8/layout/radial2"/>
    <dgm:cxn modelId="{D22DF633-F7B5-4B0A-AF2F-DB61BB0043F0}" type="presParOf" srcId="{72F85F36-8F9B-4469-8C7E-888775327755}" destId="{EE93D881-F639-43CD-88BE-C668F7A26CB0}" srcOrd="0" destOrd="0" presId="urn:microsoft.com/office/officeart/2005/8/layout/radial2"/>
    <dgm:cxn modelId="{8C9FF2C4-ECC2-4FCA-ADF7-A1195E46064E}" type="presParOf" srcId="{72F85F36-8F9B-4469-8C7E-888775327755}" destId="{4047AE82-E90A-433E-B848-B3C200836559}" srcOrd="1" destOrd="0" presId="urn:microsoft.com/office/officeart/2005/8/layout/radial2"/>
    <dgm:cxn modelId="{D4ADDAC2-A069-403E-BA5C-510B1382C6A0}" type="presParOf" srcId="{D7A324CD-3C1C-4F78-B6E7-EFA089B3BB12}" destId="{7C3323D5-5773-4272-A56E-A9FE58337AB9}" srcOrd="3" destOrd="0" presId="urn:microsoft.com/office/officeart/2005/8/layout/radial2"/>
    <dgm:cxn modelId="{E20BA317-9D9A-4AEF-A1A5-21469FA6CA36}" type="presParOf" srcId="{D7A324CD-3C1C-4F78-B6E7-EFA089B3BB12}" destId="{1E595122-E689-4C50-8942-CF261458AB1C}" srcOrd="4" destOrd="0" presId="urn:microsoft.com/office/officeart/2005/8/layout/radial2"/>
    <dgm:cxn modelId="{330E8007-C2B3-484F-B0D1-826E49126E96}" type="presParOf" srcId="{1E595122-E689-4C50-8942-CF261458AB1C}" destId="{49BDB01D-42AF-4DC3-827B-FC504980B914}" srcOrd="0" destOrd="0" presId="urn:microsoft.com/office/officeart/2005/8/layout/radial2"/>
    <dgm:cxn modelId="{C1AAAEDF-823A-45A4-9AFB-FEE9EDE7FEBE}" type="presParOf" srcId="{1E595122-E689-4C50-8942-CF261458AB1C}" destId="{C8DB5AA8-81F7-4D6F-B5D5-C7A1405A7E64}" srcOrd="1" destOrd="0" presId="urn:microsoft.com/office/officeart/2005/8/layout/radial2"/>
    <dgm:cxn modelId="{418BF622-CF6C-41F1-B346-323DD10DAD6B}" type="presParOf" srcId="{D7A324CD-3C1C-4F78-B6E7-EFA089B3BB12}" destId="{0380DC3F-5C7B-4D46-91BD-13DA219C3B5A}" srcOrd="5" destOrd="0" presId="urn:microsoft.com/office/officeart/2005/8/layout/radial2"/>
    <dgm:cxn modelId="{24C91342-FCC7-4F5A-8399-BD6330F3086B}" type="presParOf" srcId="{D7A324CD-3C1C-4F78-B6E7-EFA089B3BB12}" destId="{E2CF0B67-DC11-4D78-9D02-274C7DCD9D99}" srcOrd="6" destOrd="0" presId="urn:microsoft.com/office/officeart/2005/8/layout/radial2"/>
    <dgm:cxn modelId="{D1036B3A-9A71-44C6-8D30-AB95D13B2B03}" type="presParOf" srcId="{E2CF0B67-DC11-4D78-9D02-274C7DCD9D99}" destId="{EB64AECC-DB33-4B07-BC66-9B5138F0B964}" srcOrd="0" destOrd="0" presId="urn:microsoft.com/office/officeart/2005/8/layout/radial2"/>
    <dgm:cxn modelId="{7CCA3A1A-C282-4CA9-9DAE-0D57809E236C}" type="presParOf" srcId="{E2CF0B67-DC11-4D78-9D02-274C7DCD9D99}" destId="{A3CD7B22-2A76-4650-AF89-9EACFAD9F4C9}" srcOrd="1" destOrd="0" presId="urn:microsoft.com/office/officeart/2005/8/layout/radial2"/>
    <dgm:cxn modelId="{986B6362-81C4-4368-B594-85CC53B97ED9}" type="presParOf" srcId="{D7A324CD-3C1C-4F78-B6E7-EFA089B3BB12}" destId="{2C6E8828-2A4E-49A8-B67F-77CB34747FA2}" srcOrd="7" destOrd="0" presId="urn:microsoft.com/office/officeart/2005/8/layout/radial2"/>
    <dgm:cxn modelId="{8E881DFB-8433-4293-B13E-F67A9A8AFCCD}" type="presParOf" srcId="{D7A324CD-3C1C-4F78-B6E7-EFA089B3BB12}" destId="{14BAA6AD-1D35-47A5-95AE-C8D96CA3858E}" srcOrd="8" destOrd="0" presId="urn:microsoft.com/office/officeart/2005/8/layout/radial2"/>
    <dgm:cxn modelId="{86F8BE7B-44F8-4DE1-8912-EB8593C7ABFF}" type="presParOf" srcId="{14BAA6AD-1D35-47A5-95AE-C8D96CA3858E}" destId="{662918DF-6FAB-4B29-9DB8-57270C284D9D}" srcOrd="0" destOrd="0" presId="urn:microsoft.com/office/officeart/2005/8/layout/radial2"/>
    <dgm:cxn modelId="{8FF0B0E1-2F77-4BE7-BDFE-4BCEAA17C616}" type="presParOf" srcId="{14BAA6AD-1D35-47A5-95AE-C8D96CA3858E}" destId="{7B80C6C4-7195-4C7B-A671-45A574FEC75A}" srcOrd="1" destOrd="0" presId="urn:microsoft.com/office/officeart/2005/8/layout/radial2"/>
    <dgm:cxn modelId="{3E126E08-C3C3-4DD2-833C-CAF446F76062}" type="presParOf" srcId="{D7A324CD-3C1C-4F78-B6E7-EFA089B3BB12}" destId="{FF055887-F65B-430B-AD75-22AE6FF22CEE}" srcOrd="9" destOrd="0" presId="urn:microsoft.com/office/officeart/2005/8/layout/radial2"/>
    <dgm:cxn modelId="{CC66750C-744F-4AEA-97C9-CB9B09195406}" type="presParOf" srcId="{D7A324CD-3C1C-4F78-B6E7-EFA089B3BB12}" destId="{43D288DD-A555-4992-9F2F-569303240AD3}" srcOrd="10" destOrd="0" presId="urn:microsoft.com/office/officeart/2005/8/layout/radial2"/>
    <dgm:cxn modelId="{E70C570B-3395-4298-A36A-47209EA438E1}" type="presParOf" srcId="{43D288DD-A555-4992-9F2F-569303240AD3}" destId="{854A1BDC-7A38-48D4-A45B-50B9851F3FE4}" srcOrd="0" destOrd="0" presId="urn:microsoft.com/office/officeart/2005/8/layout/radial2"/>
    <dgm:cxn modelId="{C7D68FBF-2912-47D0-93F2-DBEDD2BC6938}" type="presParOf" srcId="{43D288DD-A555-4992-9F2F-569303240AD3}" destId="{3B85E284-FEF9-4B0B-A98F-B11E446CCF04}"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32C02D-E522-4A5C-9631-49EBE3291C7B}" type="doc">
      <dgm:prSet loTypeId="urn:microsoft.com/office/officeart/2005/8/layout/cycle8" loCatId="cycle" qsTypeId="urn:microsoft.com/office/officeart/2005/8/quickstyle/simple1" qsCatId="simple" csTypeId="urn:microsoft.com/office/officeart/2005/8/colors/accent1_2" csCatId="accent1" phldr="1"/>
      <dgm:spPr/>
    </dgm:pt>
    <dgm:pt modelId="{78CEB2C5-C06A-4D79-ABFF-3B0905200FF7}" type="pres">
      <dgm:prSet presAssocID="{BE32C02D-E522-4A5C-9631-49EBE3291C7B}" presName="compositeShape" presStyleCnt="0">
        <dgm:presLayoutVars>
          <dgm:chMax val="7"/>
          <dgm:dir/>
          <dgm:resizeHandles val="exact"/>
        </dgm:presLayoutVars>
      </dgm:prSet>
      <dgm:spPr/>
    </dgm:pt>
  </dgm:ptLst>
  <dgm:cxnLst>
    <dgm:cxn modelId="{DA17F44D-D650-4130-91A5-A07320327506}" type="presOf" srcId="{BE32C02D-E522-4A5C-9631-49EBE3291C7B}" destId="{78CEB2C5-C06A-4D79-ABFF-3B0905200FF7}" srcOrd="0"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33E50-BAF6-44CB-94AE-69CCC72B4F5A}">
      <dsp:nvSpPr>
        <dsp:cNvPr id="0" name=""/>
        <dsp:cNvSpPr/>
      </dsp:nvSpPr>
      <dsp:spPr>
        <a:xfrm>
          <a:off x="2136990" y="290469"/>
          <a:ext cx="3931929" cy="3931929"/>
        </a:xfrm>
        <a:prstGeom prst="pie">
          <a:avLst>
            <a:gd name="adj1" fmla="val 16200000"/>
            <a:gd name="adj2" fmla="val 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latin typeface="Arial" panose="020B0604020202020204" pitchFamily="34" charset="0"/>
              <a:cs typeface="Arial" panose="020B0604020202020204" pitchFamily="34" charset="0"/>
            </a:rPr>
            <a:t>Marine</a:t>
          </a:r>
        </a:p>
        <a:p>
          <a:pPr lvl="0" algn="ctr" defTabSz="1066800">
            <a:lnSpc>
              <a:spcPct val="90000"/>
            </a:lnSpc>
            <a:spcBef>
              <a:spcPct val="0"/>
            </a:spcBef>
            <a:spcAft>
              <a:spcPct val="35000"/>
            </a:spcAft>
          </a:pPr>
          <a:r>
            <a:rPr lang="en-US" sz="1200" b="1" kern="1200" dirty="0" smtClean="0">
              <a:solidFill>
                <a:schemeClr val="tx2">
                  <a:lumMod val="75000"/>
                </a:schemeClr>
              </a:solidFill>
              <a:latin typeface="Arial" panose="020B0604020202020204" pitchFamily="34" charset="0"/>
              <a:cs typeface="Arial" panose="020B0604020202020204" pitchFamily="34" charset="0"/>
            </a:rPr>
            <a:t>7%                          </a:t>
          </a:r>
        </a:p>
        <a:p>
          <a:pPr lvl="0" algn="ctr" defTabSz="1066800">
            <a:lnSpc>
              <a:spcPct val="90000"/>
            </a:lnSpc>
            <a:spcBef>
              <a:spcPct val="0"/>
            </a:spcBef>
            <a:spcAft>
              <a:spcPct val="35000"/>
            </a:spcAft>
          </a:pPr>
          <a:r>
            <a:rPr lang="en-US" sz="800" b="1" kern="1200" dirty="0" smtClean="0">
              <a:solidFill>
                <a:schemeClr val="tx2">
                  <a:lumMod val="75000"/>
                </a:schemeClr>
              </a:solidFill>
              <a:latin typeface="Arial" panose="020B0604020202020204" pitchFamily="34" charset="0"/>
              <a:cs typeface="Arial" panose="020B0604020202020204" pitchFamily="34" charset="0"/>
            </a:rPr>
            <a:t>of Patrick’s 2017 Sales</a:t>
          </a:r>
        </a:p>
      </dsp:txBody>
      <dsp:txXfrm>
        <a:off x="4224189" y="1105408"/>
        <a:ext cx="1451069" cy="1076599"/>
      </dsp:txXfrm>
    </dsp:sp>
    <dsp:sp modelId="{9760BF14-35A4-40CC-906E-F9C40B73EF1A}">
      <dsp:nvSpPr>
        <dsp:cNvPr id="0" name=""/>
        <dsp:cNvSpPr/>
      </dsp:nvSpPr>
      <dsp:spPr>
        <a:xfrm>
          <a:off x="2136990" y="422469"/>
          <a:ext cx="3931929" cy="3931929"/>
        </a:xfrm>
        <a:prstGeom prst="pie">
          <a:avLst>
            <a:gd name="adj1" fmla="val 0"/>
            <a:gd name="adj2" fmla="val 540000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latin typeface="Arial" panose="020B0604020202020204" pitchFamily="34" charset="0"/>
              <a:cs typeface="Arial" panose="020B0604020202020204" pitchFamily="34" charset="0"/>
            </a:rPr>
            <a:t>Industrial</a:t>
          </a:r>
        </a:p>
        <a:p>
          <a:pPr lvl="0" algn="ctr" defTabSz="1066800">
            <a:lnSpc>
              <a:spcPct val="90000"/>
            </a:lnSpc>
            <a:spcBef>
              <a:spcPct val="0"/>
            </a:spcBef>
            <a:spcAft>
              <a:spcPct val="35000"/>
            </a:spcAft>
          </a:pPr>
          <a:r>
            <a:rPr lang="en-US" sz="1200" b="1" kern="1200" dirty="0" smtClean="0">
              <a:solidFill>
                <a:schemeClr val="tx2">
                  <a:lumMod val="75000"/>
                </a:schemeClr>
              </a:solidFill>
              <a:latin typeface="Arial" panose="020B0604020202020204" pitchFamily="34" charset="0"/>
              <a:cs typeface="Arial" panose="020B0604020202020204" pitchFamily="34" charset="0"/>
            </a:rPr>
            <a:t>11% </a:t>
          </a:r>
          <a:r>
            <a:rPr lang="en-US" sz="1500" b="1" kern="1200" dirty="0" smtClean="0">
              <a:solidFill>
                <a:schemeClr val="tx2">
                  <a:lumMod val="75000"/>
                </a:schemeClr>
              </a:solidFill>
              <a:latin typeface="Arial" panose="020B0604020202020204" pitchFamily="34" charset="0"/>
              <a:cs typeface="Arial" panose="020B0604020202020204" pitchFamily="34" charset="0"/>
            </a:rPr>
            <a:t>                         </a:t>
          </a:r>
        </a:p>
        <a:p>
          <a:pPr lvl="0" algn="ctr" defTabSz="1066800">
            <a:lnSpc>
              <a:spcPct val="90000"/>
            </a:lnSpc>
            <a:spcBef>
              <a:spcPct val="0"/>
            </a:spcBef>
            <a:spcAft>
              <a:spcPct val="35000"/>
            </a:spcAft>
          </a:pPr>
          <a:r>
            <a:rPr lang="en-US" sz="800" b="1" kern="1200" dirty="0" smtClean="0">
              <a:solidFill>
                <a:schemeClr val="tx2">
                  <a:lumMod val="75000"/>
                </a:schemeClr>
              </a:solidFill>
              <a:latin typeface="Arial" panose="020B0604020202020204" pitchFamily="34" charset="0"/>
              <a:cs typeface="Arial" panose="020B0604020202020204" pitchFamily="34" charset="0"/>
            </a:rPr>
            <a:t>of Patrick’s 2017 Sales</a:t>
          </a:r>
          <a:endParaRPr lang="en-US" sz="800" b="1" kern="1200" dirty="0" smtClean="0">
            <a:solidFill>
              <a:schemeClr val="tx1">
                <a:lumMod val="75000"/>
                <a:lumOff val="25000"/>
              </a:schemeClr>
            </a:solidFill>
            <a:latin typeface="Arial" panose="020B0604020202020204" pitchFamily="34" charset="0"/>
            <a:cs typeface="Arial" panose="020B0604020202020204" pitchFamily="34" charset="0"/>
          </a:endParaRPr>
        </a:p>
      </dsp:txBody>
      <dsp:txXfrm>
        <a:off x="4224189" y="2462860"/>
        <a:ext cx="1451069" cy="1076599"/>
      </dsp:txXfrm>
    </dsp:sp>
    <dsp:sp modelId="{0417FDC5-A65E-4729-B9F5-7197F5712CFB}">
      <dsp:nvSpPr>
        <dsp:cNvPr id="0" name=""/>
        <dsp:cNvSpPr/>
      </dsp:nvSpPr>
      <dsp:spPr>
        <a:xfrm>
          <a:off x="2004989" y="422469"/>
          <a:ext cx="3931929" cy="3931929"/>
        </a:xfrm>
        <a:prstGeom prst="pie">
          <a:avLst>
            <a:gd name="adj1" fmla="val 5400000"/>
            <a:gd name="adj2" fmla="val 1080000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latin typeface="Arial" panose="020B0604020202020204" pitchFamily="34" charset="0"/>
              <a:cs typeface="Arial" panose="020B0604020202020204" pitchFamily="34" charset="0"/>
            </a:rPr>
            <a:t>MH</a:t>
          </a:r>
        </a:p>
        <a:p>
          <a:pPr lvl="0" algn="ctr" defTabSz="1066800">
            <a:lnSpc>
              <a:spcPct val="90000"/>
            </a:lnSpc>
            <a:spcBef>
              <a:spcPct val="0"/>
            </a:spcBef>
            <a:spcAft>
              <a:spcPct val="35000"/>
            </a:spcAft>
          </a:pPr>
          <a:r>
            <a:rPr lang="en-US" sz="1200" b="1" kern="1200" dirty="0" smtClean="0">
              <a:solidFill>
                <a:schemeClr val="tx2">
                  <a:lumMod val="75000"/>
                </a:schemeClr>
              </a:solidFill>
              <a:latin typeface="Arial" panose="020B0604020202020204" pitchFamily="34" charset="0"/>
              <a:cs typeface="Arial" panose="020B0604020202020204" pitchFamily="34" charset="0"/>
            </a:rPr>
            <a:t>13%                          </a:t>
          </a:r>
        </a:p>
        <a:p>
          <a:pPr lvl="0" algn="ctr" defTabSz="1066800">
            <a:lnSpc>
              <a:spcPct val="90000"/>
            </a:lnSpc>
            <a:spcBef>
              <a:spcPct val="0"/>
            </a:spcBef>
            <a:spcAft>
              <a:spcPct val="35000"/>
            </a:spcAft>
          </a:pPr>
          <a:r>
            <a:rPr lang="en-US" sz="800" b="1" kern="1200" dirty="0" smtClean="0">
              <a:solidFill>
                <a:schemeClr val="tx2">
                  <a:lumMod val="75000"/>
                </a:schemeClr>
              </a:solidFill>
              <a:latin typeface="Arial" panose="020B0604020202020204" pitchFamily="34" charset="0"/>
              <a:cs typeface="Arial" panose="020B0604020202020204" pitchFamily="34" charset="0"/>
            </a:rPr>
            <a:t>of Patrick’s 2017 Sales</a:t>
          </a:r>
          <a:endParaRPr lang="en-US" sz="800" b="1" kern="1200" dirty="0" smtClean="0">
            <a:solidFill>
              <a:schemeClr val="tx1">
                <a:lumMod val="75000"/>
                <a:lumOff val="25000"/>
              </a:schemeClr>
            </a:solidFill>
            <a:latin typeface="Arial" panose="020B0604020202020204" pitchFamily="34" charset="0"/>
            <a:cs typeface="Arial" panose="020B0604020202020204" pitchFamily="34" charset="0"/>
          </a:endParaRPr>
        </a:p>
      </dsp:txBody>
      <dsp:txXfrm>
        <a:off x="2398650" y="2462860"/>
        <a:ext cx="1451069" cy="1076599"/>
      </dsp:txXfrm>
    </dsp:sp>
    <dsp:sp modelId="{3A05C8D2-9641-451B-A05F-477DB87A2D23}">
      <dsp:nvSpPr>
        <dsp:cNvPr id="0" name=""/>
        <dsp:cNvSpPr/>
      </dsp:nvSpPr>
      <dsp:spPr>
        <a:xfrm>
          <a:off x="2006012" y="300967"/>
          <a:ext cx="3931929" cy="3931929"/>
        </a:xfrm>
        <a:prstGeom prst="pie">
          <a:avLst>
            <a:gd name="adj1" fmla="val 10800000"/>
            <a:gd name="adj2" fmla="val 1620000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75000"/>
                  <a:lumOff val="25000"/>
                </a:schemeClr>
              </a:solidFill>
              <a:latin typeface="Arial" panose="020B0604020202020204" pitchFamily="34" charset="0"/>
              <a:cs typeface="Arial" panose="020B0604020202020204" pitchFamily="34" charset="0"/>
            </a:rPr>
            <a:t>RV</a:t>
          </a:r>
        </a:p>
        <a:p>
          <a:pPr lvl="0" algn="ctr" defTabSz="1066800">
            <a:lnSpc>
              <a:spcPct val="90000"/>
            </a:lnSpc>
            <a:spcBef>
              <a:spcPct val="0"/>
            </a:spcBef>
            <a:spcAft>
              <a:spcPct val="35000"/>
            </a:spcAft>
          </a:pPr>
          <a:r>
            <a:rPr lang="en-US" sz="1200" b="1" kern="1200" dirty="0" smtClean="0">
              <a:solidFill>
                <a:schemeClr val="tx2">
                  <a:lumMod val="75000"/>
                </a:schemeClr>
              </a:solidFill>
              <a:latin typeface="Arial" panose="020B0604020202020204" pitchFamily="34" charset="0"/>
              <a:cs typeface="Arial" panose="020B0604020202020204" pitchFamily="34" charset="0"/>
            </a:rPr>
            <a:t>69%                          </a:t>
          </a:r>
          <a:endParaRPr lang="en-US" sz="800" b="1" kern="1200" dirty="0" smtClean="0">
            <a:solidFill>
              <a:schemeClr val="tx2">
                <a:lumMod val="75000"/>
              </a:schemeClr>
            </a:solidFill>
            <a:latin typeface="Arial" panose="020B0604020202020204" pitchFamily="34" charset="0"/>
            <a:cs typeface="Arial" panose="020B0604020202020204" pitchFamily="34" charset="0"/>
          </a:endParaRPr>
        </a:p>
        <a:p>
          <a:pPr lvl="0" algn="ctr" defTabSz="1066800">
            <a:lnSpc>
              <a:spcPct val="90000"/>
            </a:lnSpc>
            <a:spcBef>
              <a:spcPct val="0"/>
            </a:spcBef>
            <a:spcAft>
              <a:spcPct val="35000"/>
            </a:spcAft>
          </a:pPr>
          <a:r>
            <a:rPr lang="en-US" sz="800" b="1" kern="1200" dirty="0" smtClean="0">
              <a:solidFill>
                <a:schemeClr val="tx2">
                  <a:lumMod val="75000"/>
                </a:schemeClr>
              </a:solidFill>
              <a:latin typeface="Arial" panose="020B0604020202020204" pitchFamily="34" charset="0"/>
              <a:cs typeface="Arial" panose="020B0604020202020204" pitchFamily="34" charset="0"/>
            </a:rPr>
            <a:t>of Patrick’s 2017 Sales</a:t>
          </a:r>
        </a:p>
      </dsp:txBody>
      <dsp:txXfrm>
        <a:off x="2399673" y="1115906"/>
        <a:ext cx="1451069" cy="1076599"/>
      </dsp:txXfrm>
    </dsp:sp>
    <dsp:sp modelId="{F9ADB618-3691-4EED-9036-981C3049774A}">
      <dsp:nvSpPr>
        <dsp:cNvPr id="0" name=""/>
        <dsp:cNvSpPr/>
      </dsp:nvSpPr>
      <dsp:spPr>
        <a:xfrm>
          <a:off x="1900478" y="34117"/>
          <a:ext cx="4418739" cy="4418739"/>
        </a:xfrm>
        <a:prstGeom prst="circularArrow">
          <a:avLst>
            <a:gd name="adj1" fmla="val 5085"/>
            <a:gd name="adj2" fmla="val 327528"/>
            <a:gd name="adj3" fmla="val 21272472"/>
            <a:gd name="adj4" fmla="val 16200000"/>
            <a:gd name="adj5" fmla="val 5932"/>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 modelId="{0CBD3C36-2D3D-4E49-A5DC-EBFC91E918FC}">
      <dsp:nvSpPr>
        <dsp:cNvPr id="0" name=""/>
        <dsp:cNvSpPr/>
      </dsp:nvSpPr>
      <dsp:spPr>
        <a:xfrm>
          <a:off x="1888636" y="171641"/>
          <a:ext cx="4418739" cy="4418739"/>
        </a:xfrm>
        <a:prstGeom prst="circularArrow">
          <a:avLst>
            <a:gd name="adj1" fmla="val 5085"/>
            <a:gd name="adj2" fmla="val 327528"/>
            <a:gd name="adj3" fmla="val 5072472"/>
            <a:gd name="adj4" fmla="val 0"/>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775301F0-FD2E-4E17-AEA2-977E74949A3E}">
      <dsp:nvSpPr>
        <dsp:cNvPr id="0" name=""/>
        <dsp:cNvSpPr/>
      </dsp:nvSpPr>
      <dsp:spPr>
        <a:xfrm>
          <a:off x="1761584" y="179064"/>
          <a:ext cx="4418739" cy="4418739"/>
        </a:xfrm>
        <a:prstGeom prst="circularArrow">
          <a:avLst>
            <a:gd name="adj1" fmla="val 5085"/>
            <a:gd name="adj2" fmla="val 327528"/>
            <a:gd name="adj3" fmla="val 10472472"/>
            <a:gd name="adj4" fmla="val 5400000"/>
            <a:gd name="adj5" fmla="val 5932"/>
          </a:avLst>
        </a:prstGeom>
        <a:solidFill>
          <a:schemeClr val="tx2">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A58436D0-63FB-4A47-988C-4F84B4B360C7}">
      <dsp:nvSpPr>
        <dsp:cNvPr id="0" name=""/>
        <dsp:cNvSpPr/>
      </dsp:nvSpPr>
      <dsp:spPr>
        <a:xfrm>
          <a:off x="1762606" y="57562"/>
          <a:ext cx="4418739" cy="4418739"/>
        </a:xfrm>
        <a:prstGeom prst="circularArrow">
          <a:avLst>
            <a:gd name="adj1" fmla="val 5085"/>
            <a:gd name="adj2" fmla="val 327528"/>
            <a:gd name="adj3" fmla="val 15872472"/>
            <a:gd name="adj4" fmla="val 10800000"/>
            <a:gd name="adj5" fmla="val 5932"/>
          </a:avLst>
        </a:prstGeom>
        <a:solidFill>
          <a:srgbClr val="0070C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055887-F65B-430B-AD75-22AE6FF22CEE}">
      <dsp:nvSpPr>
        <dsp:cNvPr id="0" name=""/>
        <dsp:cNvSpPr/>
      </dsp:nvSpPr>
      <dsp:spPr>
        <a:xfrm rot="1786408">
          <a:off x="3062922" y="3541639"/>
          <a:ext cx="2457852" cy="31948"/>
        </a:xfrm>
        <a:custGeom>
          <a:avLst/>
          <a:gdLst/>
          <a:ahLst/>
          <a:cxnLst/>
          <a:rect l="0" t="0" r="0" b="0"/>
          <a:pathLst>
            <a:path>
              <a:moveTo>
                <a:pt x="0" y="15974"/>
              </a:moveTo>
              <a:lnTo>
                <a:pt x="2457852" y="15974"/>
              </a:lnTo>
            </a:path>
          </a:pathLst>
        </a:custGeom>
        <a:noFill/>
        <a:ln w="28575" cap="flat" cmpd="sng" algn="ctr">
          <a:solidFill>
            <a:srgbClr val="B89458"/>
          </a:solidFill>
          <a:prstDash val="solid"/>
          <a:miter lim="800000"/>
        </a:ln>
        <a:effectLst/>
      </dsp:spPr>
      <dsp:style>
        <a:lnRef idx="2">
          <a:scrgbClr r="0" g="0" b="0"/>
        </a:lnRef>
        <a:fillRef idx="0">
          <a:scrgbClr r="0" g="0" b="0"/>
        </a:fillRef>
        <a:effectRef idx="0">
          <a:scrgbClr r="0" g="0" b="0"/>
        </a:effectRef>
        <a:fontRef idx="minor"/>
      </dsp:style>
    </dsp:sp>
    <dsp:sp modelId="{2C6E8828-2A4E-49A8-B67F-77CB34747FA2}">
      <dsp:nvSpPr>
        <dsp:cNvPr id="0" name=""/>
        <dsp:cNvSpPr/>
      </dsp:nvSpPr>
      <dsp:spPr>
        <a:xfrm rot="863633">
          <a:off x="3186578" y="3070426"/>
          <a:ext cx="2457292" cy="31948"/>
        </a:xfrm>
        <a:custGeom>
          <a:avLst/>
          <a:gdLst/>
          <a:ahLst/>
          <a:cxnLst/>
          <a:rect l="0" t="0" r="0" b="0"/>
          <a:pathLst>
            <a:path>
              <a:moveTo>
                <a:pt x="0" y="15974"/>
              </a:moveTo>
              <a:lnTo>
                <a:pt x="2457292" y="15974"/>
              </a:lnTo>
            </a:path>
          </a:pathLst>
        </a:custGeom>
        <a:noFill/>
        <a:ln w="28575" cap="flat" cmpd="sng" algn="ctr">
          <a:solidFill>
            <a:srgbClr val="B89458"/>
          </a:solidFill>
          <a:prstDash val="solid"/>
          <a:miter lim="800000"/>
        </a:ln>
        <a:effectLst/>
      </dsp:spPr>
      <dsp:style>
        <a:lnRef idx="2">
          <a:scrgbClr r="0" g="0" b="0"/>
        </a:lnRef>
        <a:fillRef idx="0">
          <a:scrgbClr r="0" g="0" b="0"/>
        </a:fillRef>
        <a:effectRef idx="0">
          <a:scrgbClr r="0" g="0" b="0"/>
        </a:effectRef>
        <a:fontRef idx="minor"/>
      </dsp:style>
    </dsp:sp>
    <dsp:sp modelId="{0380DC3F-5C7B-4D46-91BD-13DA219C3B5A}">
      <dsp:nvSpPr>
        <dsp:cNvPr id="0" name=""/>
        <dsp:cNvSpPr/>
      </dsp:nvSpPr>
      <dsp:spPr>
        <a:xfrm rot="21360410">
          <a:off x="3222827" y="2526276"/>
          <a:ext cx="1910863" cy="31948"/>
        </a:xfrm>
        <a:custGeom>
          <a:avLst/>
          <a:gdLst/>
          <a:ahLst/>
          <a:cxnLst/>
          <a:rect l="0" t="0" r="0" b="0"/>
          <a:pathLst>
            <a:path>
              <a:moveTo>
                <a:pt x="0" y="15974"/>
              </a:moveTo>
              <a:lnTo>
                <a:pt x="1910863" y="15974"/>
              </a:lnTo>
            </a:path>
          </a:pathLst>
        </a:custGeom>
        <a:noFill/>
        <a:ln w="28575" cap="flat" cmpd="sng" algn="ctr">
          <a:solidFill>
            <a:srgbClr val="B89458"/>
          </a:solidFill>
          <a:prstDash val="solid"/>
          <a:miter lim="800000"/>
        </a:ln>
        <a:effectLst/>
      </dsp:spPr>
      <dsp:style>
        <a:lnRef idx="2">
          <a:scrgbClr r="0" g="0" b="0"/>
        </a:lnRef>
        <a:fillRef idx="0">
          <a:scrgbClr r="0" g="0" b="0"/>
        </a:fillRef>
        <a:effectRef idx="0">
          <a:scrgbClr r="0" g="0" b="0"/>
        </a:effectRef>
        <a:fontRef idx="minor"/>
      </dsp:style>
    </dsp:sp>
    <dsp:sp modelId="{7C3323D5-5773-4272-A56E-A9FE58337AB9}">
      <dsp:nvSpPr>
        <dsp:cNvPr id="0" name=""/>
        <dsp:cNvSpPr/>
      </dsp:nvSpPr>
      <dsp:spPr>
        <a:xfrm rot="20350090">
          <a:off x="3148724" y="2013192"/>
          <a:ext cx="2338061" cy="31948"/>
        </a:xfrm>
        <a:custGeom>
          <a:avLst/>
          <a:gdLst/>
          <a:ahLst/>
          <a:cxnLst/>
          <a:rect l="0" t="0" r="0" b="0"/>
          <a:pathLst>
            <a:path>
              <a:moveTo>
                <a:pt x="0" y="15974"/>
              </a:moveTo>
              <a:lnTo>
                <a:pt x="2338061" y="15974"/>
              </a:lnTo>
            </a:path>
          </a:pathLst>
        </a:custGeom>
        <a:noFill/>
        <a:ln w="28575" cap="flat" cmpd="sng" algn="ctr">
          <a:solidFill>
            <a:srgbClr val="B89458"/>
          </a:solidFill>
          <a:prstDash val="solid"/>
          <a:miter lim="800000"/>
        </a:ln>
        <a:effectLst/>
      </dsp:spPr>
      <dsp:style>
        <a:lnRef idx="2">
          <a:scrgbClr r="0" g="0" b="0"/>
        </a:lnRef>
        <a:fillRef idx="0">
          <a:scrgbClr r="0" g="0" b="0"/>
        </a:fillRef>
        <a:effectRef idx="0">
          <a:scrgbClr r="0" g="0" b="0"/>
        </a:effectRef>
        <a:fontRef idx="minor"/>
      </dsp:style>
    </dsp:sp>
    <dsp:sp modelId="{757EBC45-E8DC-4F06-A6CD-AB8560D8BB54}">
      <dsp:nvSpPr>
        <dsp:cNvPr id="0" name=""/>
        <dsp:cNvSpPr/>
      </dsp:nvSpPr>
      <dsp:spPr>
        <a:xfrm rot="19412497">
          <a:off x="2994117" y="1538446"/>
          <a:ext cx="2360914" cy="31948"/>
        </a:xfrm>
        <a:custGeom>
          <a:avLst/>
          <a:gdLst/>
          <a:ahLst/>
          <a:cxnLst/>
          <a:rect l="0" t="0" r="0" b="0"/>
          <a:pathLst>
            <a:path>
              <a:moveTo>
                <a:pt x="0" y="15974"/>
              </a:moveTo>
              <a:lnTo>
                <a:pt x="2360914" y="15974"/>
              </a:lnTo>
            </a:path>
          </a:pathLst>
        </a:custGeom>
        <a:noFill/>
        <a:ln w="28575" cap="flat" cmpd="sng" algn="ctr">
          <a:solidFill>
            <a:srgbClr val="B89458"/>
          </a:solidFill>
          <a:prstDash val="solid"/>
          <a:miter lim="800000"/>
        </a:ln>
        <a:effectLst/>
      </dsp:spPr>
      <dsp:style>
        <a:lnRef idx="2">
          <a:scrgbClr r="0" g="0" b="0"/>
        </a:lnRef>
        <a:fillRef idx="0">
          <a:scrgbClr r="0" g="0" b="0"/>
        </a:fillRef>
        <a:effectRef idx="0">
          <a:scrgbClr r="0" g="0" b="0"/>
        </a:effectRef>
        <a:fontRef idx="minor"/>
      </dsp:style>
    </dsp:sp>
    <dsp:sp modelId="{94EDA24C-3D8F-4339-9208-B5A9F6510E27}">
      <dsp:nvSpPr>
        <dsp:cNvPr id="0" name=""/>
        <dsp:cNvSpPr/>
      </dsp:nvSpPr>
      <dsp:spPr>
        <a:xfrm>
          <a:off x="544084" y="979002"/>
          <a:ext cx="3670737" cy="3280759"/>
        </a:xfrm>
        <a:prstGeom prst="ellipse">
          <a:avLst/>
        </a:prstGeom>
        <a:solidFill>
          <a:srgbClr val="4352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3D881-F639-43CD-88BE-C668F7A26CB0}">
      <dsp:nvSpPr>
        <dsp:cNvPr id="0" name=""/>
        <dsp:cNvSpPr/>
      </dsp:nvSpPr>
      <dsp:spPr>
        <a:xfrm flipH="1">
          <a:off x="4339523" y="567617"/>
          <a:ext cx="1951366" cy="288122"/>
        </a:xfrm>
        <a:prstGeom prst="round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Acquisitions</a:t>
          </a:r>
          <a:endParaRPr lang="en-US" sz="1600" kern="1200" dirty="0">
            <a:latin typeface="Arial" panose="020B0604020202020204" pitchFamily="34" charset="0"/>
            <a:cs typeface="Arial" panose="020B0604020202020204" pitchFamily="34" charset="0"/>
          </a:endParaRPr>
        </a:p>
      </dsp:txBody>
      <dsp:txXfrm>
        <a:off x="4353588" y="581682"/>
        <a:ext cx="1923236" cy="259992"/>
      </dsp:txXfrm>
    </dsp:sp>
    <dsp:sp modelId="{49BDB01D-42AF-4DC3-827B-FC504980B914}">
      <dsp:nvSpPr>
        <dsp:cNvPr id="0" name=""/>
        <dsp:cNvSpPr/>
      </dsp:nvSpPr>
      <dsp:spPr>
        <a:xfrm flipH="1">
          <a:off x="4789044" y="1333400"/>
          <a:ext cx="1952514" cy="289949"/>
        </a:xfrm>
        <a:prstGeom prst="round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Capital Expenditures</a:t>
          </a:r>
          <a:endParaRPr lang="en-US" sz="1600" kern="1200" dirty="0">
            <a:latin typeface="Arial" panose="020B0604020202020204" pitchFamily="34" charset="0"/>
            <a:cs typeface="Arial" panose="020B0604020202020204" pitchFamily="34" charset="0"/>
          </a:endParaRPr>
        </a:p>
      </dsp:txBody>
      <dsp:txXfrm>
        <a:off x="4803198" y="1347554"/>
        <a:ext cx="1924206" cy="261641"/>
      </dsp:txXfrm>
    </dsp:sp>
    <dsp:sp modelId="{EB64AECC-DB33-4B07-BC66-9B5138F0B964}">
      <dsp:nvSpPr>
        <dsp:cNvPr id="0" name=""/>
        <dsp:cNvSpPr/>
      </dsp:nvSpPr>
      <dsp:spPr>
        <a:xfrm flipH="1">
          <a:off x="5038623" y="2269067"/>
          <a:ext cx="1952514" cy="289949"/>
        </a:xfrm>
        <a:prstGeom prst="round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Expansions</a:t>
          </a:r>
          <a:endParaRPr lang="en-US" sz="1600" kern="1200" dirty="0">
            <a:latin typeface="Arial" panose="020B0604020202020204" pitchFamily="34" charset="0"/>
            <a:cs typeface="Arial" panose="020B0604020202020204" pitchFamily="34" charset="0"/>
          </a:endParaRPr>
        </a:p>
      </dsp:txBody>
      <dsp:txXfrm>
        <a:off x="5052777" y="2283221"/>
        <a:ext cx="1924206" cy="261641"/>
      </dsp:txXfrm>
    </dsp:sp>
    <dsp:sp modelId="{662918DF-6FAB-4B29-9DB8-57270C284D9D}">
      <dsp:nvSpPr>
        <dsp:cNvPr id="0" name=""/>
        <dsp:cNvSpPr/>
      </dsp:nvSpPr>
      <dsp:spPr>
        <a:xfrm flipH="1">
          <a:off x="5117984" y="3372332"/>
          <a:ext cx="1952514" cy="289949"/>
        </a:xfrm>
        <a:prstGeom prst="round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Stock Repurchases</a:t>
          </a:r>
          <a:endParaRPr lang="en-US" sz="1600" kern="1200" dirty="0">
            <a:latin typeface="Arial" panose="020B0604020202020204" pitchFamily="34" charset="0"/>
            <a:cs typeface="Arial" panose="020B0604020202020204" pitchFamily="34" charset="0"/>
          </a:endParaRPr>
        </a:p>
      </dsp:txBody>
      <dsp:txXfrm>
        <a:off x="5132138" y="3386486"/>
        <a:ext cx="1924206" cy="261641"/>
      </dsp:txXfrm>
    </dsp:sp>
    <dsp:sp modelId="{854A1BDC-7A38-48D4-A45B-50B9851F3FE4}">
      <dsp:nvSpPr>
        <dsp:cNvPr id="0" name=""/>
        <dsp:cNvSpPr/>
      </dsp:nvSpPr>
      <dsp:spPr>
        <a:xfrm>
          <a:off x="4627566" y="4163108"/>
          <a:ext cx="1956818" cy="292607"/>
        </a:xfrm>
        <a:prstGeom prst="round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Debt</a:t>
          </a:r>
          <a:r>
            <a:rPr lang="en-US" sz="2000" kern="1200" dirty="0" smtClean="0">
              <a:latin typeface="Arial" panose="020B0604020202020204" pitchFamily="34" charset="0"/>
              <a:cs typeface="Arial" panose="020B0604020202020204" pitchFamily="34" charset="0"/>
            </a:rPr>
            <a:t> </a:t>
          </a:r>
          <a:r>
            <a:rPr lang="en-US" sz="1600" kern="1200" dirty="0" smtClean="0">
              <a:latin typeface="Arial" panose="020B0604020202020204" pitchFamily="34" charset="0"/>
              <a:cs typeface="Arial" panose="020B0604020202020204" pitchFamily="34" charset="0"/>
            </a:rPr>
            <a:t>Reduction</a:t>
          </a:r>
          <a:endParaRPr lang="en-US" sz="2000" kern="1200" dirty="0">
            <a:latin typeface="Arial" panose="020B0604020202020204" pitchFamily="34" charset="0"/>
            <a:cs typeface="Arial" panose="020B0604020202020204" pitchFamily="34" charset="0"/>
          </a:endParaRPr>
        </a:p>
      </dsp:txBody>
      <dsp:txXfrm>
        <a:off x="4641850" y="4177392"/>
        <a:ext cx="1928250" cy="2640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0.51458</cdr:x>
      <cdr:y>0.44059</cdr:y>
    </cdr:from>
    <cdr:to>
      <cdr:x>0.69202</cdr:x>
      <cdr:y>0.72472</cdr:y>
    </cdr:to>
    <cdr:sp macro="" textlink="">
      <cdr:nvSpPr>
        <cdr:cNvPr id="2" name="Oval 1"/>
        <cdr:cNvSpPr/>
      </cdr:nvSpPr>
      <cdr:spPr>
        <a:xfrm xmlns:a="http://schemas.openxmlformats.org/drawingml/2006/main">
          <a:off x="3437468" y="1880105"/>
          <a:ext cx="1185334" cy="1212411"/>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0.49683</cdr:x>
      <cdr:y>0.0841</cdr:y>
    </cdr:from>
    <cdr:to>
      <cdr:x>0.72117</cdr:x>
      <cdr:y>0.29887</cdr:y>
    </cdr:to>
    <cdr:sp macro="" textlink="">
      <cdr:nvSpPr>
        <cdr:cNvPr id="3" name="Text Box 2"/>
        <cdr:cNvSpPr txBox="1"/>
      </cdr:nvSpPr>
      <cdr:spPr>
        <a:xfrm xmlns:a="http://schemas.openxmlformats.org/drawingml/2006/main">
          <a:off x="3502222" y="317483"/>
          <a:ext cx="1581403" cy="810767"/>
        </a:xfrm>
        <a:prstGeom xmlns:a="http://schemas.openxmlformats.org/drawingml/2006/main" prst="rect">
          <a:avLst/>
        </a:prstGeom>
        <a:ln xmlns:a="http://schemas.openxmlformats.org/drawingml/2006/main">
          <a:solidFill>
            <a:schemeClr val="tx1"/>
          </a:solidFill>
        </a:ln>
      </cdr:spPr>
      <cdr:txBody>
        <a:bodyPr xmlns:a="http://schemas.openxmlformats.org/drawingml/2006/main" vertOverflow="clip" wrap="square" rtlCol="0"/>
        <a:lstStyle xmlns:a="http://schemas.openxmlformats.org/drawingml/2006/main"/>
        <a:p xmlns:a="http://schemas.openxmlformats.org/drawingml/2006/main">
          <a:r>
            <a:rPr lang="en-US" sz="1000" dirty="0">
              <a:latin typeface="Arial" panose="020B0604020202020204" pitchFamily="34" charset="0"/>
              <a:cs typeface="Arial" panose="020B0604020202020204" pitchFamily="34" charset="0"/>
            </a:rPr>
            <a:t>Key home buying</a:t>
          </a:r>
          <a:r>
            <a:rPr lang="en-US" sz="1000" baseline="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demographic is poised</a:t>
          </a:r>
          <a:r>
            <a:rPr lang="en-US" sz="1000" baseline="0" dirty="0">
              <a:latin typeface="Arial" panose="020B0604020202020204" pitchFamily="34" charset="0"/>
              <a:cs typeface="Arial" panose="020B0604020202020204" pitchFamily="34" charset="0"/>
            </a:rPr>
            <a:t> to return to growth after a 14 year decline</a:t>
          </a:r>
          <a:endParaRPr lang="en-US" sz="1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0.609</cdr:x>
      <cdr:y>0.29887</cdr:y>
    </cdr:from>
    <cdr:to>
      <cdr:x>0.71483</cdr:x>
      <cdr:y>0.47714</cdr:y>
    </cdr:to>
    <cdr:cxnSp macro="">
      <cdr:nvCxnSpPr>
        <cdr:cNvPr id="4" name="Straight Arrow Connector 3"/>
        <cdr:cNvCxnSpPr>
          <a:stCxn xmlns:a="http://schemas.openxmlformats.org/drawingml/2006/main" id="3" idx="2"/>
        </cdr:cNvCxnSpPr>
      </cdr:nvCxnSpPr>
      <cdr:spPr>
        <a:xfrm xmlns:a="http://schemas.openxmlformats.org/drawingml/2006/main">
          <a:off x="4292924" y="1128250"/>
          <a:ext cx="746009" cy="672989"/>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0.609</cdr:x>
      <cdr:y>0.29887</cdr:y>
    </cdr:from>
    <cdr:to>
      <cdr:x>0.68188</cdr:x>
      <cdr:y>0.54167</cdr:y>
    </cdr:to>
    <cdr:cxnSp macro="">
      <cdr:nvCxnSpPr>
        <cdr:cNvPr id="5" name="Straight Arrow Connector 4"/>
        <cdr:cNvCxnSpPr>
          <a:stCxn xmlns:a="http://schemas.openxmlformats.org/drawingml/2006/main" id="3" idx="2"/>
        </cdr:cNvCxnSpPr>
      </cdr:nvCxnSpPr>
      <cdr:spPr>
        <a:xfrm xmlns:a="http://schemas.openxmlformats.org/drawingml/2006/main">
          <a:off x="4292924" y="1128250"/>
          <a:ext cx="513740" cy="91659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0.609</cdr:x>
      <cdr:y>0.29887</cdr:y>
    </cdr:from>
    <cdr:to>
      <cdr:x>0.70469</cdr:x>
      <cdr:y>0.50794</cdr:y>
    </cdr:to>
    <cdr:cxnSp macro="">
      <cdr:nvCxnSpPr>
        <cdr:cNvPr id="9" name="Straight Arrow Connector 8"/>
        <cdr:cNvCxnSpPr>
          <a:stCxn xmlns:a="http://schemas.openxmlformats.org/drawingml/2006/main" id="3" idx="2"/>
        </cdr:cNvCxnSpPr>
      </cdr:nvCxnSpPr>
      <cdr:spPr>
        <a:xfrm xmlns:a="http://schemas.openxmlformats.org/drawingml/2006/main">
          <a:off x="4292924" y="1128250"/>
          <a:ext cx="674531" cy="78926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0.609</cdr:x>
      <cdr:y>0.29887</cdr:y>
    </cdr:from>
    <cdr:to>
      <cdr:x>0.65906</cdr:x>
      <cdr:y>0.55754</cdr:y>
    </cdr:to>
    <cdr:cxnSp macro="">
      <cdr:nvCxnSpPr>
        <cdr:cNvPr id="13" name="Straight Arrow Connector 12"/>
        <cdr:cNvCxnSpPr>
          <a:stCxn xmlns:a="http://schemas.openxmlformats.org/drawingml/2006/main" id="3" idx="2"/>
        </cdr:cNvCxnSpPr>
      </cdr:nvCxnSpPr>
      <cdr:spPr>
        <a:xfrm xmlns:a="http://schemas.openxmlformats.org/drawingml/2006/main">
          <a:off x="4292924" y="1128250"/>
          <a:ext cx="352879" cy="976505"/>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0.19645</cdr:x>
      <cdr:y>0.02955</cdr:y>
    </cdr:from>
    <cdr:to>
      <cdr:x>0.40177</cdr:x>
      <cdr:y>0.18411</cdr:y>
    </cdr:to>
    <cdr:sp macro="" textlink="">
      <cdr:nvSpPr>
        <cdr:cNvPr id="16" name="Text Box 1"/>
        <cdr:cNvSpPr txBox="1"/>
      </cdr:nvSpPr>
      <cdr:spPr>
        <a:xfrm xmlns:a="http://schemas.openxmlformats.org/drawingml/2006/main">
          <a:off x="1312334" y="110066"/>
          <a:ext cx="1371600" cy="575734"/>
        </a:xfrm>
        <a:prstGeom xmlns:a="http://schemas.openxmlformats.org/drawingml/2006/main" prst="rect">
          <a:avLst/>
        </a:prstGeom>
        <a:ln xmlns:a="http://schemas.openxmlformats.org/drawingml/2006/main">
          <a:solidFill>
            <a:schemeClr val="tx1"/>
          </a:solidFill>
        </a:ln>
      </cdr:spPr>
      <cdr:txBody>
        <a:bodyPr xmlns:a="http://schemas.openxmlformats.org/drawingml/2006/main" wrap="square" rtlCol="0"/>
        <a:lstStyle xmlns:a="http://schemas.openxmlformats.org/drawingml/2006/main"/>
        <a:p xmlns:a="http://schemas.openxmlformats.org/drawingml/2006/main">
          <a:r>
            <a:rPr lang="en-US" sz="1000" dirty="0">
              <a:latin typeface="Arial" panose="020B0604020202020204" pitchFamily="34" charset="0"/>
              <a:cs typeface="Arial" panose="020B0604020202020204" pitchFamily="34" charset="0"/>
            </a:rPr>
            <a:t>Key home buying</a:t>
          </a:r>
          <a:r>
            <a:rPr lang="en-US" sz="1000" baseline="0" dirty="0">
              <a:latin typeface="Arial" panose="020B0604020202020204" pitchFamily="34" charset="0"/>
              <a:cs typeface="Arial" panose="020B0604020202020204" pitchFamily="34" charset="0"/>
            </a:rPr>
            <a:t> demographic begins to decline</a:t>
          </a:r>
          <a:endParaRPr lang="en-US" sz="10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0.29911</cdr:x>
      <cdr:y>0.18411</cdr:y>
    </cdr:from>
    <cdr:to>
      <cdr:x>0.30798</cdr:x>
      <cdr:y>0.29776</cdr:y>
    </cdr:to>
    <cdr:cxnSp macro="">
      <cdr:nvCxnSpPr>
        <cdr:cNvPr id="17" name="Straight Arrow Connector 16"/>
        <cdr:cNvCxnSpPr>
          <a:stCxn xmlns:a="http://schemas.openxmlformats.org/drawingml/2006/main" id="16" idx="2"/>
        </cdr:cNvCxnSpPr>
      </cdr:nvCxnSpPr>
      <cdr:spPr>
        <a:xfrm xmlns:a="http://schemas.openxmlformats.org/drawingml/2006/main">
          <a:off x="1998134" y="685800"/>
          <a:ext cx="59266" cy="423333"/>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0.29911</cdr:x>
      <cdr:y>0.18411</cdr:y>
    </cdr:from>
    <cdr:to>
      <cdr:x>0.33207</cdr:x>
      <cdr:y>0.30003</cdr:y>
    </cdr:to>
    <cdr:cxnSp macro="">
      <cdr:nvCxnSpPr>
        <cdr:cNvPr id="20" name="Straight Arrow Connector 19"/>
        <cdr:cNvCxnSpPr>
          <a:stCxn xmlns:a="http://schemas.openxmlformats.org/drawingml/2006/main" id="16" idx="2"/>
        </cdr:cNvCxnSpPr>
      </cdr:nvCxnSpPr>
      <cdr:spPr>
        <a:xfrm xmlns:a="http://schemas.openxmlformats.org/drawingml/2006/main">
          <a:off x="1998134" y="685800"/>
          <a:ext cx="220133" cy="43180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0.29911</cdr:x>
      <cdr:y>0.18411</cdr:y>
    </cdr:from>
    <cdr:to>
      <cdr:x>0.35108</cdr:x>
      <cdr:y>0.32049</cdr:y>
    </cdr:to>
    <cdr:cxnSp macro="">
      <cdr:nvCxnSpPr>
        <cdr:cNvPr id="23" name="Straight Arrow Connector 22"/>
        <cdr:cNvCxnSpPr>
          <a:stCxn xmlns:a="http://schemas.openxmlformats.org/drawingml/2006/main" id="16" idx="2"/>
        </cdr:cNvCxnSpPr>
      </cdr:nvCxnSpPr>
      <cdr:spPr>
        <a:xfrm xmlns:a="http://schemas.openxmlformats.org/drawingml/2006/main">
          <a:off x="1998134" y="685800"/>
          <a:ext cx="347133" cy="50800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0.29911</cdr:x>
      <cdr:y>0.18411</cdr:y>
    </cdr:from>
    <cdr:to>
      <cdr:x>0.37389</cdr:x>
      <cdr:y>0.34777</cdr:y>
    </cdr:to>
    <cdr:cxnSp macro="">
      <cdr:nvCxnSpPr>
        <cdr:cNvPr id="26" name="Straight Arrow Connector 25"/>
        <cdr:cNvCxnSpPr>
          <a:stCxn xmlns:a="http://schemas.openxmlformats.org/drawingml/2006/main" id="16" idx="2"/>
        </cdr:cNvCxnSpPr>
      </cdr:nvCxnSpPr>
      <cdr:spPr>
        <a:xfrm xmlns:a="http://schemas.openxmlformats.org/drawingml/2006/main">
          <a:off x="1998134" y="685800"/>
          <a:ext cx="499533" cy="60960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C384FA-BA28-439E-8828-FA4F287CB40F}" type="datetimeFigureOut">
              <a:rPr lang="en-US" smtClean="0"/>
              <a:t>2/25/2018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441DAEA-85C4-4623-92D6-0EBA3737939E}" type="slidenum">
              <a:rPr lang="en-US" smtClean="0"/>
              <a:t>‹#›</a:t>
            </a:fld>
            <a:endParaRPr lang="en-US" dirty="0"/>
          </a:p>
        </p:txBody>
      </p:sp>
    </p:spTree>
    <p:extLst>
      <p:ext uri="{BB962C8B-B14F-4D97-AF65-F5344CB8AC3E}">
        <p14:creationId xmlns:p14="http://schemas.microsoft.com/office/powerpoint/2010/main" val="2886519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2</a:t>
            </a:fld>
            <a:endParaRPr lang="en-US" dirty="0"/>
          </a:p>
        </p:txBody>
      </p:sp>
    </p:spTree>
    <p:extLst>
      <p:ext uri="{BB962C8B-B14F-4D97-AF65-F5344CB8AC3E}">
        <p14:creationId xmlns:p14="http://schemas.microsoft.com/office/powerpoint/2010/main" val="331107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22</a:t>
            </a:fld>
            <a:endParaRPr lang="en-US" dirty="0"/>
          </a:p>
        </p:txBody>
      </p:sp>
    </p:spTree>
    <p:extLst>
      <p:ext uri="{BB962C8B-B14F-4D97-AF65-F5344CB8AC3E}">
        <p14:creationId xmlns:p14="http://schemas.microsoft.com/office/powerpoint/2010/main" val="427553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25</a:t>
            </a:fld>
            <a:endParaRPr lang="en-US" dirty="0"/>
          </a:p>
        </p:txBody>
      </p:sp>
    </p:spTree>
    <p:extLst>
      <p:ext uri="{BB962C8B-B14F-4D97-AF65-F5344CB8AC3E}">
        <p14:creationId xmlns:p14="http://schemas.microsoft.com/office/powerpoint/2010/main" val="66532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26</a:t>
            </a:fld>
            <a:endParaRPr lang="en-US" dirty="0"/>
          </a:p>
        </p:txBody>
      </p:sp>
    </p:spTree>
    <p:extLst>
      <p:ext uri="{BB962C8B-B14F-4D97-AF65-F5344CB8AC3E}">
        <p14:creationId xmlns:p14="http://schemas.microsoft.com/office/powerpoint/2010/main" val="1203293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27</a:t>
            </a:fld>
            <a:endParaRPr lang="en-US" dirty="0"/>
          </a:p>
        </p:txBody>
      </p:sp>
    </p:spTree>
    <p:extLst>
      <p:ext uri="{BB962C8B-B14F-4D97-AF65-F5344CB8AC3E}">
        <p14:creationId xmlns:p14="http://schemas.microsoft.com/office/powerpoint/2010/main" val="3712360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32</a:t>
            </a:fld>
            <a:endParaRPr lang="en-US" dirty="0"/>
          </a:p>
        </p:txBody>
      </p:sp>
    </p:spTree>
    <p:extLst>
      <p:ext uri="{BB962C8B-B14F-4D97-AF65-F5344CB8AC3E}">
        <p14:creationId xmlns:p14="http://schemas.microsoft.com/office/powerpoint/2010/main" val="29611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33</a:t>
            </a:fld>
            <a:endParaRPr lang="en-US" dirty="0"/>
          </a:p>
        </p:txBody>
      </p:sp>
    </p:spTree>
    <p:extLst>
      <p:ext uri="{BB962C8B-B14F-4D97-AF65-F5344CB8AC3E}">
        <p14:creationId xmlns:p14="http://schemas.microsoft.com/office/powerpoint/2010/main" val="372336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34</a:t>
            </a:fld>
            <a:endParaRPr lang="en-US" dirty="0"/>
          </a:p>
        </p:txBody>
      </p:sp>
    </p:spTree>
    <p:extLst>
      <p:ext uri="{BB962C8B-B14F-4D97-AF65-F5344CB8AC3E}">
        <p14:creationId xmlns:p14="http://schemas.microsoft.com/office/powerpoint/2010/main" val="2367255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35</a:t>
            </a:fld>
            <a:endParaRPr lang="en-US" dirty="0"/>
          </a:p>
        </p:txBody>
      </p:sp>
    </p:spTree>
    <p:extLst>
      <p:ext uri="{BB962C8B-B14F-4D97-AF65-F5344CB8AC3E}">
        <p14:creationId xmlns:p14="http://schemas.microsoft.com/office/powerpoint/2010/main" val="324963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36</a:t>
            </a:fld>
            <a:endParaRPr lang="en-US" dirty="0"/>
          </a:p>
        </p:txBody>
      </p:sp>
    </p:spTree>
    <p:extLst>
      <p:ext uri="{BB962C8B-B14F-4D97-AF65-F5344CB8AC3E}">
        <p14:creationId xmlns:p14="http://schemas.microsoft.com/office/powerpoint/2010/main" val="232434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37</a:t>
            </a:fld>
            <a:endParaRPr lang="en-US" dirty="0"/>
          </a:p>
        </p:txBody>
      </p:sp>
    </p:spTree>
    <p:extLst>
      <p:ext uri="{BB962C8B-B14F-4D97-AF65-F5344CB8AC3E}">
        <p14:creationId xmlns:p14="http://schemas.microsoft.com/office/powerpoint/2010/main" val="185009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5</a:t>
            </a:fld>
            <a:endParaRPr lang="en-US" dirty="0"/>
          </a:p>
        </p:txBody>
      </p:sp>
    </p:spTree>
    <p:extLst>
      <p:ext uri="{BB962C8B-B14F-4D97-AF65-F5344CB8AC3E}">
        <p14:creationId xmlns:p14="http://schemas.microsoft.com/office/powerpoint/2010/main" val="2250863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38</a:t>
            </a:fld>
            <a:endParaRPr lang="en-US" dirty="0"/>
          </a:p>
        </p:txBody>
      </p:sp>
    </p:spTree>
    <p:extLst>
      <p:ext uri="{BB962C8B-B14F-4D97-AF65-F5344CB8AC3E}">
        <p14:creationId xmlns:p14="http://schemas.microsoft.com/office/powerpoint/2010/main" val="353794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9</a:t>
            </a:fld>
            <a:endParaRPr lang="en-US" dirty="0"/>
          </a:p>
        </p:txBody>
      </p:sp>
    </p:spTree>
    <p:extLst>
      <p:ext uri="{BB962C8B-B14F-4D97-AF65-F5344CB8AC3E}">
        <p14:creationId xmlns:p14="http://schemas.microsoft.com/office/powerpoint/2010/main" val="403590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10</a:t>
            </a:fld>
            <a:endParaRPr lang="en-US" dirty="0"/>
          </a:p>
        </p:txBody>
      </p:sp>
    </p:spTree>
    <p:extLst>
      <p:ext uri="{BB962C8B-B14F-4D97-AF65-F5344CB8AC3E}">
        <p14:creationId xmlns:p14="http://schemas.microsoft.com/office/powerpoint/2010/main" val="366435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11</a:t>
            </a:fld>
            <a:endParaRPr lang="en-US" dirty="0"/>
          </a:p>
        </p:txBody>
      </p:sp>
    </p:spTree>
    <p:extLst>
      <p:ext uri="{BB962C8B-B14F-4D97-AF65-F5344CB8AC3E}">
        <p14:creationId xmlns:p14="http://schemas.microsoft.com/office/powerpoint/2010/main" val="137300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41DAEA-85C4-4623-92D6-0EBA3737939E}" type="slidenum">
              <a:rPr lang="en-US" smtClean="0"/>
              <a:t>13</a:t>
            </a:fld>
            <a:endParaRPr lang="en-US" dirty="0"/>
          </a:p>
        </p:txBody>
      </p:sp>
    </p:spTree>
    <p:extLst>
      <p:ext uri="{BB962C8B-B14F-4D97-AF65-F5344CB8AC3E}">
        <p14:creationId xmlns:p14="http://schemas.microsoft.com/office/powerpoint/2010/main" val="31781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17</a:t>
            </a:fld>
            <a:endParaRPr lang="en-US" dirty="0"/>
          </a:p>
        </p:txBody>
      </p:sp>
    </p:spTree>
    <p:extLst>
      <p:ext uri="{BB962C8B-B14F-4D97-AF65-F5344CB8AC3E}">
        <p14:creationId xmlns:p14="http://schemas.microsoft.com/office/powerpoint/2010/main" val="2322310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18</a:t>
            </a:fld>
            <a:endParaRPr lang="en-US" dirty="0"/>
          </a:p>
        </p:txBody>
      </p:sp>
    </p:spTree>
    <p:extLst>
      <p:ext uri="{BB962C8B-B14F-4D97-AF65-F5344CB8AC3E}">
        <p14:creationId xmlns:p14="http://schemas.microsoft.com/office/powerpoint/2010/main" val="3276992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BC2E7-0352-4F82-8077-72268A1CD4E6}" type="slidenum">
              <a:rPr lang="en-US" smtClean="0"/>
              <a:t>19</a:t>
            </a:fld>
            <a:endParaRPr lang="en-US" dirty="0"/>
          </a:p>
        </p:txBody>
      </p:sp>
    </p:spTree>
    <p:extLst>
      <p:ext uri="{BB962C8B-B14F-4D97-AF65-F5344CB8AC3E}">
        <p14:creationId xmlns:p14="http://schemas.microsoft.com/office/powerpoint/2010/main" val="1303877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t="-37000" b="-3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6442" y="1214438"/>
            <a:ext cx="8440615" cy="2387600"/>
          </a:xfrm>
          <a:prstGeom prst="rect">
            <a:avLst/>
          </a:prstGeom>
        </p:spPr>
        <p:txBody>
          <a:bodyPr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37417" y="3602038"/>
            <a:ext cx="6858000" cy="1655762"/>
          </a:xfrm>
          <a:prstGeom prst="rect">
            <a:avLst/>
          </a:prstGeom>
        </p:spPr>
        <p:txBody>
          <a:bodyPr/>
          <a:lstStyle>
            <a:lvl1pPr marL="0" indent="0" algn="l">
              <a:buNone/>
              <a:defRPr sz="2400" b="1">
                <a:solidFill>
                  <a:srgbClr val="B8945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7" name="Picture 6"/>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693" y="751032"/>
            <a:ext cx="6453554" cy="1463391"/>
          </a:xfrm>
          <a:prstGeom prst="rect">
            <a:avLst/>
          </a:prstGeom>
        </p:spPr>
      </p:pic>
    </p:spTree>
    <p:extLst>
      <p:ext uri="{BB962C8B-B14F-4D97-AF65-F5344CB8AC3E}">
        <p14:creationId xmlns:p14="http://schemas.microsoft.com/office/powerpoint/2010/main" val="2941158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0629" y="142876"/>
            <a:ext cx="8382000" cy="650220"/>
          </a:xfrm>
          <a:prstGeom prst="rect">
            <a:avLst/>
          </a:prstGeom>
        </p:spPr>
        <p:txBody>
          <a:bodyPr/>
          <a:lstStyle>
            <a:lvl1pPr>
              <a:defRPr sz="4000" b="1">
                <a:solidFill>
                  <a:srgbClr val="333A3E"/>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10629" y="918026"/>
            <a:ext cx="7886700" cy="4351338"/>
          </a:xfrm>
          <a:prstGeom prst="rect">
            <a:avLst/>
          </a:prstGeom>
        </p:spPr>
        <p:txBody>
          <a:bodyPr/>
          <a:lstStyle>
            <a:lvl1pPr marL="228600" indent="-228600">
              <a:buClr>
                <a:srgbClr val="B89458"/>
              </a:buClr>
              <a:buFont typeface="Wingdings" panose="05000000000000000000" pitchFamily="2" charset="2"/>
              <a:buChar char="§"/>
              <a:defRPr>
                <a:solidFill>
                  <a:srgbClr val="404040"/>
                </a:solidFill>
                <a:latin typeface="Arial" panose="020B0604020202020204" pitchFamily="34" charset="0"/>
                <a:cs typeface="Arial" panose="020B0604020202020204" pitchFamily="34" charset="0"/>
              </a:defRPr>
            </a:lvl1pPr>
            <a:lvl2pPr marL="685800" indent="-228600">
              <a:buClr>
                <a:srgbClr val="B89458"/>
              </a:buClr>
              <a:buFont typeface="Wingdings" panose="05000000000000000000" pitchFamily="2" charset="2"/>
              <a:buChar char="§"/>
              <a:defRPr>
                <a:solidFill>
                  <a:srgbClr val="404040"/>
                </a:solidFill>
                <a:latin typeface="Arial" panose="020B0604020202020204" pitchFamily="34" charset="0"/>
                <a:cs typeface="Arial" panose="020B0604020202020204" pitchFamily="34" charset="0"/>
              </a:defRPr>
            </a:lvl2pPr>
            <a:lvl3pPr marL="1143000" indent="-228600">
              <a:buClr>
                <a:srgbClr val="B89458"/>
              </a:buClr>
              <a:buFont typeface="Wingdings" panose="05000000000000000000" pitchFamily="2" charset="2"/>
              <a:buChar char="§"/>
              <a:defRPr>
                <a:solidFill>
                  <a:srgbClr val="404040"/>
                </a:solidFill>
                <a:latin typeface="Arial" panose="020B0604020202020204" pitchFamily="34" charset="0"/>
                <a:cs typeface="Arial" panose="020B0604020202020204" pitchFamily="34" charset="0"/>
              </a:defRPr>
            </a:lvl3pPr>
            <a:lvl4pPr marL="1600200" indent="-228600">
              <a:buClr>
                <a:srgbClr val="B89458"/>
              </a:buClr>
              <a:buFont typeface="Wingdings" panose="05000000000000000000" pitchFamily="2" charset="2"/>
              <a:buChar char="§"/>
              <a:defRPr>
                <a:solidFill>
                  <a:srgbClr val="404040"/>
                </a:solidFill>
                <a:latin typeface="Arial" panose="020B0604020202020204" pitchFamily="34" charset="0"/>
                <a:cs typeface="Arial" panose="020B0604020202020204" pitchFamily="34" charset="0"/>
              </a:defRPr>
            </a:lvl4pPr>
            <a:lvl5pPr marL="2057400" indent="-228600">
              <a:buClr>
                <a:srgbClr val="B89458"/>
              </a:buClr>
              <a:buFont typeface="Wingdings" panose="05000000000000000000" pitchFamily="2" charset="2"/>
              <a:buChar char="§"/>
              <a:defRPr>
                <a:solidFill>
                  <a:srgbClr val="404040"/>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rot="16200000" flipH="1">
            <a:off x="4440582" y="2154582"/>
            <a:ext cx="262836" cy="9144000"/>
          </a:xfrm>
          <a:prstGeom prst="rect">
            <a:avLst/>
          </a:prstGeom>
          <a:solidFill>
            <a:schemeClr val="bg2"/>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Pentagon 7"/>
          <p:cNvSpPr>
            <a:spLocks/>
          </p:cNvSpPr>
          <p:nvPr userDrawn="1"/>
        </p:nvSpPr>
        <p:spPr bwMode="auto">
          <a:xfrm>
            <a:off x="1" y="-8660"/>
            <a:ext cx="497048" cy="1414002"/>
          </a:xfrm>
          <a:prstGeom prst="homePlat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Pentagon 8"/>
          <p:cNvSpPr/>
          <p:nvPr userDrawn="1"/>
        </p:nvSpPr>
        <p:spPr>
          <a:xfrm rot="10800000" flipH="1" flipV="1">
            <a:off x="-4690" y="0"/>
            <a:ext cx="391167" cy="6858000"/>
          </a:xfrm>
          <a:prstGeom prst="homePlate">
            <a:avLst/>
          </a:prstGeom>
          <a:gradFill flip="none" rotWithShape="1">
            <a:gsLst>
              <a:gs pos="0">
                <a:srgbClr val="324758"/>
              </a:gs>
              <a:gs pos="60000">
                <a:srgbClr val="4E6E88"/>
              </a:gs>
              <a:gs pos="100000">
                <a:srgbClr val="6F91AD"/>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6124" y="6605837"/>
            <a:ext cx="1009883" cy="228998"/>
          </a:xfrm>
          <a:prstGeom prst="rect">
            <a:avLst/>
          </a:prstGeom>
        </p:spPr>
      </p:pic>
      <p:cxnSp>
        <p:nvCxnSpPr>
          <p:cNvPr id="11" name="Straight Connector 10"/>
          <p:cNvCxnSpPr/>
          <p:nvPr userDrawn="1"/>
        </p:nvCxnSpPr>
        <p:spPr>
          <a:xfrm>
            <a:off x="730236" y="793095"/>
            <a:ext cx="836239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7086600" y="6608515"/>
            <a:ext cx="2057400" cy="249485"/>
          </a:xfrm>
          <a:prstGeom prst="rect">
            <a:avLst/>
          </a:prstGeom>
        </p:spPr>
        <p:txBody>
          <a:bodyPr/>
          <a:lstStyle>
            <a:lvl1pPr algn="r">
              <a:defRPr sz="1000">
                <a:latin typeface="Arial" panose="020B0604020202020204" pitchFamily="34" charset="0"/>
                <a:cs typeface="Arial" panose="020B0604020202020204" pitchFamily="34" charset="0"/>
              </a:defRPr>
            </a:lvl1pPr>
          </a:lstStyle>
          <a:p>
            <a:fld id="{47603F0D-057F-42AB-8638-5A357AF72192}" type="slidenum">
              <a:rPr lang="en-US" smtClean="0"/>
              <a:pPr/>
              <a:t>‹#›</a:t>
            </a:fld>
            <a:endParaRPr lang="en-US" dirty="0"/>
          </a:p>
        </p:txBody>
      </p:sp>
    </p:spTree>
    <p:extLst>
      <p:ext uri="{BB962C8B-B14F-4D97-AF65-F5344CB8AC3E}">
        <p14:creationId xmlns:p14="http://schemas.microsoft.com/office/powerpoint/2010/main" val="138776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50000"/>
            <a:lum/>
          </a:blip>
          <a:srcRect/>
          <a:stretch>
            <a:fillRect t="-37000" b="-3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788" y="1433515"/>
            <a:ext cx="7886700" cy="2338386"/>
          </a:xfrm>
          <a:prstGeom prst="rect">
            <a:avLst/>
          </a:prstGeom>
        </p:spPr>
        <p:txBody>
          <a:bodyPr anchor="b">
            <a:normAutofit/>
          </a:bodyPr>
          <a:lstStyle>
            <a:lvl1pPr algn="ctr">
              <a:defRPr sz="4400" b="1">
                <a:solidFill>
                  <a:schemeClr val="tx2">
                    <a:lumMod val="7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8122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710" y="2089309"/>
            <a:ext cx="9758679" cy="2212852"/>
          </a:xfrm>
          <a:prstGeom prst="rect">
            <a:avLst/>
          </a:prstGeom>
        </p:spPr>
      </p:pic>
    </p:spTree>
    <p:extLst>
      <p:ext uri="{BB962C8B-B14F-4D97-AF65-F5344CB8AC3E}">
        <p14:creationId xmlns:p14="http://schemas.microsoft.com/office/powerpoint/2010/main" val="22059087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0309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669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7.gif"/><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jpeg"/><Relationship Id="rId21" Type="http://schemas.openxmlformats.org/officeDocument/2006/relationships/image" Target="../media/image45.jpg"/><Relationship Id="rId34" Type="http://schemas.openxmlformats.org/officeDocument/2006/relationships/image" Target="../media/image58.jpeg"/><Relationship Id="rId42" Type="http://schemas.openxmlformats.org/officeDocument/2006/relationships/image" Target="../media/image66.jpg"/><Relationship Id="rId47" Type="http://schemas.openxmlformats.org/officeDocument/2006/relationships/image" Target="../media/image71.jpeg"/><Relationship Id="rId50" Type="http://schemas.openxmlformats.org/officeDocument/2006/relationships/image" Target="../media/image74.png"/><Relationship Id="rId7" Type="http://schemas.openxmlformats.org/officeDocument/2006/relationships/image" Target="../media/image31.gif"/><Relationship Id="rId2" Type="http://schemas.openxmlformats.org/officeDocument/2006/relationships/notesSlide" Target="../notesSlides/notesSlide4.xml"/><Relationship Id="rId16" Type="http://schemas.openxmlformats.org/officeDocument/2006/relationships/image" Target="../media/image40.emf"/><Relationship Id="rId29" Type="http://schemas.openxmlformats.org/officeDocument/2006/relationships/image" Target="../media/image53.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jpeg"/><Relationship Id="rId40" Type="http://schemas.openxmlformats.org/officeDocument/2006/relationships/image" Target="../media/image64.jpeg"/><Relationship Id="rId45" Type="http://schemas.openxmlformats.org/officeDocument/2006/relationships/image" Target="../media/image69.jpeg"/><Relationship Id="rId5" Type="http://schemas.openxmlformats.org/officeDocument/2006/relationships/image" Target="../media/image29.gif"/><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jpeg"/><Relationship Id="rId49" Type="http://schemas.openxmlformats.org/officeDocument/2006/relationships/image" Target="../media/image73.png"/><Relationship Id="rId10" Type="http://schemas.openxmlformats.org/officeDocument/2006/relationships/image" Target="../media/image34.gif"/><Relationship Id="rId19" Type="http://schemas.openxmlformats.org/officeDocument/2006/relationships/image" Target="../media/image43.png"/><Relationship Id="rId31" Type="http://schemas.openxmlformats.org/officeDocument/2006/relationships/image" Target="../media/image55.png"/><Relationship Id="rId44" Type="http://schemas.openxmlformats.org/officeDocument/2006/relationships/image" Target="../media/image68.jpe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jpeg"/><Relationship Id="rId43" Type="http://schemas.openxmlformats.org/officeDocument/2006/relationships/image" Target="../media/image67.png"/><Relationship Id="rId48" Type="http://schemas.openxmlformats.org/officeDocument/2006/relationships/image" Target="../media/image72.jpeg"/><Relationship Id="rId8" Type="http://schemas.openxmlformats.org/officeDocument/2006/relationships/image" Target="../media/image32.png"/><Relationship Id="rId51" Type="http://schemas.openxmlformats.org/officeDocument/2006/relationships/image" Target="../media/image75.jpeg"/><Relationship Id="rId3" Type="http://schemas.openxmlformats.org/officeDocument/2006/relationships/image" Target="../media/image27.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jpeg"/><Relationship Id="rId46" Type="http://schemas.openxmlformats.org/officeDocument/2006/relationships/image" Target="../media/image70.jpeg"/><Relationship Id="rId20" Type="http://schemas.openxmlformats.org/officeDocument/2006/relationships/image" Target="../media/image44.png"/><Relationship Id="rId41"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80.jpeg"/><Relationship Id="rId7" Type="http://schemas.openxmlformats.org/officeDocument/2006/relationships/chart" Target="../charts/chart4.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97.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notesSlide" Target="../notesSlides/notesSlide14.xml"/><Relationship Id="rId39" Type="http://schemas.openxmlformats.org/officeDocument/2006/relationships/image" Target="../media/image130.png"/><Relationship Id="rId21" Type="http://schemas.openxmlformats.org/officeDocument/2006/relationships/tags" Target="../tags/tag21.xml"/><Relationship Id="rId34" Type="http://schemas.openxmlformats.org/officeDocument/2006/relationships/image" Target="../media/image125.png"/><Relationship Id="rId42" Type="http://schemas.openxmlformats.org/officeDocument/2006/relationships/image" Target="../media/image133.png"/><Relationship Id="rId47" Type="http://schemas.openxmlformats.org/officeDocument/2006/relationships/image" Target="../media/image138.png"/><Relationship Id="rId50" Type="http://schemas.openxmlformats.org/officeDocument/2006/relationships/image" Target="../media/image141.jpeg"/><Relationship Id="rId55" Type="http://schemas.openxmlformats.org/officeDocument/2006/relationships/image" Target="../media/image146.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image" Target="../media/image120.png"/><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123.png"/><Relationship Id="rId37" Type="http://schemas.openxmlformats.org/officeDocument/2006/relationships/image" Target="../media/image128.png"/><Relationship Id="rId40" Type="http://schemas.openxmlformats.org/officeDocument/2006/relationships/image" Target="../media/image131.png"/><Relationship Id="rId45" Type="http://schemas.openxmlformats.org/officeDocument/2006/relationships/image" Target="../media/image136.png"/><Relationship Id="rId53" Type="http://schemas.openxmlformats.org/officeDocument/2006/relationships/image" Target="../media/image144.png"/><Relationship Id="rId58" Type="http://schemas.openxmlformats.org/officeDocument/2006/relationships/image" Target="../media/image149.png"/><Relationship Id="rId5" Type="http://schemas.openxmlformats.org/officeDocument/2006/relationships/tags" Target="../tags/tag5.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image" Target="../media/image118.emf"/><Relationship Id="rId30" Type="http://schemas.openxmlformats.org/officeDocument/2006/relationships/image" Target="../media/image121.png"/><Relationship Id="rId35" Type="http://schemas.openxmlformats.org/officeDocument/2006/relationships/image" Target="../media/image126.png"/><Relationship Id="rId43" Type="http://schemas.openxmlformats.org/officeDocument/2006/relationships/image" Target="../media/image134.png"/><Relationship Id="rId48" Type="http://schemas.openxmlformats.org/officeDocument/2006/relationships/image" Target="../media/image139.png"/><Relationship Id="rId56" Type="http://schemas.openxmlformats.org/officeDocument/2006/relationships/image" Target="../media/image147.png"/><Relationship Id="rId8" Type="http://schemas.openxmlformats.org/officeDocument/2006/relationships/tags" Target="../tags/tag8.xml"/><Relationship Id="rId51" Type="http://schemas.openxmlformats.org/officeDocument/2006/relationships/image" Target="../media/image142.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2.xml"/><Relationship Id="rId33" Type="http://schemas.openxmlformats.org/officeDocument/2006/relationships/image" Target="../media/image124.png"/><Relationship Id="rId38" Type="http://schemas.openxmlformats.org/officeDocument/2006/relationships/image" Target="../media/image129.png"/><Relationship Id="rId46" Type="http://schemas.openxmlformats.org/officeDocument/2006/relationships/image" Target="../media/image137.png"/><Relationship Id="rId59" Type="http://schemas.openxmlformats.org/officeDocument/2006/relationships/image" Target="../media/image150.png"/><Relationship Id="rId20" Type="http://schemas.openxmlformats.org/officeDocument/2006/relationships/tags" Target="../tags/tag20.xml"/><Relationship Id="rId41" Type="http://schemas.openxmlformats.org/officeDocument/2006/relationships/image" Target="../media/image132.png"/><Relationship Id="rId54" Type="http://schemas.openxmlformats.org/officeDocument/2006/relationships/image" Target="../media/image145.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119.emf"/><Relationship Id="rId36" Type="http://schemas.openxmlformats.org/officeDocument/2006/relationships/image" Target="../media/image127.emf"/><Relationship Id="rId49" Type="http://schemas.openxmlformats.org/officeDocument/2006/relationships/image" Target="../media/image140.png"/><Relationship Id="rId57" Type="http://schemas.openxmlformats.org/officeDocument/2006/relationships/image" Target="../media/image148.png"/><Relationship Id="rId10" Type="http://schemas.openxmlformats.org/officeDocument/2006/relationships/tags" Target="../tags/tag10.xml"/><Relationship Id="rId31" Type="http://schemas.openxmlformats.org/officeDocument/2006/relationships/image" Target="../media/image122.png"/><Relationship Id="rId44" Type="http://schemas.openxmlformats.org/officeDocument/2006/relationships/image" Target="../media/image135.png"/><Relationship Id="rId52" Type="http://schemas.openxmlformats.org/officeDocument/2006/relationships/image" Target="../media/image143.png"/><Relationship Id="rId60" Type="http://schemas.openxmlformats.org/officeDocument/2006/relationships/image" Target="../media/image1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4.emf"/></Relationships>
</file>

<file path=ppt/slides/_rels/slide36.xml.rels><?xml version="1.0" encoding="UTF-8" standalone="yes"?>
<Relationships xmlns="http://schemas.openxmlformats.org/package/2006/relationships"><Relationship Id="rId26" Type="http://schemas.openxmlformats.org/officeDocument/2006/relationships/image" Target="../media/image73.png"/><Relationship Id="rId21" Type="http://schemas.openxmlformats.org/officeDocument/2006/relationships/image" Target="../media/image160.png"/><Relationship Id="rId42" Type="http://schemas.openxmlformats.org/officeDocument/2006/relationships/image" Target="../media/image174.png"/><Relationship Id="rId47" Type="http://schemas.openxmlformats.org/officeDocument/2006/relationships/image" Target="../media/image178.jpeg"/><Relationship Id="rId63" Type="http://schemas.openxmlformats.org/officeDocument/2006/relationships/image" Target="../media/image191.jpeg"/><Relationship Id="rId68" Type="http://schemas.openxmlformats.org/officeDocument/2006/relationships/image" Target="../media/image196.png"/><Relationship Id="rId84" Type="http://schemas.openxmlformats.org/officeDocument/2006/relationships/image" Target="../media/image211.png"/><Relationship Id="rId16" Type="http://schemas.openxmlformats.org/officeDocument/2006/relationships/image" Target="../media/image157.png"/><Relationship Id="rId11" Type="http://schemas.openxmlformats.org/officeDocument/2006/relationships/image" Target="../media/image23.jpg"/><Relationship Id="rId32" Type="http://schemas.openxmlformats.org/officeDocument/2006/relationships/image" Target="../media/image50.png"/><Relationship Id="rId37" Type="http://schemas.openxmlformats.org/officeDocument/2006/relationships/image" Target="../media/image34.gif"/><Relationship Id="rId53" Type="http://schemas.openxmlformats.org/officeDocument/2006/relationships/image" Target="../media/image183.jpeg"/><Relationship Id="rId58" Type="http://schemas.openxmlformats.org/officeDocument/2006/relationships/image" Target="../media/image186.png"/><Relationship Id="rId74" Type="http://schemas.openxmlformats.org/officeDocument/2006/relationships/image" Target="../media/image202.png"/><Relationship Id="rId79" Type="http://schemas.openxmlformats.org/officeDocument/2006/relationships/image" Target="../media/image207.jpeg"/><Relationship Id="rId5" Type="http://schemas.openxmlformats.org/officeDocument/2006/relationships/diagramQuickStyle" Target="../diagrams/quickStyle3.xml"/><Relationship Id="rId61" Type="http://schemas.openxmlformats.org/officeDocument/2006/relationships/image" Target="../media/image189.png"/><Relationship Id="rId82" Type="http://schemas.openxmlformats.org/officeDocument/2006/relationships/image" Target="../media/image74.png"/><Relationship Id="rId19" Type="http://schemas.openxmlformats.org/officeDocument/2006/relationships/image" Target="../media/image67.png"/><Relationship Id="rId14" Type="http://schemas.openxmlformats.org/officeDocument/2006/relationships/image" Target="../media/image156.png"/><Relationship Id="rId22" Type="http://schemas.openxmlformats.org/officeDocument/2006/relationships/image" Target="../media/image161.png"/><Relationship Id="rId27" Type="http://schemas.openxmlformats.org/officeDocument/2006/relationships/image" Target="../media/image165.png"/><Relationship Id="rId30" Type="http://schemas.openxmlformats.org/officeDocument/2006/relationships/image" Target="../media/image168.png"/><Relationship Id="rId35" Type="http://schemas.openxmlformats.org/officeDocument/2006/relationships/image" Target="../media/image52.png"/><Relationship Id="rId43" Type="http://schemas.openxmlformats.org/officeDocument/2006/relationships/image" Target="../media/image46.png"/><Relationship Id="rId48" Type="http://schemas.openxmlformats.org/officeDocument/2006/relationships/image" Target="../media/image179.png"/><Relationship Id="rId56" Type="http://schemas.openxmlformats.org/officeDocument/2006/relationships/image" Target="../media/image185.png"/><Relationship Id="rId64" Type="http://schemas.openxmlformats.org/officeDocument/2006/relationships/image" Target="../media/image192.jpeg"/><Relationship Id="rId69" Type="http://schemas.openxmlformats.org/officeDocument/2006/relationships/image" Target="../media/image197.png"/><Relationship Id="rId77" Type="http://schemas.openxmlformats.org/officeDocument/2006/relationships/image" Target="../media/image205.jpeg"/><Relationship Id="rId8" Type="http://schemas.openxmlformats.org/officeDocument/2006/relationships/image" Target="../media/image19.png"/><Relationship Id="rId51" Type="http://schemas.openxmlformats.org/officeDocument/2006/relationships/image" Target="../media/image53.png"/><Relationship Id="rId72" Type="http://schemas.openxmlformats.org/officeDocument/2006/relationships/image" Target="../media/image200.jpeg"/><Relationship Id="rId80" Type="http://schemas.openxmlformats.org/officeDocument/2006/relationships/image" Target="../media/image208.jpeg"/><Relationship Id="rId3" Type="http://schemas.openxmlformats.org/officeDocument/2006/relationships/diagramData" Target="../diagrams/data3.xml"/><Relationship Id="rId12" Type="http://schemas.openxmlformats.org/officeDocument/2006/relationships/image" Target="../media/image17.png"/><Relationship Id="rId17" Type="http://schemas.openxmlformats.org/officeDocument/2006/relationships/image" Target="../media/image54.png"/><Relationship Id="rId25" Type="http://schemas.openxmlformats.org/officeDocument/2006/relationships/image" Target="../media/image164.jpeg"/><Relationship Id="rId33" Type="http://schemas.openxmlformats.org/officeDocument/2006/relationships/image" Target="../media/image170.png"/><Relationship Id="rId38" Type="http://schemas.openxmlformats.org/officeDocument/2006/relationships/image" Target="../media/image31.gif"/><Relationship Id="rId46" Type="http://schemas.openxmlformats.org/officeDocument/2006/relationships/image" Target="../media/image177.png"/><Relationship Id="rId59" Type="http://schemas.openxmlformats.org/officeDocument/2006/relationships/image" Target="../media/image187.png"/><Relationship Id="rId67" Type="http://schemas.openxmlformats.org/officeDocument/2006/relationships/image" Target="../media/image195.png"/><Relationship Id="rId20" Type="http://schemas.openxmlformats.org/officeDocument/2006/relationships/image" Target="../media/image159.png"/><Relationship Id="rId41" Type="http://schemas.openxmlformats.org/officeDocument/2006/relationships/image" Target="../media/image173.png"/><Relationship Id="rId54" Type="http://schemas.openxmlformats.org/officeDocument/2006/relationships/image" Target="../media/image40.emf"/><Relationship Id="rId62" Type="http://schemas.openxmlformats.org/officeDocument/2006/relationships/image" Target="../media/image190.png"/><Relationship Id="rId70" Type="http://schemas.openxmlformats.org/officeDocument/2006/relationships/image" Target="../media/image198.png"/><Relationship Id="rId75" Type="http://schemas.openxmlformats.org/officeDocument/2006/relationships/image" Target="../media/image203.jpeg"/><Relationship Id="rId83" Type="http://schemas.openxmlformats.org/officeDocument/2006/relationships/image" Target="../media/image210.jpeg"/><Relationship Id="rId1" Type="http://schemas.openxmlformats.org/officeDocument/2006/relationships/slideLayout" Target="../slideLayouts/slideLayout2.xml"/><Relationship Id="rId6" Type="http://schemas.openxmlformats.org/officeDocument/2006/relationships/diagramColors" Target="../diagrams/colors3.xml"/><Relationship Id="rId15" Type="http://schemas.openxmlformats.org/officeDocument/2006/relationships/image" Target="../media/image26.png"/><Relationship Id="rId23" Type="http://schemas.openxmlformats.org/officeDocument/2006/relationships/image" Target="../media/image162.jpeg"/><Relationship Id="rId28" Type="http://schemas.openxmlformats.org/officeDocument/2006/relationships/image" Target="../media/image166.png"/><Relationship Id="rId36" Type="http://schemas.openxmlformats.org/officeDocument/2006/relationships/image" Target="../media/image35.png"/><Relationship Id="rId49" Type="http://schemas.openxmlformats.org/officeDocument/2006/relationships/image" Target="../media/image180.png"/><Relationship Id="rId57" Type="http://schemas.openxmlformats.org/officeDocument/2006/relationships/image" Target="../media/image49.png"/><Relationship Id="rId10" Type="http://schemas.openxmlformats.org/officeDocument/2006/relationships/image" Target="../media/image155.png"/><Relationship Id="rId31" Type="http://schemas.openxmlformats.org/officeDocument/2006/relationships/image" Target="../media/image169.png"/><Relationship Id="rId44" Type="http://schemas.openxmlformats.org/officeDocument/2006/relationships/image" Target="../media/image175.png"/><Relationship Id="rId52" Type="http://schemas.openxmlformats.org/officeDocument/2006/relationships/image" Target="../media/image182.png"/><Relationship Id="rId60" Type="http://schemas.openxmlformats.org/officeDocument/2006/relationships/image" Target="../media/image188.jpeg"/><Relationship Id="rId65" Type="http://schemas.openxmlformats.org/officeDocument/2006/relationships/image" Target="../media/image193.png"/><Relationship Id="rId73" Type="http://schemas.openxmlformats.org/officeDocument/2006/relationships/image" Target="../media/image201.jpeg"/><Relationship Id="rId78" Type="http://schemas.openxmlformats.org/officeDocument/2006/relationships/image" Target="../media/image206.jpeg"/><Relationship Id="rId81" Type="http://schemas.openxmlformats.org/officeDocument/2006/relationships/image" Target="../media/image209.jpeg"/><Relationship Id="rId4" Type="http://schemas.openxmlformats.org/officeDocument/2006/relationships/diagramLayout" Target="../diagrams/layout3.xml"/><Relationship Id="rId9" Type="http://schemas.openxmlformats.org/officeDocument/2006/relationships/image" Target="../media/image21.jpg"/><Relationship Id="rId13" Type="http://schemas.openxmlformats.org/officeDocument/2006/relationships/image" Target="../media/image24.jpg"/><Relationship Id="rId18" Type="http://schemas.openxmlformats.org/officeDocument/2006/relationships/image" Target="../media/image158.jpeg"/><Relationship Id="rId39" Type="http://schemas.openxmlformats.org/officeDocument/2006/relationships/image" Target="../media/image171.png"/><Relationship Id="rId34" Type="http://schemas.openxmlformats.org/officeDocument/2006/relationships/image" Target="../media/image37.gif"/><Relationship Id="rId50" Type="http://schemas.openxmlformats.org/officeDocument/2006/relationships/image" Target="../media/image181.jpeg"/><Relationship Id="rId55" Type="http://schemas.openxmlformats.org/officeDocument/2006/relationships/image" Target="../media/image184.png"/><Relationship Id="rId76" Type="http://schemas.openxmlformats.org/officeDocument/2006/relationships/image" Target="../media/image204.png"/><Relationship Id="rId7" Type="http://schemas.microsoft.com/office/2007/relationships/diagramDrawing" Target="../diagrams/drawing3.xml"/><Relationship Id="rId71" Type="http://schemas.openxmlformats.org/officeDocument/2006/relationships/image" Target="../media/image199.png"/><Relationship Id="rId2" Type="http://schemas.openxmlformats.org/officeDocument/2006/relationships/notesSlide" Target="../notesSlides/notesSlide18.xml"/><Relationship Id="rId29" Type="http://schemas.openxmlformats.org/officeDocument/2006/relationships/image" Target="../media/image167.jpeg"/><Relationship Id="rId24" Type="http://schemas.openxmlformats.org/officeDocument/2006/relationships/image" Target="../media/image163.jpeg"/><Relationship Id="rId40" Type="http://schemas.openxmlformats.org/officeDocument/2006/relationships/image" Target="../media/image172.png"/><Relationship Id="rId45" Type="http://schemas.openxmlformats.org/officeDocument/2006/relationships/image" Target="../media/image176.jpeg"/><Relationship Id="rId66" Type="http://schemas.openxmlformats.org/officeDocument/2006/relationships/image" Target="../media/image19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3.jpg"/><Relationship Id="rId5" Type="http://schemas.openxmlformats.org/officeDocument/2006/relationships/diagramQuickStyle" Target="../diagrams/quickStyle1.xml"/><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image" Target="../media/image21.jp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80272" y="1551104"/>
            <a:ext cx="8440615" cy="2387600"/>
          </a:xfrm>
        </p:spPr>
        <p:txBody>
          <a:bodyPr>
            <a:normAutofit/>
          </a:bodyPr>
          <a:lstStyle/>
          <a:p>
            <a:r>
              <a:rPr lang="en-US" sz="4000" dirty="0" smtClean="0"/>
              <a:t>Josh Boone</a:t>
            </a:r>
            <a:br>
              <a:rPr lang="en-US" sz="4000" dirty="0" smtClean="0"/>
            </a:br>
            <a:r>
              <a:rPr lang="en-US" sz="4000" dirty="0" smtClean="0"/>
              <a:t>Vice President Finance &amp; CFO</a:t>
            </a:r>
            <a:endParaRPr lang="en-US" sz="2800" dirty="0"/>
          </a:p>
        </p:txBody>
      </p:sp>
      <p:sp>
        <p:nvSpPr>
          <p:cNvPr id="8" name="Subtitle 2"/>
          <p:cNvSpPr>
            <a:spLocks noGrp="1"/>
          </p:cNvSpPr>
          <p:nvPr>
            <p:ph type="subTitle" idx="1"/>
          </p:nvPr>
        </p:nvSpPr>
        <p:spPr>
          <a:xfrm>
            <a:off x="360483" y="4044462"/>
            <a:ext cx="6829425" cy="1608992"/>
          </a:xfrm>
        </p:spPr>
        <p:txBody>
          <a:bodyPr/>
          <a:lstStyle/>
          <a:p>
            <a:pPr>
              <a:spcBef>
                <a:spcPts val="0"/>
              </a:spcBef>
              <a:spcAft>
                <a:spcPts val="600"/>
              </a:spcAft>
            </a:pPr>
            <a:r>
              <a:rPr lang="en-US" sz="2200" dirty="0" smtClean="0"/>
              <a:t>February 19, 2018</a:t>
            </a:r>
            <a:endParaRPr lang="en-US" sz="2200" dirty="0"/>
          </a:p>
        </p:txBody>
      </p:sp>
    </p:spTree>
    <p:extLst>
      <p:ext uri="{BB962C8B-B14F-4D97-AF65-F5344CB8AC3E}">
        <p14:creationId xmlns:p14="http://schemas.microsoft.com/office/powerpoint/2010/main" val="944960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451705" y="1367379"/>
            <a:ext cx="2858463" cy="30540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526" y="3293718"/>
            <a:ext cx="771377" cy="3617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0168" y="2713643"/>
            <a:ext cx="874232" cy="417432"/>
          </a:xfrm>
          <a:prstGeom prst="rect">
            <a:avLst/>
          </a:prstGeom>
        </p:spPr>
      </p:pic>
      <p:pic>
        <p:nvPicPr>
          <p:cNvPr id="6" name="Picture 5" descr="Cust.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19548" y="1400334"/>
            <a:ext cx="2665595" cy="2929643"/>
          </a:xfrm>
          <a:prstGeom prst="ellipse">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8950" y="1109156"/>
            <a:ext cx="648685" cy="518328"/>
          </a:xfrm>
          <a:prstGeom prst="rect">
            <a:avLst/>
          </a:prstGeom>
        </p:spPr>
      </p:pic>
      <p:pic>
        <p:nvPicPr>
          <p:cNvPr id="8" name="Picture 7" descr="AIA-color-Logo-.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46696" y="1921775"/>
            <a:ext cx="713217" cy="521078"/>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648" y="2292320"/>
            <a:ext cx="669691" cy="423257"/>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93086" y="3466433"/>
            <a:ext cx="913315" cy="422185"/>
          </a:xfrm>
          <a:prstGeom prst="rect">
            <a:avLst/>
          </a:prstGeom>
        </p:spPr>
      </p:pic>
      <p:pic>
        <p:nvPicPr>
          <p:cNvPr id="11" name="Picture 10" descr="DD-FINAL.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08418" y="3757949"/>
            <a:ext cx="915038" cy="406309"/>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28209" y="2228771"/>
            <a:ext cx="645024" cy="574257"/>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08395" y="1613620"/>
            <a:ext cx="481039" cy="547516"/>
          </a:xfrm>
          <a:prstGeom prst="rect">
            <a:avLst/>
          </a:prstGeom>
        </p:spPr>
      </p:pic>
      <p:pic>
        <p:nvPicPr>
          <p:cNvPr id="14" name="Picture 13" descr="Custom-Vinyls1.gif"/>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63319" y="1108176"/>
            <a:ext cx="846730" cy="364025"/>
          </a:xfrm>
          <a:prstGeom prst="rect">
            <a:avLst/>
          </a:prstGeom>
        </p:spPr>
      </p:pic>
      <p:pic>
        <p:nvPicPr>
          <p:cNvPr id="15" name="Picture 14" descr="Decor logo rebuild.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21909" y="4698151"/>
            <a:ext cx="1127832" cy="374148"/>
          </a:xfrm>
          <a:prstGeom prst="rect">
            <a:avLst/>
          </a:prstGeom>
        </p:spPr>
      </p:pic>
      <p:pic>
        <p:nvPicPr>
          <p:cNvPr id="16" name="Picture 15" descr="Gustafson Logo NEW final with shadow.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32982" y="2007917"/>
            <a:ext cx="415893" cy="550109"/>
          </a:xfrm>
          <a:prstGeom prst="rect">
            <a:avLst/>
          </a:prstGeom>
        </p:spPr>
      </p:pic>
      <p:pic>
        <p:nvPicPr>
          <p:cNvPr id="17" name="Picture 16" descr="Gravure Logo.ai"/>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1924" y="4826394"/>
            <a:ext cx="1320141" cy="226135"/>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15977" y="2695222"/>
            <a:ext cx="624687" cy="426305"/>
          </a:xfrm>
          <a:prstGeom prst="rect">
            <a:avLst/>
          </a:prstGeom>
        </p:spPr>
      </p:pic>
      <p:pic>
        <p:nvPicPr>
          <p:cNvPr id="19" name="Picture 18" descr="Carrera Logo 7.5x2.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8462" y="3882063"/>
            <a:ext cx="1180840" cy="314892"/>
          </a:xfrm>
          <a:prstGeom prst="rect">
            <a:avLst/>
          </a:prstGeom>
        </p:spPr>
      </p:pic>
      <p:pic>
        <p:nvPicPr>
          <p:cNvPr id="20" name="Picture 19" descr="Millennium logo 7x1.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77136" y="2989942"/>
            <a:ext cx="1098786" cy="274696"/>
          </a:xfrm>
          <a:prstGeom prst="rect">
            <a:avLst/>
          </a:prstGeom>
        </p:spPr>
      </p:pic>
      <p:pic>
        <p:nvPicPr>
          <p:cNvPr id="21" name="Picture 20" descr="PrecLogo wChrmType 3x2.png"/>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0448" y="2544278"/>
            <a:ext cx="825433" cy="550287"/>
          </a:xfrm>
          <a:prstGeom prst="rect">
            <a:avLst/>
          </a:prstGeom>
        </p:spPr>
      </p:pic>
      <p:pic>
        <p:nvPicPr>
          <p:cNvPr id="22" name="Picture 21" descr="Unknown.jpg"/>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6336" y="1212462"/>
            <a:ext cx="586241" cy="527164"/>
          </a:xfrm>
          <a:prstGeom prst="rect">
            <a:avLst/>
          </a:prstGeom>
        </p:spPr>
      </p:pic>
      <p:pic>
        <p:nvPicPr>
          <p:cNvPr id="23" name="Picture 22"/>
          <p:cNvPicPr>
            <a:picLocks noChangeAspect="1"/>
          </p:cNvPicPr>
          <p:nvPr/>
        </p:nvPicPr>
        <p:blipFill>
          <a:blip r:embed="rId22"/>
          <a:stretch>
            <a:fillRect/>
          </a:stretch>
        </p:blipFill>
        <p:spPr>
          <a:xfrm>
            <a:off x="2365947" y="1522245"/>
            <a:ext cx="913714" cy="623645"/>
          </a:xfrm>
          <a:prstGeom prst="rect">
            <a:avLst/>
          </a:prstGeom>
        </p:spPr>
      </p:pic>
      <p:pic>
        <p:nvPicPr>
          <p:cNvPr id="25" name="Picture 2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91637" y="3411206"/>
            <a:ext cx="718996" cy="383575"/>
          </a:xfrm>
          <a:prstGeom prst="rect">
            <a:avLst/>
          </a:prstGeom>
        </p:spPr>
      </p:pic>
      <p:pic>
        <p:nvPicPr>
          <p:cNvPr id="26" name="Picture 25" descr="C:\Users\musselmj\AppData\Local\Microsoft\Windows\Temporary Internet Files\Content.Outlook\70G8OV5K\BWP_Logo_AWOriginal_med.pn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838417" y="1216420"/>
            <a:ext cx="1348734" cy="318789"/>
          </a:xfrm>
          <a:prstGeom prst="rect">
            <a:avLst/>
          </a:prstGeom>
          <a:noFill/>
          <a:ln>
            <a:noFill/>
          </a:ln>
        </p:spPr>
      </p:pic>
      <p:pic>
        <p:nvPicPr>
          <p:cNvPr id="27" name="Picture 2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981380" y="2445755"/>
            <a:ext cx="954650" cy="448628"/>
          </a:xfrm>
          <a:prstGeom prst="rect">
            <a:avLst/>
          </a:prstGeom>
        </p:spPr>
      </p:pic>
      <p:pic>
        <p:nvPicPr>
          <p:cNvPr id="28"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888313" y="1086315"/>
            <a:ext cx="791003" cy="395041"/>
          </a:xfrm>
          <a:prstGeom prst="rect">
            <a:avLst/>
          </a:prstGeom>
        </p:spPr>
      </p:pic>
      <p:pic>
        <p:nvPicPr>
          <p:cNvPr id="29" name="Picture 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42681" y="1100632"/>
            <a:ext cx="1100137" cy="346569"/>
          </a:xfrm>
          <a:prstGeom prst="rect">
            <a:avLst/>
          </a:prstGeom>
        </p:spPr>
      </p:pic>
      <p:pic>
        <p:nvPicPr>
          <p:cNvPr id="31" name="Picture 30"/>
          <p:cNvPicPr>
            <a:picLocks noChangeAspect="1"/>
          </p:cNvPicPr>
          <p:nvPr/>
        </p:nvPicPr>
        <p:blipFill>
          <a:blip r:embed="rId28"/>
          <a:stretch>
            <a:fillRect/>
          </a:stretch>
        </p:blipFill>
        <p:spPr>
          <a:xfrm>
            <a:off x="6117300" y="1576813"/>
            <a:ext cx="840343" cy="332062"/>
          </a:xfrm>
          <a:prstGeom prst="rect">
            <a:avLst/>
          </a:prstGeom>
        </p:spPr>
      </p:pic>
      <p:pic>
        <p:nvPicPr>
          <p:cNvPr id="32" name="Picture 31"/>
          <p:cNvPicPr>
            <a:picLocks noChangeAspect="1"/>
          </p:cNvPicPr>
          <p:nvPr/>
        </p:nvPicPr>
        <p:blipFill>
          <a:blip r:embed="rId29">
            <a:clrChange>
              <a:clrFrom>
                <a:srgbClr val="FDFDFD"/>
              </a:clrFrom>
              <a:clrTo>
                <a:srgbClr val="FDFDFD">
                  <a:alpha val="0"/>
                </a:srgbClr>
              </a:clrTo>
            </a:clrChange>
          </a:blip>
          <a:stretch>
            <a:fillRect/>
          </a:stretch>
        </p:blipFill>
        <p:spPr>
          <a:xfrm>
            <a:off x="875353" y="4646449"/>
            <a:ext cx="971474" cy="355863"/>
          </a:xfrm>
          <a:prstGeom prst="rect">
            <a:avLst/>
          </a:prstGeom>
        </p:spPr>
      </p:pic>
      <p:sp>
        <p:nvSpPr>
          <p:cNvPr id="34" name="Slide Number Placeholder 33"/>
          <p:cNvSpPr>
            <a:spLocks noGrp="1"/>
          </p:cNvSpPr>
          <p:nvPr>
            <p:ph type="sldNum" sz="quarter" idx="12"/>
          </p:nvPr>
        </p:nvSpPr>
        <p:spPr/>
        <p:txBody>
          <a:bodyPr/>
          <a:lstStyle/>
          <a:p>
            <a:fld id="{BCF97837-A29C-4243-9F9B-B3874C1BEEE0}" type="slidenum">
              <a:rPr lang="en-US" smtClean="0"/>
              <a:pPr/>
              <a:t>10</a:t>
            </a:fld>
            <a:endParaRPr lang="en-US" dirty="0"/>
          </a:p>
        </p:txBody>
      </p:sp>
      <p:pic>
        <p:nvPicPr>
          <p:cNvPr id="2" name="Picture 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8263915" y="4047581"/>
            <a:ext cx="602966" cy="366576"/>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17116" y="4310547"/>
            <a:ext cx="1357765" cy="395465"/>
          </a:xfrm>
          <a:prstGeom prst="rect">
            <a:avLst/>
          </a:prstGeom>
        </p:spPr>
      </p:pic>
      <p:pic>
        <p:nvPicPr>
          <p:cNvPr id="33" name="Picture 3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208546" y="3314660"/>
            <a:ext cx="631145" cy="474853"/>
          </a:xfrm>
          <a:prstGeom prst="rect">
            <a:avLst/>
          </a:prstGeom>
        </p:spPr>
      </p:pic>
      <p:pic>
        <p:nvPicPr>
          <p:cNvPr id="41" name="Picture 4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94115" y="3371353"/>
            <a:ext cx="959994" cy="238893"/>
          </a:xfrm>
          <a:prstGeom prst="rect">
            <a:avLst/>
          </a:prstGeom>
        </p:spPr>
      </p:pic>
      <p:sp>
        <p:nvSpPr>
          <p:cNvPr id="48" name="Rectangle 47"/>
          <p:cNvSpPr/>
          <p:nvPr/>
        </p:nvSpPr>
        <p:spPr>
          <a:xfrm>
            <a:off x="503375" y="5289761"/>
            <a:ext cx="8372106" cy="114113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87697" tIns="87697" rIns="87697" bIns="87697" numCol="1" spcCol="1270" anchor="ctr" anchorCtr="0">
            <a:noAutofit/>
          </a:bodyPr>
          <a:lstStyle/>
          <a:p>
            <a:pPr lvl="0" defTabSz="444500">
              <a:lnSpc>
                <a:spcPct val="90000"/>
              </a:lnSpc>
              <a:spcBef>
                <a:spcPct val="0"/>
              </a:spcBef>
              <a:spcAft>
                <a:spcPct val="35000"/>
              </a:spcAft>
            </a:pPr>
            <a:r>
              <a:rPr lang="en-US" sz="1600" b="1" kern="1200" dirty="0" smtClean="0">
                <a:solidFill>
                  <a:srgbClr val="404040"/>
                </a:solidFill>
                <a:latin typeface="Arial" panose="020B0604020202020204" pitchFamily="34" charset="0"/>
                <a:cs typeface="Arial" panose="020B0604020202020204" pitchFamily="34" charset="0"/>
              </a:rPr>
              <a:t>Differentiated, customer-centric brand strategy and business model</a:t>
            </a:r>
          </a:p>
          <a:p>
            <a:pPr marL="342900" lvl="0" indent="-342900" defTabSz="444500">
              <a:lnSpc>
                <a:spcPct val="90000"/>
              </a:lnSpc>
              <a:spcBef>
                <a:spcPct val="0"/>
              </a:spcBef>
              <a:spcAft>
                <a:spcPct val="35000"/>
              </a:spcAft>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Portfolio </a:t>
            </a:r>
            <a:r>
              <a:rPr lang="en-US" sz="1200" b="1" dirty="0">
                <a:solidFill>
                  <a:schemeClr val="tx2">
                    <a:lumMod val="75000"/>
                  </a:schemeClr>
                </a:solidFill>
                <a:latin typeface="Arial" panose="020B0604020202020204" pitchFamily="34" charset="0"/>
                <a:cs typeface="Arial" panose="020B0604020202020204" pitchFamily="34" charset="0"/>
              </a:rPr>
              <a:t>of brands enable OEM customers to differentiate their products to consumers</a:t>
            </a:r>
          </a:p>
          <a:p>
            <a:pPr marL="342900" lvl="0" indent="-342900" defTabSz="444500">
              <a:lnSpc>
                <a:spcPct val="90000"/>
              </a:lnSpc>
              <a:spcBef>
                <a:spcPct val="0"/>
              </a:spcBef>
              <a:spcAft>
                <a:spcPct val="35000"/>
              </a:spcAft>
              <a:buClr>
                <a:srgbClr val="B89458"/>
              </a:buClr>
              <a:buFont typeface="Wingdings" panose="05000000000000000000" pitchFamily="2" charset="2"/>
              <a:buChar char="§"/>
            </a:pPr>
            <a:r>
              <a:rPr lang="en-US" sz="1200" b="1" dirty="0">
                <a:solidFill>
                  <a:schemeClr val="tx2">
                    <a:lumMod val="75000"/>
                  </a:schemeClr>
                </a:solidFill>
                <a:latin typeface="Arial" panose="020B0604020202020204" pitchFamily="34" charset="0"/>
                <a:cs typeface="Arial" panose="020B0604020202020204" pitchFamily="34" charset="0"/>
              </a:rPr>
              <a:t>Brands retain significant autonomy to maintain entrepreneurial spirit and brand individuality enabling continuation of legacy value </a:t>
            </a:r>
            <a:r>
              <a:rPr lang="en-US" sz="1200" b="1" dirty="0" smtClean="0">
                <a:solidFill>
                  <a:schemeClr val="tx2">
                    <a:lumMod val="75000"/>
                  </a:schemeClr>
                </a:solidFill>
                <a:latin typeface="Arial" panose="020B0604020202020204" pitchFamily="34" charset="0"/>
                <a:cs typeface="Arial" panose="020B0604020202020204" pitchFamily="34" charset="0"/>
              </a:rPr>
              <a:t>proposition with the support and opportunity to leverage all of Patrick’s resources</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35" name="Title 34"/>
          <p:cNvSpPr>
            <a:spLocks noGrp="1"/>
          </p:cNvSpPr>
          <p:nvPr>
            <p:ph type="title"/>
          </p:nvPr>
        </p:nvSpPr>
        <p:spPr>
          <a:xfrm>
            <a:off x="717116" y="123777"/>
            <a:ext cx="8382000" cy="650220"/>
          </a:xfrm>
        </p:spPr>
        <p:txBody>
          <a:bodyPr/>
          <a:lstStyle/>
          <a:p>
            <a:r>
              <a:rPr lang="en-US" dirty="0" smtClean="0"/>
              <a:t>Strong Brands</a:t>
            </a:r>
            <a:endParaRPr lang="en-US" dirty="0"/>
          </a:p>
        </p:txBody>
      </p:sp>
      <p:pic>
        <p:nvPicPr>
          <p:cNvPr id="39" name="Picture 38"/>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6669" y="2926977"/>
            <a:ext cx="783496" cy="334986"/>
          </a:xfrm>
          <a:prstGeom prst="rect">
            <a:avLst/>
          </a:prstGeom>
        </p:spPr>
      </p:pic>
      <p:pic>
        <p:nvPicPr>
          <p:cNvPr id="47" name="Picture 46"/>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8732" y="3700798"/>
            <a:ext cx="803236" cy="371467"/>
          </a:xfrm>
          <a:prstGeom prst="rect">
            <a:avLst/>
          </a:prstGeom>
        </p:spPr>
      </p:pic>
      <p:pic>
        <p:nvPicPr>
          <p:cNvPr id="49" name="Picture 4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161071" y="4194561"/>
            <a:ext cx="760838" cy="284898"/>
          </a:xfrm>
          <a:prstGeom prst="rect">
            <a:avLst/>
          </a:prstGeom>
        </p:spPr>
      </p:pic>
      <p:pic>
        <p:nvPicPr>
          <p:cNvPr id="30" name="Picture 2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909373" y="1906197"/>
            <a:ext cx="663560" cy="353003"/>
          </a:xfrm>
          <a:prstGeom prst="rect">
            <a:avLst/>
          </a:prstGeom>
        </p:spPr>
      </p:pic>
      <p:pic>
        <p:nvPicPr>
          <p:cNvPr id="36" name="Picture 35"/>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553229" y="2001756"/>
            <a:ext cx="542119" cy="521654"/>
          </a:xfrm>
          <a:prstGeom prst="rect">
            <a:avLst/>
          </a:prstGeom>
        </p:spPr>
      </p:pic>
      <p:pic>
        <p:nvPicPr>
          <p:cNvPr id="24" name="Picture 2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689434" y="3797569"/>
            <a:ext cx="546168" cy="450125"/>
          </a:xfrm>
          <a:prstGeom prst="rect">
            <a:avLst/>
          </a:prstGeom>
        </p:spPr>
      </p:pic>
      <p:pic>
        <p:nvPicPr>
          <p:cNvPr id="43" name="Picture 42"/>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4343796" y="4545327"/>
            <a:ext cx="1185975" cy="216745"/>
          </a:xfrm>
          <a:prstGeom prst="rect">
            <a:avLst/>
          </a:prstGeom>
        </p:spPr>
      </p:pic>
      <p:pic>
        <p:nvPicPr>
          <p:cNvPr id="37" name="Picture 3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32367" y="1578055"/>
            <a:ext cx="1187437" cy="265879"/>
          </a:xfrm>
          <a:prstGeom prst="rect">
            <a:avLst/>
          </a:prstGeom>
        </p:spPr>
      </p:pic>
      <p:pic>
        <p:nvPicPr>
          <p:cNvPr id="44" name="Picture 43"/>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873379" y="4656014"/>
            <a:ext cx="1021978" cy="364689"/>
          </a:xfrm>
          <a:prstGeom prst="rect">
            <a:avLst/>
          </a:prstGeom>
        </p:spPr>
      </p:pic>
      <p:pic>
        <p:nvPicPr>
          <p:cNvPr id="50" name="Picture 49"/>
          <p:cNvPicPr>
            <a:picLocks noChangeAspect="1"/>
          </p:cNvPicPr>
          <p:nvPr/>
        </p:nvPicPr>
        <p:blipFill>
          <a:blip r:embed="rId43">
            <a:clrChange>
              <a:clrFrom>
                <a:srgbClr val="FFFFFF"/>
              </a:clrFrom>
              <a:clrTo>
                <a:srgbClr val="FFFFFF">
                  <a:alpha val="0"/>
                </a:srgbClr>
              </a:clrTo>
            </a:clrChange>
          </a:blip>
          <a:stretch>
            <a:fillRect/>
          </a:stretch>
        </p:blipFill>
        <p:spPr>
          <a:xfrm>
            <a:off x="5509734" y="4279450"/>
            <a:ext cx="1127882" cy="318026"/>
          </a:xfrm>
          <a:prstGeom prst="rect">
            <a:avLst/>
          </a:prstGeom>
        </p:spPr>
      </p:pic>
      <p:pic>
        <p:nvPicPr>
          <p:cNvPr id="45" name="Picture 4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6593416" y="4537286"/>
            <a:ext cx="1126587" cy="232828"/>
          </a:xfrm>
          <a:prstGeom prst="rect">
            <a:avLst/>
          </a:prstGeom>
        </p:spPr>
      </p:pic>
      <p:pic>
        <p:nvPicPr>
          <p:cNvPr id="54" name="Picture 53"/>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674431" y="4838358"/>
            <a:ext cx="414261" cy="420031"/>
          </a:xfrm>
          <a:prstGeom prst="rect">
            <a:avLst/>
          </a:prstGeom>
        </p:spPr>
      </p:pic>
      <p:pic>
        <p:nvPicPr>
          <p:cNvPr id="55" name="Picture 54"/>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6747284" y="5026217"/>
            <a:ext cx="785217" cy="125117"/>
          </a:xfrm>
          <a:prstGeom prst="rect">
            <a:avLst/>
          </a:prstGeom>
        </p:spPr>
      </p:pic>
      <p:pic>
        <p:nvPicPr>
          <p:cNvPr id="56" name="Picture 55"/>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6163073" y="4907566"/>
            <a:ext cx="442281" cy="277008"/>
          </a:xfrm>
          <a:prstGeom prst="rect">
            <a:avLst/>
          </a:prstGeom>
        </p:spPr>
      </p:pic>
      <p:pic>
        <p:nvPicPr>
          <p:cNvPr id="51" name="Picture 50"/>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3224879" y="4318353"/>
            <a:ext cx="820354" cy="315521"/>
          </a:xfrm>
          <a:prstGeom prst="rect">
            <a:avLst/>
          </a:prstGeom>
        </p:spPr>
      </p:pic>
      <p:pic>
        <p:nvPicPr>
          <p:cNvPr id="57" name="Picture 56"/>
          <p:cNvPicPr>
            <a:picLocks noChangeAspect="1"/>
          </p:cNvPicPr>
          <p:nvPr/>
        </p:nvPicPr>
        <p:blipFill>
          <a:blip r:embed="rId49">
            <a:clrChange>
              <a:clrFrom>
                <a:srgbClr val="FFFFFF"/>
              </a:clrFrom>
              <a:clrTo>
                <a:srgbClr val="FFFFFF">
                  <a:alpha val="0"/>
                </a:srgbClr>
              </a:clrTo>
            </a:clrChange>
          </a:blip>
          <a:stretch>
            <a:fillRect/>
          </a:stretch>
        </p:blipFill>
        <p:spPr>
          <a:xfrm>
            <a:off x="6928439" y="4071081"/>
            <a:ext cx="597776" cy="352519"/>
          </a:xfrm>
          <a:prstGeom prst="rect">
            <a:avLst/>
          </a:prstGeom>
        </p:spPr>
      </p:pic>
      <p:pic>
        <p:nvPicPr>
          <p:cNvPr id="40" name="Picture 39"/>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899763" y="4495380"/>
            <a:ext cx="673170" cy="272477"/>
          </a:xfrm>
          <a:prstGeom prst="rect">
            <a:avLst/>
          </a:prstGeom>
        </p:spPr>
      </p:pic>
      <p:pic>
        <p:nvPicPr>
          <p:cNvPr id="59" name="Picture 58"/>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8208546" y="4840264"/>
            <a:ext cx="658335" cy="245002"/>
          </a:xfrm>
          <a:prstGeom prst="rect">
            <a:avLst/>
          </a:prstGeom>
        </p:spPr>
      </p:pic>
    </p:spTree>
    <p:extLst>
      <p:ext uri="{BB962C8B-B14F-4D97-AF65-F5344CB8AC3E}">
        <p14:creationId xmlns:p14="http://schemas.microsoft.com/office/powerpoint/2010/main" val="199410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195" y="431333"/>
            <a:ext cx="7146287" cy="5522132"/>
          </a:xfrm>
          <a:prstGeom prst="rect">
            <a:avLst/>
          </a:prstGeom>
        </p:spPr>
      </p:pic>
      <p:sp>
        <p:nvSpPr>
          <p:cNvPr id="5" name="Slide Number Placeholder 4"/>
          <p:cNvSpPr>
            <a:spLocks noGrp="1"/>
          </p:cNvSpPr>
          <p:nvPr>
            <p:ph type="sldNum" sz="quarter" idx="12"/>
          </p:nvPr>
        </p:nvSpPr>
        <p:spPr/>
        <p:txBody>
          <a:bodyPr/>
          <a:lstStyle/>
          <a:p>
            <a:fld id="{BCF97837-A29C-4243-9F9B-B3874C1BEEE0}" type="slidenum">
              <a:rPr lang="en-US" smtClean="0"/>
              <a:t>11</a:t>
            </a:fld>
            <a:endParaRPr lang="en-US" dirty="0"/>
          </a:p>
        </p:txBody>
      </p:sp>
      <p:sp>
        <p:nvSpPr>
          <p:cNvPr id="58" name="Slide Number Placeholder 5"/>
          <p:cNvSpPr txBox="1">
            <a:spLocks/>
          </p:cNvSpPr>
          <p:nvPr/>
        </p:nvSpPr>
        <p:spPr>
          <a:xfrm>
            <a:off x="6328060" y="7231770"/>
            <a:ext cx="2133600" cy="365125"/>
          </a:xfrm>
          <a:prstGeom prst="rect">
            <a:avLst/>
          </a:prstGeom>
        </p:spPr>
        <p:txBody>
          <a:bodyPr/>
          <a:lstStyle>
            <a:defPPr>
              <a:defRPr lang="en-US"/>
            </a:defPPr>
            <a:lvl1pPr marL="0" algn="l"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432358-77C6-4715-AC51-09DD8AE06A78}" type="slidenum">
              <a:rPr lang="en-US" smtClean="0"/>
              <a:pPr/>
              <a:t>11</a:t>
            </a:fld>
            <a:endParaRPr lang="en-US" dirty="0"/>
          </a:p>
        </p:txBody>
      </p:sp>
      <p:sp>
        <p:nvSpPr>
          <p:cNvPr id="231" name="Rectangle 230"/>
          <p:cNvSpPr/>
          <p:nvPr/>
        </p:nvSpPr>
        <p:spPr>
          <a:xfrm>
            <a:off x="481022" y="5645349"/>
            <a:ext cx="8372106" cy="605264"/>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spcFirstLastPara="0" vert="horz" wrap="square" lIns="87697" tIns="87697" rIns="87697" bIns="87697" numCol="1" spcCol="1270" anchor="ctr" anchorCtr="0">
            <a:noAutofit/>
          </a:bodyPr>
          <a:lstStyle/>
          <a:p>
            <a:pPr lvl="0" algn="ctr" defTabSz="444500">
              <a:lnSpc>
                <a:spcPct val="90000"/>
              </a:lnSpc>
              <a:spcBef>
                <a:spcPct val="0"/>
              </a:spcBef>
              <a:spcAft>
                <a:spcPct val="35000"/>
              </a:spcAft>
            </a:pPr>
            <a:r>
              <a:rPr lang="en-US" b="1" kern="1200" dirty="0" smtClean="0">
                <a:solidFill>
                  <a:srgbClr val="404040"/>
                </a:solidFill>
                <a:latin typeface="Arial" panose="020B0604020202020204" pitchFamily="34" charset="0"/>
                <a:cs typeface="Arial" panose="020B0604020202020204" pitchFamily="34" charset="0"/>
              </a:rPr>
              <a:t>Strategically aligned with OEM customers offering a nationwide network</a:t>
            </a:r>
          </a:p>
        </p:txBody>
      </p:sp>
      <p:sp>
        <p:nvSpPr>
          <p:cNvPr id="237" name="TextBox 236"/>
          <p:cNvSpPr txBox="1"/>
          <p:nvPr/>
        </p:nvSpPr>
        <p:spPr>
          <a:xfrm>
            <a:off x="1102182" y="1006364"/>
            <a:ext cx="3563123" cy="686775"/>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nchor="ctr">
            <a:noAutofit/>
          </a:bodyPr>
          <a:lstStyle>
            <a:defPPr>
              <a:defRPr lang="en-US"/>
            </a:defPPr>
            <a:lvl1pPr algn="ctr" eaLnBrk="0" fontAlgn="base" hangingPunct="0">
              <a:spcBef>
                <a:spcPct val="0"/>
              </a:spcBef>
              <a:spcAft>
                <a:spcPct val="0"/>
              </a:spcAft>
              <a:defRPr sz="1200" b="1">
                <a:ln w="19050">
                  <a:noFill/>
                </a:ln>
                <a:solidFill>
                  <a:schemeClr val="tx1">
                    <a:lumMod val="75000"/>
                    <a:lumOff val="25000"/>
                  </a:schemeClr>
                </a:solidFill>
                <a:latin typeface="Arial" panose="020B0604020202020204" pitchFamily="34" charset="0"/>
                <a:cs typeface="Arial" panose="020B0604020202020204" pitchFamily="34" charset="0"/>
              </a:defRPr>
            </a:lvl1pPr>
          </a:lstStyle>
          <a:p>
            <a:r>
              <a:rPr lang="en-US" sz="1400" dirty="0"/>
              <a:t>Over </a:t>
            </a:r>
            <a:r>
              <a:rPr lang="en-US" sz="1400" dirty="0" smtClean="0"/>
              <a:t>90 </a:t>
            </a:r>
            <a:r>
              <a:rPr lang="en-US" sz="1400" dirty="0"/>
              <a:t>facilities in </a:t>
            </a:r>
            <a:r>
              <a:rPr lang="en-US" sz="1400" dirty="0" smtClean="0"/>
              <a:t>20 </a:t>
            </a:r>
            <a:r>
              <a:rPr lang="en-US" sz="1400" dirty="0"/>
              <a:t>states with approximately </a:t>
            </a:r>
            <a:r>
              <a:rPr lang="en-US" sz="1400" dirty="0" smtClean="0"/>
              <a:t>6,800 </a:t>
            </a:r>
            <a:r>
              <a:rPr lang="en-US" sz="1400" dirty="0"/>
              <a:t>e</a:t>
            </a:r>
            <a:r>
              <a:rPr lang="en-US" sz="1400" dirty="0" smtClean="0"/>
              <a:t>mployees</a:t>
            </a:r>
            <a:endParaRPr lang="en-US" sz="1400" dirty="0"/>
          </a:p>
        </p:txBody>
      </p:sp>
      <p:grpSp>
        <p:nvGrpSpPr>
          <p:cNvPr id="281" name="Group 280"/>
          <p:cNvGrpSpPr/>
          <p:nvPr/>
        </p:nvGrpSpPr>
        <p:grpSpPr>
          <a:xfrm>
            <a:off x="6912504" y="4309823"/>
            <a:ext cx="1940624" cy="560188"/>
            <a:chOff x="6866603" y="4978815"/>
            <a:chExt cx="1911638" cy="593978"/>
          </a:xfrm>
        </p:grpSpPr>
        <p:sp>
          <p:nvSpPr>
            <p:cNvPr id="282" name="Rectangle 281"/>
            <p:cNvSpPr/>
            <p:nvPr/>
          </p:nvSpPr>
          <p:spPr>
            <a:xfrm>
              <a:off x="6866603" y="5008753"/>
              <a:ext cx="1911638" cy="56404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3" name="TextBox 282"/>
            <p:cNvSpPr txBox="1"/>
            <p:nvPr/>
          </p:nvSpPr>
          <p:spPr>
            <a:xfrm>
              <a:off x="7258047" y="4978815"/>
              <a:ext cx="1520193" cy="587414"/>
            </a:xfrm>
            <a:prstGeom prst="rect">
              <a:avLst/>
            </a:prstGeom>
            <a:noFill/>
          </p:spPr>
          <p:txBody>
            <a:bodyPr wrap="square" rtlCol="0">
              <a:spAutoFit/>
            </a:bodyPr>
            <a:lstStyle/>
            <a:p>
              <a:pPr>
                <a:lnSpc>
                  <a:spcPct val="150000"/>
                </a:lnSpc>
              </a:pPr>
              <a:r>
                <a:rPr lang="en-US" sz="1000" dirty="0" smtClean="0">
                  <a:latin typeface="Arial" panose="020B0604020202020204" pitchFamily="34" charset="0"/>
                  <a:cs typeface="Arial" panose="020B0604020202020204" pitchFamily="34" charset="0"/>
                </a:rPr>
                <a:t>Headquarters</a:t>
              </a:r>
            </a:p>
            <a:p>
              <a:pPr>
                <a:lnSpc>
                  <a:spcPct val="150000"/>
                </a:lnSpc>
              </a:pPr>
              <a:r>
                <a:rPr lang="en-US" sz="1000" dirty="0" smtClean="0">
                  <a:latin typeface="Arial" panose="020B0604020202020204" pitchFamily="34" charset="0"/>
                  <a:cs typeface="Arial" panose="020B0604020202020204" pitchFamily="34" charset="0"/>
                </a:rPr>
                <a:t>Existing Patrick Facility  </a:t>
              </a:r>
              <a:endParaRPr lang="en-US" sz="1000" dirty="0">
                <a:latin typeface="Arial" panose="020B0604020202020204" pitchFamily="34" charset="0"/>
                <a:cs typeface="Arial" panose="020B0604020202020204" pitchFamily="34" charset="0"/>
              </a:endParaRPr>
            </a:p>
          </p:txBody>
        </p:sp>
        <p:sp>
          <p:nvSpPr>
            <p:cNvPr id="284" name="5-Point Star 283"/>
            <p:cNvSpPr/>
            <p:nvPr/>
          </p:nvSpPr>
          <p:spPr>
            <a:xfrm>
              <a:off x="6980874" y="5074347"/>
              <a:ext cx="164842" cy="164592"/>
            </a:xfrm>
            <a:prstGeom prst="star5">
              <a:avLst/>
            </a:prstGeom>
            <a:solidFill>
              <a:schemeClr val="accent4">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63500" h="254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Hexagon 20"/>
          <p:cNvSpPr/>
          <p:nvPr/>
        </p:nvSpPr>
        <p:spPr>
          <a:xfrm rot="1065569">
            <a:off x="7081220" y="4677337"/>
            <a:ext cx="93049" cy="80215"/>
          </a:xfrm>
          <a:prstGeom prst="hexagon">
            <a:avLst/>
          </a:prstGeom>
          <a:solidFill>
            <a:srgbClr val="C3B283"/>
          </a:solidFill>
          <a:ln>
            <a:solidFill>
              <a:srgbClr val="C9BF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p:txBody>
          <a:bodyPr/>
          <a:lstStyle/>
          <a:p>
            <a:r>
              <a:rPr lang="en-US" dirty="0" smtClean="0"/>
              <a:t>Patrick Facility Profile</a:t>
            </a:r>
            <a:endParaRPr lang="en-US" dirty="0"/>
          </a:p>
        </p:txBody>
      </p:sp>
      <p:sp>
        <p:nvSpPr>
          <p:cNvPr id="2" name="TextBox 1"/>
          <p:cNvSpPr txBox="1"/>
          <p:nvPr/>
        </p:nvSpPr>
        <p:spPr>
          <a:xfrm>
            <a:off x="184182" y="6401983"/>
            <a:ext cx="5545108" cy="230832"/>
          </a:xfrm>
          <a:prstGeom prst="rect">
            <a:avLst/>
          </a:prstGeom>
          <a:noFill/>
        </p:spPr>
        <p:txBody>
          <a:bodyPr wrap="none" rtlCol="0">
            <a:spAutoFit/>
          </a:bodyPr>
          <a:lstStyle/>
          <a:p>
            <a:r>
              <a:rPr lang="en-US" sz="900" i="1" dirty="0" smtClean="0">
                <a:latin typeface="Arial" panose="020B0604020202020204" pitchFamily="34" charset="0"/>
                <a:cs typeface="Arial" panose="020B0604020202020204" pitchFamily="34" charset="0"/>
              </a:rPr>
              <a:t>*There is one manufacturing facility located in China that was part of the November 2017 LMI acquisition</a:t>
            </a:r>
            <a:endParaRPr lang="en-US"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56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29" y="251927"/>
            <a:ext cx="8382000" cy="541168"/>
          </a:xfrm>
        </p:spPr>
        <p:txBody>
          <a:bodyPr/>
          <a:lstStyle/>
          <a:p>
            <a:r>
              <a:rPr lang="en-US" sz="3000" dirty="0" smtClean="0"/>
              <a:t>Portfolio of Expertise with Key Capabilities</a:t>
            </a:r>
            <a:endParaRPr lang="en-US" sz="3000"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12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43862692"/>
              </p:ext>
            </p:extLst>
          </p:nvPr>
        </p:nvGraphicFramePr>
        <p:xfrm>
          <a:off x="495403" y="1110337"/>
          <a:ext cx="8503920" cy="5395331"/>
        </p:xfrm>
        <a:graphic>
          <a:graphicData uri="http://schemas.openxmlformats.org/drawingml/2006/table">
            <a:tbl>
              <a:tblPr firstRow="1" bandRow="1">
                <a:tableStyleId>{F5AB1C69-6EDB-4FF4-983F-18BD219EF322}</a:tableStyleId>
              </a:tblPr>
              <a:tblGrid>
                <a:gridCol w="3302156">
                  <a:extLst>
                    <a:ext uri="{9D8B030D-6E8A-4147-A177-3AD203B41FA5}">
                      <a16:colId xmlns:a16="http://schemas.microsoft.com/office/drawing/2014/main" val="20000"/>
                    </a:ext>
                  </a:extLst>
                </a:gridCol>
                <a:gridCol w="1300441">
                  <a:extLst>
                    <a:ext uri="{9D8B030D-6E8A-4147-A177-3AD203B41FA5}">
                      <a16:colId xmlns:a16="http://schemas.microsoft.com/office/drawing/2014/main" val="20001"/>
                    </a:ext>
                  </a:extLst>
                </a:gridCol>
                <a:gridCol w="1300441">
                  <a:extLst>
                    <a:ext uri="{9D8B030D-6E8A-4147-A177-3AD203B41FA5}">
                      <a16:colId xmlns:a16="http://schemas.microsoft.com/office/drawing/2014/main" val="20002"/>
                    </a:ext>
                  </a:extLst>
                </a:gridCol>
                <a:gridCol w="1300441">
                  <a:extLst>
                    <a:ext uri="{9D8B030D-6E8A-4147-A177-3AD203B41FA5}">
                      <a16:colId xmlns:a16="http://schemas.microsoft.com/office/drawing/2014/main" val="20003"/>
                    </a:ext>
                  </a:extLst>
                </a:gridCol>
                <a:gridCol w="1300441">
                  <a:extLst>
                    <a:ext uri="{9D8B030D-6E8A-4147-A177-3AD203B41FA5}">
                      <a16:colId xmlns:a16="http://schemas.microsoft.com/office/drawing/2014/main" val="20004"/>
                    </a:ext>
                  </a:extLst>
                </a:gridCol>
              </a:tblGrid>
              <a:tr h="365394">
                <a:tc>
                  <a:txBody>
                    <a:bodyPr/>
                    <a:lstStyle/>
                    <a:p>
                      <a:endParaRPr lang="en-US" dirty="0">
                        <a:latin typeface="Arial" panose="020B0604020202020204" pitchFamily="34" charset="0"/>
                        <a:cs typeface="Arial" panose="020B0604020202020204" pitchFamily="34" charset="0"/>
                      </a:endParaRPr>
                    </a:p>
                  </a:txBody>
                  <a:tcPr>
                    <a:noFill/>
                  </a:tcPr>
                </a:tc>
                <a:tc>
                  <a:txBody>
                    <a:bodyPr/>
                    <a:lstStyle/>
                    <a:p>
                      <a:pPr algn="ctr"/>
                      <a:r>
                        <a:rPr lang="en-US" sz="1400" dirty="0" smtClean="0">
                          <a:latin typeface="Arial" panose="020B0604020202020204" pitchFamily="34" charset="0"/>
                          <a:cs typeface="Arial" panose="020B0604020202020204" pitchFamily="34" charset="0"/>
                        </a:rPr>
                        <a:t>RV</a:t>
                      </a:r>
                      <a:endParaRPr lang="en-US" sz="1400" dirty="0">
                        <a:latin typeface="Arial" panose="020B0604020202020204" pitchFamily="34" charset="0"/>
                        <a:cs typeface="Arial" panose="020B0604020202020204" pitchFamily="34" charset="0"/>
                      </a:endParaRPr>
                    </a:p>
                  </a:txBody>
                  <a:tcPr>
                    <a:solidFill>
                      <a:srgbClr val="435269"/>
                    </a:solidFill>
                  </a:tcPr>
                </a:tc>
                <a:tc>
                  <a:txBody>
                    <a:bodyPr/>
                    <a:lstStyle/>
                    <a:p>
                      <a:pPr algn="ctr"/>
                      <a:r>
                        <a:rPr lang="en-US" sz="1400" dirty="0" smtClean="0">
                          <a:latin typeface="Arial" panose="020B0604020202020204" pitchFamily="34" charset="0"/>
                          <a:cs typeface="Arial" panose="020B0604020202020204" pitchFamily="34" charset="0"/>
                        </a:rPr>
                        <a:t>Marine</a:t>
                      </a:r>
                      <a:endParaRPr lang="en-US" sz="1400" dirty="0">
                        <a:latin typeface="Arial" panose="020B0604020202020204" pitchFamily="34" charset="0"/>
                        <a:cs typeface="Arial" panose="020B0604020202020204" pitchFamily="34" charset="0"/>
                      </a:endParaRPr>
                    </a:p>
                  </a:txBody>
                  <a:tcPr>
                    <a:solidFill>
                      <a:srgbClr val="435269"/>
                    </a:solidFill>
                  </a:tcPr>
                </a:tc>
                <a:tc>
                  <a:txBody>
                    <a:bodyPr/>
                    <a:lstStyle/>
                    <a:p>
                      <a:pPr algn="ctr"/>
                      <a:r>
                        <a:rPr lang="en-US" sz="1400" dirty="0" smtClean="0">
                          <a:latin typeface="Arial" panose="020B0604020202020204" pitchFamily="34" charset="0"/>
                          <a:cs typeface="Arial" panose="020B0604020202020204" pitchFamily="34" charset="0"/>
                        </a:rPr>
                        <a:t>MH</a:t>
                      </a:r>
                      <a:endParaRPr lang="en-US" sz="1400" dirty="0">
                        <a:latin typeface="Arial" panose="020B0604020202020204" pitchFamily="34" charset="0"/>
                        <a:cs typeface="Arial" panose="020B0604020202020204" pitchFamily="34" charset="0"/>
                      </a:endParaRPr>
                    </a:p>
                  </a:txBody>
                  <a:tcPr>
                    <a:solidFill>
                      <a:srgbClr val="435269"/>
                    </a:solidFill>
                  </a:tcPr>
                </a:tc>
                <a:tc>
                  <a:txBody>
                    <a:bodyPr/>
                    <a:lstStyle/>
                    <a:p>
                      <a:pPr algn="ctr"/>
                      <a:r>
                        <a:rPr lang="en-US" sz="1400" dirty="0" smtClean="0">
                          <a:latin typeface="Arial" panose="020B0604020202020204" pitchFamily="34" charset="0"/>
                          <a:cs typeface="Arial" panose="020B0604020202020204" pitchFamily="34" charset="0"/>
                        </a:rPr>
                        <a:t>Industrial</a:t>
                      </a:r>
                      <a:endParaRPr lang="en-US" sz="1400" dirty="0">
                        <a:latin typeface="Arial" panose="020B0604020202020204" pitchFamily="34" charset="0"/>
                        <a:cs typeface="Arial" panose="020B0604020202020204" pitchFamily="34" charset="0"/>
                      </a:endParaRPr>
                    </a:p>
                  </a:txBody>
                  <a:tcPr>
                    <a:solidFill>
                      <a:srgbClr val="435269"/>
                    </a:solidFill>
                  </a:tcPr>
                </a:tc>
                <a:extLst>
                  <a:ext uri="{0D108BD9-81ED-4DB2-BD59-A6C34878D82A}">
                    <a16:rowId xmlns:a16="http://schemas.microsoft.com/office/drawing/2014/main" val="10000"/>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Plastics / Thermoforming</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Furniture</a:t>
                      </a:r>
                      <a:r>
                        <a:rPr lang="en-US" sz="1100" b="1" baseline="0" dirty="0" smtClean="0">
                          <a:solidFill>
                            <a:schemeClr val="bg1"/>
                          </a:solidFill>
                          <a:latin typeface="Arial" panose="020B0604020202020204" pitchFamily="34" charset="0"/>
                          <a:cs typeface="Arial" panose="020B0604020202020204" pitchFamily="34" charset="0"/>
                        </a:rPr>
                        <a:t> &amp; Sourcing/Specialty Bath, Shower &amp; Closet Systems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Solid Surface</a:t>
                      </a:r>
                      <a:r>
                        <a:rPr lang="en-US" sz="1100" b="1" baseline="0" dirty="0" smtClean="0">
                          <a:solidFill>
                            <a:schemeClr val="bg1"/>
                          </a:solidFill>
                          <a:latin typeface="Arial" panose="020B0604020202020204" pitchFamily="34" charset="0"/>
                          <a:cs typeface="Arial" panose="020B0604020202020204" pitchFamily="34" charset="0"/>
                        </a:rPr>
                        <a:t> / Granite / Quartz Countertops &amp; Fabrication</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Metal Fabrication / Fuel</a:t>
                      </a:r>
                      <a:r>
                        <a:rPr lang="en-US" sz="1100" b="1" baseline="0" dirty="0" smtClean="0">
                          <a:solidFill>
                            <a:schemeClr val="bg1"/>
                          </a:solidFill>
                          <a:latin typeface="Arial" panose="020B0604020202020204" pitchFamily="34" charset="0"/>
                          <a:cs typeface="Arial" panose="020B0604020202020204" pitchFamily="34" charset="0"/>
                        </a:rPr>
                        <a:t> Tanks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Fiberglass Component</a:t>
                      </a:r>
                      <a:r>
                        <a:rPr lang="en-US" sz="1100" b="1" baseline="0" dirty="0" smtClean="0">
                          <a:solidFill>
                            <a:schemeClr val="bg1"/>
                          </a:solidFill>
                          <a:latin typeface="Arial" panose="020B0604020202020204" pitchFamily="34" charset="0"/>
                          <a:cs typeface="Arial" panose="020B0604020202020204" pitchFamily="34" charset="0"/>
                        </a:rPr>
                        <a:t> </a:t>
                      </a:r>
                      <a:r>
                        <a:rPr lang="en-US" sz="1100" b="1" dirty="0" smtClean="0">
                          <a:solidFill>
                            <a:schemeClr val="bg1"/>
                          </a:solidFill>
                          <a:latin typeface="Arial" panose="020B0604020202020204" pitchFamily="34" charset="0"/>
                          <a:cs typeface="Arial" panose="020B0604020202020204" pitchFamily="34" charset="0"/>
                        </a:rPr>
                        <a:t>Products</a:t>
                      </a:r>
                      <a:r>
                        <a:rPr lang="en-US" sz="1100" b="1" baseline="0" dirty="0" smtClean="0">
                          <a:solidFill>
                            <a:schemeClr val="bg1"/>
                          </a:solidFill>
                          <a:latin typeface="Arial" panose="020B0604020202020204" pitchFamily="34" charset="0"/>
                          <a:cs typeface="Arial" panose="020B0604020202020204" pitchFamily="34" charset="0"/>
                        </a:rPr>
                        <a:t> / Tooling / Hulls / Engineering &amp; Design Services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Warehousing / Distribution / Logistics / Comprehensive Design Center</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Electronics / Audio</a:t>
                      </a:r>
                      <a:r>
                        <a:rPr lang="en-US" sz="1100" b="1" baseline="0" dirty="0" smtClean="0">
                          <a:solidFill>
                            <a:schemeClr val="bg1"/>
                          </a:solidFill>
                          <a:latin typeface="Arial" panose="020B0604020202020204" pitchFamily="34" charset="0"/>
                          <a:cs typeface="Arial" panose="020B0604020202020204" pitchFamily="34" charset="0"/>
                        </a:rPr>
                        <a:t> Systems / Appliances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Full &amp; Partial Body Paint</a:t>
                      </a:r>
                      <a:r>
                        <a:rPr lang="en-US" sz="1100" b="1" baseline="0" dirty="0" smtClean="0">
                          <a:solidFill>
                            <a:schemeClr val="bg1"/>
                          </a:solidFill>
                          <a:latin typeface="Arial" panose="020B0604020202020204" pitchFamily="34" charset="0"/>
                          <a:cs typeface="Arial" panose="020B0604020202020204" pitchFamily="34" charset="0"/>
                        </a:rPr>
                        <a:t> / FRP and Aluminum Sidewalls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Electrical</a:t>
                      </a:r>
                      <a:r>
                        <a:rPr lang="en-US" sz="1100" b="1" baseline="0" dirty="0" smtClean="0">
                          <a:solidFill>
                            <a:schemeClr val="bg1"/>
                          </a:solidFill>
                          <a:latin typeface="Arial" panose="020B0604020202020204" pitchFamily="34" charset="0"/>
                          <a:cs typeface="Arial" panose="020B0604020202020204" pitchFamily="34" charset="0"/>
                        </a:rPr>
                        <a:t> / Wiring Solutions / Harnesses / Instrument Panels / Lighting</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9"/>
                  </a:ext>
                </a:extLst>
              </a:tr>
              <a:tr h="426311">
                <a:tc>
                  <a:txBody>
                    <a:bodyPr/>
                    <a:lstStyle/>
                    <a:p>
                      <a:pPr algn="l"/>
                      <a:r>
                        <a:rPr lang="en-US" sz="1100" b="1" dirty="0" smtClean="0">
                          <a:solidFill>
                            <a:schemeClr val="bg1"/>
                          </a:solidFill>
                          <a:latin typeface="Arial" panose="020B0604020202020204" pitchFamily="34" charset="0"/>
                          <a:cs typeface="Arial" panose="020B0604020202020204" pitchFamily="34" charset="0"/>
                        </a:rPr>
                        <a:t>Hardwoods /</a:t>
                      </a:r>
                      <a:r>
                        <a:rPr lang="en-US" sz="1100" b="1" baseline="0" dirty="0" smtClean="0">
                          <a:solidFill>
                            <a:schemeClr val="bg1"/>
                          </a:solidFill>
                          <a:latin typeface="Arial" panose="020B0604020202020204" pitchFamily="34" charset="0"/>
                          <a:cs typeface="Arial" panose="020B0604020202020204" pitchFamily="34" charset="0"/>
                        </a:rPr>
                        <a:t> Softwoods / Cabinetry</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0"/>
                  </a:ext>
                </a:extLst>
              </a:tr>
              <a:tr h="460326">
                <a:tc>
                  <a:txBody>
                    <a:bodyPr/>
                    <a:lstStyle/>
                    <a:p>
                      <a:pPr algn="l"/>
                      <a:r>
                        <a:rPr lang="en-US" sz="1100" b="1" dirty="0" smtClean="0">
                          <a:solidFill>
                            <a:schemeClr val="bg1"/>
                          </a:solidFill>
                          <a:latin typeface="Arial" panose="020B0604020202020204" pitchFamily="34" charset="0"/>
                          <a:cs typeface="Arial" panose="020B0604020202020204" pitchFamily="34" charset="0"/>
                        </a:rPr>
                        <a:t>Lamination / Custom</a:t>
                      </a:r>
                      <a:r>
                        <a:rPr lang="en-US" sz="1100" b="1" baseline="0" dirty="0" smtClean="0">
                          <a:solidFill>
                            <a:schemeClr val="bg1"/>
                          </a:solidFill>
                          <a:latin typeface="Arial" panose="020B0604020202020204" pitchFamily="34" charset="0"/>
                          <a:cs typeface="Arial" panose="020B0604020202020204" pitchFamily="34" charset="0"/>
                        </a:rPr>
                        <a:t> Components</a:t>
                      </a:r>
                      <a:endParaRPr lang="en-US" sz="1100" b="1" dirty="0">
                        <a:solidFill>
                          <a:schemeClr val="bg1"/>
                        </a:solidFill>
                        <a:latin typeface="Arial" panose="020B0604020202020204" pitchFamily="34" charset="0"/>
                        <a:cs typeface="Arial" panose="020B0604020202020204" pitchFamily="34" charset="0"/>
                      </a:endParaRPr>
                    </a:p>
                  </a:txBody>
                  <a:tcPr anchor="ctr">
                    <a:solidFill>
                      <a:srgbClr val="435269"/>
                    </a:solidFill>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11"/>
                  </a:ext>
                </a:extLst>
              </a:tr>
            </a:tbl>
          </a:graphicData>
        </a:graphic>
      </p:graphicFrame>
      <p:sp>
        <p:nvSpPr>
          <p:cNvPr id="7" name="TextBox 6"/>
          <p:cNvSpPr txBox="1"/>
          <p:nvPr/>
        </p:nvSpPr>
        <p:spPr>
          <a:xfrm>
            <a:off x="4310743" y="793095"/>
            <a:ext cx="2416629" cy="307777"/>
          </a:xfrm>
          <a:prstGeom prst="rect">
            <a:avLst/>
          </a:prstGeom>
          <a:noFill/>
        </p:spPr>
        <p:txBody>
          <a:bodyPr wrap="square" rtlCol="0">
            <a:spAutoFit/>
          </a:bodyPr>
          <a:lstStyle/>
          <a:p>
            <a:r>
              <a:rPr lang="en-US" sz="1400" i="1" dirty="0" smtClean="0">
                <a:solidFill>
                  <a:srgbClr val="B89458"/>
                </a:solidFill>
                <a:latin typeface="Arial" panose="020B0604020202020204" pitchFamily="34" charset="0"/>
                <a:cs typeface="Arial" panose="020B0604020202020204" pitchFamily="34" charset="0"/>
              </a:rPr>
              <a:t>Lifestyle &amp; Leisure</a:t>
            </a:r>
            <a:endParaRPr lang="en-US" sz="1400" i="1" dirty="0">
              <a:solidFill>
                <a:srgbClr val="B89458"/>
              </a:solidFill>
              <a:latin typeface="Arial" panose="020B0604020202020204" pitchFamily="34" charset="0"/>
              <a:cs typeface="Arial" panose="020B0604020202020204" pitchFamily="34" charset="0"/>
            </a:endParaRPr>
          </a:p>
        </p:txBody>
      </p:sp>
      <p:sp>
        <p:nvSpPr>
          <p:cNvPr id="8" name="TextBox 7"/>
          <p:cNvSpPr txBox="1"/>
          <p:nvPr/>
        </p:nvSpPr>
        <p:spPr>
          <a:xfrm>
            <a:off x="6906985" y="802560"/>
            <a:ext cx="2416629" cy="307777"/>
          </a:xfrm>
          <a:prstGeom prst="rect">
            <a:avLst/>
          </a:prstGeom>
          <a:noFill/>
        </p:spPr>
        <p:txBody>
          <a:bodyPr wrap="square" rtlCol="0">
            <a:spAutoFit/>
          </a:bodyPr>
          <a:lstStyle/>
          <a:p>
            <a:r>
              <a:rPr lang="en-US" sz="1400" i="1" dirty="0" smtClean="0">
                <a:solidFill>
                  <a:srgbClr val="B89458"/>
                </a:solidFill>
                <a:latin typeface="Arial" panose="020B0604020202020204" pitchFamily="34" charset="0"/>
                <a:cs typeface="Arial" panose="020B0604020202020204" pitchFamily="34" charset="0"/>
              </a:rPr>
              <a:t>Housing &amp; Industrial</a:t>
            </a:r>
            <a:endParaRPr lang="en-US" sz="1400" i="1" dirty="0">
              <a:solidFill>
                <a:srgbClr val="B89458"/>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6391474" y="1245421"/>
            <a:ext cx="0" cy="5260247"/>
          </a:xfrm>
          <a:prstGeom prst="line">
            <a:avLst/>
          </a:prstGeom>
          <a:ln w="38100">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91474" y="1084426"/>
            <a:ext cx="0" cy="36476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7411" name="Picture 17410"/>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10743" y="1540319"/>
            <a:ext cx="376997" cy="343053"/>
          </a:xfrm>
          <a:prstGeom prst="rect">
            <a:avLst/>
          </a:prstGeom>
          <a:noFill/>
        </p:spPr>
      </p:pic>
      <p:pic>
        <p:nvPicPr>
          <p:cNvPr id="132" name="Picture 131"/>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10742" y="2029087"/>
            <a:ext cx="376997" cy="343053"/>
          </a:xfrm>
          <a:prstGeom prst="rect">
            <a:avLst/>
          </a:prstGeom>
        </p:spPr>
      </p:pic>
      <p:pic>
        <p:nvPicPr>
          <p:cNvPr id="133" name="Picture 132"/>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4160" y="4761733"/>
            <a:ext cx="376997" cy="343053"/>
          </a:xfrm>
          <a:prstGeom prst="rect">
            <a:avLst/>
          </a:prstGeom>
        </p:spPr>
      </p:pic>
      <p:pic>
        <p:nvPicPr>
          <p:cNvPr id="134" name="Picture 133"/>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6079" y="4305682"/>
            <a:ext cx="376997" cy="343053"/>
          </a:xfrm>
          <a:prstGeom prst="rect">
            <a:avLst/>
          </a:prstGeom>
        </p:spPr>
      </p:pic>
      <p:pic>
        <p:nvPicPr>
          <p:cNvPr id="135" name="Picture 134"/>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6079" y="3842983"/>
            <a:ext cx="376997" cy="343053"/>
          </a:xfrm>
          <a:prstGeom prst="rect">
            <a:avLst/>
          </a:prstGeom>
        </p:spPr>
      </p:pic>
      <p:pic>
        <p:nvPicPr>
          <p:cNvPr id="136" name="Picture 135"/>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6742" y="3378239"/>
            <a:ext cx="376997" cy="343053"/>
          </a:xfrm>
          <a:prstGeom prst="rect">
            <a:avLst/>
          </a:prstGeom>
        </p:spPr>
      </p:pic>
      <p:pic>
        <p:nvPicPr>
          <p:cNvPr id="137" name="Picture 136"/>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6080" y="2930099"/>
            <a:ext cx="376997" cy="343053"/>
          </a:xfrm>
          <a:prstGeom prst="rect">
            <a:avLst/>
          </a:prstGeom>
        </p:spPr>
      </p:pic>
      <p:pic>
        <p:nvPicPr>
          <p:cNvPr id="138" name="Picture 137"/>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6080" y="2450796"/>
            <a:ext cx="376997" cy="343053"/>
          </a:xfrm>
          <a:prstGeom prst="rect">
            <a:avLst/>
          </a:prstGeom>
        </p:spPr>
      </p:pic>
      <p:pic>
        <p:nvPicPr>
          <p:cNvPr id="139" name="Picture 138"/>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4159" y="5209873"/>
            <a:ext cx="376997" cy="343053"/>
          </a:xfrm>
          <a:prstGeom prst="rect">
            <a:avLst/>
          </a:prstGeom>
        </p:spPr>
      </p:pic>
      <p:pic>
        <p:nvPicPr>
          <p:cNvPr id="140" name="Picture 139"/>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4158" y="5659000"/>
            <a:ext cx="376997" cy="343053"/>
          </a:xfrm>
          <a:prstGeom prst="rect">
            <a:avLst/>
          </a:prstGeom>
        </p:spPr>
      </p:pic>
      <p:pic>
        <p:nvPicPr>
          <p:cNvPr id="141" name="Picture 140"/>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4304157" y="6110885"/>
            <a:ext cx="376997" cy="343053"/>
          </a:xfrm>
          <a:prstGeom prst="rect">
            <a:avLst/>
          </a:prstGeom>
        </p:spPr>
      </p:pic>
      <p:pic>
        <p:nvPicPr>
          <p:cNvPr id="142" name="Picture 141"/>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6164" y="1540319"/>
            <a:ext cx="376997" cy="343053"/>
          </a:xfrm>
          <a:prstGeom prst="rect">
            <a:avLst/>
          </a:prstGeom>
        </p:spPr>
      </p:pic>
      <p:pic>
        <p:nvPicPr>
          <p:cNvPr id="143" name="Picture 142"/>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6163" y="2029087"/>
            <a:ext cx="376997" cy="343053"/>
          </a:xfrm>
          <a:prstGeom prst="rect">
            <a:avLst/>
          </a:prstGeom>
        </p:spPr>
      </p:pic>
      <p:pic>
        <p:nvPicPr>
          <p:cNvPr id="145" name="Picture 144"/>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1500" y="4305682"/>
            <a:ext cx="376997" cy="343053"/>
          </a:xfrm>
          <a:prstGeom prst="rect">
            <a:avLst/>
          </a:prstGeom>
        </p:spPr>
      </p:pic>
      <p:pic>
        <p:nvPicPr>
          <p:cNvPr id="146" name="Picture 145"/>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1500" y="3842983"/>
            <a:ext cx="376997" cy="343053"/>
          </a:xfrm>
          <a:prstGeom prst="rect">
            <a:avLst/>
          </a:prstGeom>
        </p:spPr>
      </p:pic>
      <p:pic>
        <p:nvPicPr>
          <p:cNvPr id="147" name="Picture 146"/>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2163" y="3378239"/>
            <a:ext cx="376997" cy="343053"/>
          </a:xfrm>
          <a:prstGeom prst="rect">
            <a:avLst/>
          </a:prstGeom>
        </p:spPr>
      </p:pic>
      <p:pic>
        <p:nvPicPr>
          <p:cNvPr id="148" name="Picture 147"/>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1501" y="2930099"/>
            <a:ext cx="376997" cy="343053"/>
          </a:xfrm>
          <a:prstGeom prst="rect">
            <a:avLst/>
          </a:prstGeom>
        </p:spPr>
      </p:pic>
      <p:pic>
        <p:nvPicPr>
          <p:cNvPr id="149" name="Picture 148"/>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31501" y="2450796"/>
            <a:ext cx="376997" cy="343053"/>
          </a:xfrm>
          <a:prstGeom prst="rect">
            <a:avLst/>
          </a:prstGeom>
        </p:spPr>
      </p:pic>
      <p:pic>
        <p:nvPicPr>
          <p:cNvPr id="150" name="Picture 149"/>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5529580" y="5209873"/>
            <a:ext cx="376997" cy="343053"/>
          </a:xfrm>
          <a:prstGeom prst="rect">
            <a:avLst/>
          </a:prstGeom>
        </p:spPr>
      </p:pic>
      <p:pic>
        <p:nvPicPr>
          <p:cNvPr id="154" name="Picture 153"/>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30207" y="2029087"/>
            <a:ext cx="376997" cy="343053"/>
          </a:xfrm>
          <a:prstGeom prst="rect">
            <a:avLst/>
          </a:prstGeom>
        </p:spPr>
      </p:pic>
      <p:pic>
        <p:nvPicPr>
          <p:cNvPr id="156" name="Picture 155"/>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5544" y="4305682"/>
            <a:ext cx="376997" cy="343053"/>
          </a:xfrm>
          <a:prstGeom prst="rect">
            <a:avLst/>
          </a:prstGeom>
        </p:spPr>
      </p:pic>
      <p:pic>
        <p:nvPicPr>
          <p:cNvPr id="157" name="Picture 156"/>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5544" y="3842983"/>
            <a:ext cx="376997" cy="343053"/>
          </a:xfrm>
          <a:prstGeom prst="rect">
            <a:avLst/>
          </a:prstGeom>
        </p:spPr>
      </p:pic>
      <p:pic>
        <p:nvPicPr>
          <p:cNvPr id="158" name="Picture 157"/>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6207" y="3378239"/>
            <a:ext cx="376997" cy="343053"/>
          </a:xfrm>
          <a:prstGeom prst="rect">
            <a:avLst/>
          </a:prstGeom>
        </p:spPr>
      </p:pic>
      <p:pic>
        <p:nvPicPr>
          <p:cNvPr id="160" name="Picture 159"/>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5545" y="2450796"/>
            <a:ext cx="376997" cy="343053"/>
          </a:xfrm>
          <a:prstGeom prst="rect">
            <a:avLst/>
          </a:prstGeom>
        </p:spPr>
      </p:pic>
      <p:pic>
        <p:nvPicPr>
          <p:cNvPr id="161" name="Picture 160"/>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3624" y="5209873"/>
            <a:ext cx="376997" cy="343053"/>
          </a:xfrm>
          <a:prstGeom prst="rect">
            <a:avLst/>
          </a:prstGeom>
        </p:spPr>
      </p:pic>
      <p:pic>
        <p:nvPicPr>
          <p:cNvPr id="162" name="Picture 161"/>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3623" y="5659000"/>
            <a:ext cx="376997" cy="343053"/>
          </a:xfrm>
          <a:prstGeom prst="rect">
            <a:avLst/>
          </a:prstGeom>
        </p:spPr>
      </p:pic>
      <p:pic>
        <p:nvPicPr>
          <p:cNvPr id="163" name="Picture 162"/>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823622" y="6110885"/>
            <a:ext cx="376997" cy="343053"/>
          </a:xfrm>
          <a:prstGeom prst="rect">
            <a:avLst/>
          </a:prstGeom>
        </p:spPr>
      </p:pic>
      <p:pic>
        <p:nvPicPr>
          <p:cNvPr id="164" name="Picture 163"/>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6081" y="1540319"/>
            <a:ext cx="376997" cy="343053"/>
          </a:xfrm>
          <a:prstGeom prst="rect">
            <a:avLst/>
          </a:prstGeom>
        </p:spPr>
      </p:pic>
      <p:pic>
        <p:nvPicPr>
          <p:cNvPr id="165" name="Picture 164"/>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6080" y="2029087"/>
            <a:ext cx="376997" cy="343053"/>
          </a:xfrm>
          <a:prstGeom prst="rect">
            <a:avLst/>
          </a:prstGeom>
        </p:spPr>
      </p:pic>
      <p:pic>
        <p:nvPicPr>
          <p:cNvPr id="167" name="Picture 166"/>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1417" y="4305682"/>
            <a:ext cx="376997" cy="343053"/>
          </a:xfrm>
          <a:prstGeom prst="rect">
            <a:avLst/>
          </a:prstGeom>
        </p:spPr>
      </p:pic>
      <p:pic>
        <p:nvPicPr>
          <p:cNvPr id="168" name="Picture 167"/>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1417" y="3842983"/>
            <a:ext cx="376997" cy="343053"/>
          </a:xfrm>
          <a:prstGeom prst="rect">
            <a:avLst/>
          </a:prstGeom>
        </p:spPr>
      </p:pic>
      <p:pic>
        <p:nvPicPr>
          <p:cNvPr id="169" name="Picture 168"/>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2080" y="3378239"/>
            <a:ext cx="376997" cy="343053"/>
          </a:xfrm>
          <a:prstGeom prst="rect">
            <a:avLst/>
          </a:prstGeom>
        </p:spPr>
      </p:pic>
      <p:pic>
        <p:nvPicPr>
          <p:cNvPr id="170" name="Picture 169"/>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1418" y="2930099"/>
            <a:ext cx="376997" cy="343053"/>
          </a:xfrm>
          <a:prstGeom prst="rect">
            <a:avLst/>
          </a:prstGeom>
        </p:spPr>
      </p:pic>
      <p:pic>
        <p:nvPicPr>
          <p:cNvPr id="171" name="Picture 170"/>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21418" y="2450796"/>
            <a:ext cx="376997" cy="343053"/>
          </a:xfrm>
          <a:prstGeom prst="rect">
            <a:avLst/>
          </a:prstGeom>
        </p:spPr>
      </p:pic>
      <p:pic>
        <p:nvPicPr>
          <p:cNvPr id="172" name="Picture 171"/>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19497" y="5209873"/>
            <a:ext cx="376997" cy="343053"/>
          </a:xfrm>
          <a:prstGeom prst="rect">
            <a:avLst/>
          </a:prstGeom>
        </p:spPr>
      </p:pic>
      <p:pic>
        <p:nvPicPr>
          <p:cNvPr id="173" name="Picture 172"/>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19496" y="5659000"/>
            <a:ext cx="376997" cy="343053"/>
          </a:xfrm>
          <a:prstGeom prst="rect">
            <a:avLst/>
          </a:prstGeom>
        </p:spPr>
      </p:pic>
      <p:pic>
        <p:nvPicPr>
          <p:cNvPr id="174" name="Picture 173"/>
          <p:cNvPicPr>
            <a:picLocks noChangeAspect="1"/>
          </p:cNvPicPr>
          <p:nvPr/>
        </p:nvPicPr>
        <p:blipFill>
          <a:blip r:embed="rId2">
            <a:clrChange>
              <a:clrFrom>
                <a:srgbClr val="FFFFFF"/>
              </a:clrFrom>
              <a:clrTo>
                <a:srgbClr val="FFFFFF">
                  <a:alpha val="0"/>
                </a:srgbClr>
              </a:clrTo>
            </a:clrChange>
            <a:duotone>
              <a:schemeClr val="accent6">
                <a:shade val="45000"/>
                <a:satMod val="135000"/>
              </a:schemeClr>
              <a:prstClr val="white"/>
            </a:duotone>
          </a:blip>
          <a:stretch>
            <a:fillRect/>
          </a:stretch>
        </p:blipFill>
        <p:spPr>
          <a:xfrm>
            <a:off x="8119495" y="6110885"/>
            <a:ext cx="376997" cy="343053"/>
          </a:xfrm>
          <a:prstGeom prst="rect">
            <a:avLst/>
          </a:prstGeom>
        </p:spPr>
      </p:pic>
      <p:pic>
        <p:nvPicPr>
          <p:cNvPr id="17413" name="Picture 1741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2429" y="1041184"/>
            <a:ext cx="1990001" cy="451248"/>
          </a:xfrm>
          <a:prstGeom prst="rect">
            <a:avLst/>
          </a:prstGeom>
        </p:spPr>
      </p:pic>
    </p:spTree>
    <p:extLst>
      <p:ext uri="{BB962C8B-B14F-4D97-AF65-F5344CB8AC3E}">
        <p14:creationId xmlns:p14="http://schemas.microsoft.com/office/powerpoint/2010/main" val="31025338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5726883" y="1926951"/>
            <a:ext cx="483953" cy="16782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p:cNvSpPr/>
          <p:nvPr/>
        </p:nvSpPr>
        <p:spPr>
          <a:xfrm>
            <a:off x="8614426" y="2004377"/>
            <a:ext cx="483953" cy="16782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785550" y="2808530"/>
            <a:ext cx="483953" cy="167820"/>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8618516" y="1273083"/>
            <a:ext cx="483953" cy="579357"/>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5731599" y="1261793"/>
            <a:ext cx="483953" cy="579357"/>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799353" y="1236572"/>
            <a:ext cx="483953" cy="579357"/>
          </a:xfrm>
          <a:prstGeom prst="rect">
            <a:avLst/>
          </a:prstGeom>
          <a:solidFill>
            <a:schemeClr val="bg1">
              <a:lumMod val="85000"/>
            </a:schemeClr>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9"/>
          <p:cNvSpPr txBox="1">
            <a:spLocks noChangeArrowheads="1"/>
          </p:cNvSpPr>
          <p:nvPr/>
        </p:nvSpPr>
        <p:spPr bwMode="auto">
          <a:xfrm>
            <a:off x="6419868" y="1342060"/>
            <a:ext cx="2286000" cy="215444"/>
          </a:xfrm>
          <a:prstGeom prst="rect">
            <a:avLst/>
          </a:prstGeom>
          <a:noFill/>
          <a:ln w="9525">
            <a:noFill/>
            <a:miter lim="800000"/>
            <a:headEnd/>
            <a:tailEnd/>
          </a:ln>
        </p:spPr>
        <p:txBody>
          <a:bodyPr wrap="square">
            <a:spAutoFit/>
          </a:bodyPr>
          <a:lstStyle/>
          <a:p>
            <a:pPr algn="ctr" defTabSz="457200"/>
            <a:r>
              <a:rPr lang="en-US" sz="800" b="1" i="1" dirty="0" smtClean="0">
                <a:solidFill>
                  <a:schemeClr val="bg1">
                    <a:lumMod val="50000"/>
                  </a:schemeClr>
                </a:solidFill>
                <a:latin typeface="Arial" panose="020B0604020202020204" pitchFamily="34" charset="0"/>
                <a:cs typeface="Arial" panose="020B0604020202020204" pitchFamily="34" charset="0"/>
              </a:rPr>
              <a:t>non-res construction spend (commercial), YoY chg.</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64" name="Chart 63"/>
          <p:cNvGraphicFramePr/>
          <p:nvPr>
            <p:extLst>
              <p:ext uri="{D42A27DB-BD31-4B8C-83A1-F6EECF244321}">
                <p14:modId xmlns:p14="http://schemas.microsoft.com/office/powerpoint/2010/main" val="3313044329"/>
              </p:ext>
            </p:extLst>
          </p:nvPr>
        </p:nvGraphicFramePr>
        <p:xfrm>
          <a:off x="6284173" y="1348019"/>
          <a:ext cx="2298819"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687607" y="234152"/>
            <a:ext cx="8382000" cy="662467"/>
          </a:xfrm>
        </p:spPr>
        <p:txBody>
          <a:bodyPr/>
          <a:lstStyle/>
          <a:p>
            <a:r>
              <a:rPr lang="en-US" sz="3600" dirty="0" smtClean="0"/>
              <a:t>Outperforming </a:t>
            </a:r>
            <a:r>
              <a:rPr lang="en-US" sz="3600" dirty="0"/>
              <a:t>End-Market </a:t>
            </a:r>
            <a:r>
              <a:rPr lang="en-US" sz="3600" dirty="0" smtClean="0"/>
              <a:t>Growth</a:t>
            </a:r>
            <a:endParaRPr lang="en-US" sz="3600" dirty="0"/>
          </a:p>
        </p:txBody>
      </p:sp>
      <p:sp>
        <p:nvSpPr>
          <p:cNvPr id="4" name="Slide Number Placeholder 3"/>
          <p:cNvSpPr>
            <a:spLocks noGrp="1"/>
          </p:cNvSpPr>
          <p:nvPr>
            <p:ph type="sldNum" sz="quarter" idx="12"/>
          </p:nvPr>
        </p:nvSpPr>
        <p:spPr/>
        <p:txBody>
          <a:bodyPr/>
          <a:lstStyle/>
          <a:p>
            <a:fld id="{BCF97837-A29C-4243-9F9B-B3874C1BEEE0}" type="slidenum">
              <a:rPr lang="en-US" smtClean="0"/>
              <a:pPr/>
              <a:t>13</a:t>
            </a:fld>
            <a:endParaRPr lang="en-US" dirty="0"/>
          </a:p>
        </p:txBody>
      </p:sp>
      <p:sp>
        <p:nvSpPr>
          <p:cNvPr id="11" name="TextBox 10"/>
          <p:cNvSpPr txBox="1"/>
          <p:nvPr/>
        </p:nvSpPr>
        <p:spPr>
          <a:xfrm>
            <a:off x="401398" y="1208579"/>
            <a:ext cx="2640652" cy="215444"/>
          </a:xfrm>
          <a:prstGeom prst="rect">
            <a:avLst/>
          </a:prstGeom>
          <a:noFill/>
        </p:spPr>
        <p:txBody>
          <a:bodyPr wrap="square" rtlCol="0">
            <a:spAutoFit/>
          </a:bodyPr>
          <a:lstStyle/>
          <a:p>
            <a:pPr algn="ctr"/>
            <a:r>
              <a:rPr lang="en-US" sz="800" b="1" i="1" dirty="0" smtClean="0">
                <a:solidFill>
                  <a:schemeClr val="bg1">
                    <a:lumMod val="50000"/>
                  </a:schemeClr>
                </a:solidFill>
                <a:latin typeface="Arial" panose="020B0604020202020204" pitchFamily="34" charset="0"/>
                <a:cs typeface="Arial" panose="020B0604020202020204" pitchFamily="34" charset="0"/>
              </a:rPr>
              <a:t>($ in millions, shipments in thousands)</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9" name="Slide Number Placeholder 3"/>
          <p:cNvSpPr txBox="1">
            <a:spLocks/>
          </p:cNvSpPr>
          <p:nvPr/>
        </p:nvSpPr>
        <p:spPr>
          <a:xfrm>
            <a:off x="6872123" y="6161418"/>
            <a:ext cx="2057400" cy="297544"/>
          </a:xfrm>
          <a:prstGeom prst="rect">
            <a:avLst/>
          </a:prstGeom>
        </p:spPr>
        <p:txBody>
          <a:bodyP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F97837-A29C-4243-9F9B-B3874C1BEEE0}" type="slidenum">
              <a:rPr lang="en-US" sz="1000" smtClean="0"/>
              <a:pPr/>
              <a:t>13</a:t>
            </a:fld>
            <a:endParaRPr lang="en-US" sz="1000" dirty="0"/>
          </a:p>
        </p:txBody>
      </p:sp>
      <p:sp>
        <p:nvSpPr>
          <p:cNvPr id="19" name="Rectangle 18"/>
          <p:cNvSpPr/>
          <p:nvPr/>
        </p:nvSpPr>
        <p:spPr>
          <a:xfrm>
            <a:off x="304404" y="993649"/>
            <a:ext cx="2834640" cy="2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smtClean="0">
                <a:solidFill>
                  <a:schemeClr val="tx1"/>
                </a:solidFill>
                <a:latin typeface="Arial" panose="020B0604020202020204" pitchFamily="34" charset="0"/>
                <a:cs typeface="Arial" panose="020B0604020202020204" pitchFamily="34" charset="0"/>
              </a:rPr>
              <a:t>RV Sales Growth</a:t>
            </a:r>
            <a:endParaRPr lang="en-US" sz="1400" b="1" u="sng" dirty="0">
              <a:solidFill>
                <a:schemeClr val="tx1"/>
              </a:solidFill>
              <a:latin typeface="Arial" panose="020B0604020202020204" pitchFamily="34" charset="0"/>
              <a:cs typeface="Arial" panose="020B0604020202020204" pitchFamily="34" charset="0"/>
            </a:endParaRPr>
          </a:p>
        </p:txBody>
      </p:sp>
      <p:sp>
        <p:nvSpPr>
          <p:cNvPr id="20" name="Rectangle 19"/>
          <p:cNvSpPr/>
          <p:nvPr/>
        </p:nvSpPr>
        <p:spPr>
          <a:xfrm>
            <a:off x="6236788" y="993649"/>
            <a:ext cx="2834640" cy="2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smtClean="0">
                <a:solidFill>
                  <a:schemeClr val="tx1"/>
                </a:solidFill>
                <a:latin typeface="Arial" panose="020B0604020202020204" pitchFamily="34" charset="0"/>
                <a:cs typeface="Arial" panose="020B0604020202020204" pitchFamily="34" charset="0"/>
              </a:rPr>
              <a:t>Industrial Sales Growth</a:t>
            </a:r>
            <a:endParaRPr lang="en-US" sz="1400" b="1" u="sng" dirty="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3273975" y="993649"/>
            <a:ext cx="2834640" cy="2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smtClean="0">
                <a:solidFill>
                  <a:schemeClr val="tx1"/>
                </a:solidFill>
                <a:latin typeface="Arial" panose="020B0604020202020204" pitchFamily="34" charset="0"/>
                <a:cs typeface="Arial" panose="020B0604020202020204" pitchFamily="34" charset="0"/>
              </a:rPr>
              <a:t>MH Sales Growth</a:t>
            </a:r>
            <a:endParaRPr lang="en-US" sz="1400" b="1" u="sng" dirty="0">
              <a:solidFill>
                <a:schemeClr val="tx1"/>
              </a:solidFill>
              <a:latin typeface="Arial" panose="020B0604020202020204" pitchFamily="34" charset="0"/>
              <a:cs typeface="Arial" panose="020B0604020202020204" pitchFamily="34" charset="0"/>
            </a:endParaRPr>
          </a:p>
        </p:txBody>
      </p:sp>
      <p:sp>
        <p:nvSpPr>
          <p:cNvPr id="23" name="TextBox 22"/>
          <p:cNvSpPr txBox="1"/>
          <p:nvPr/>
        </p:nvSpPr>
        <p:spPr>
          <a:xfrm>
            <a:off x="6333782" y="1208579"/>
            <a:ext cx="2377440" cy="215444"/>
          </a:xfrm>
          <a:prstGeom prst="rect">
            <a:avLst/>
          </a:prstGeom>
          <a:noFill/>
        </p:spPr>
        <p:txBody>
          <a:bodyPr wrap="square" rtlCol="0">
            <a:spAutoFit/>
          </a:bodyPr>
          <a:lstStyle/>
          <a:p>
            <a:pPr algn="ctr"/>
            <a:r>
              <a:rPr lang="en-US" sz="800" b="1" i="1" dirty="0" smtClean="0">
                <a:solidFill>
                  <a:schemeClr val="bg1">
                    <a:lumMod val="50000"/>
                  </a:schemeClr>
                </a:solidFill>
                <a:latin typeface="Arial" panose="020B0604020202020204" pitchFamily="34" charset="0"/>
                <a:cs typeface="Arial" panose="020B0604020202020204" pitchFamily="34" charset="0"/>
              </a:rPr>
              <a:t>($ in millions, housing starts in thousands)</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24" name="TextBox 6"/>
          <p:cNvSpPr txBox="1"/>
          <p:nvPr/>
        </p:nvSpPr>
        <p:spPr>
          <a:xfrm>
            <a:off x="6407877" y="1398989"/>
            <a:ext cx="91440" cy="91440"/>
          </a:xfrm>
          <a:prstGeom prst="rect">
            <a:avLst/>
          </a:prstGeom>
          <a:noFill/>
          <a:ln w="22225">
            <a:solidFill>
              <a:srgbClr val="009E75"/>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sz="800" b="1" dirty="0">
              <a:solidFill>
                <a:srgbClr val="009E75"/>
              </a:solidFill>
              <a:latin typeface="Arial" panose="020B0604020202020204" pitchFamily="34" charset="0"/>
              <a:cs typeface="Arial" panose="020B0604020202020204" pitchFamily="34" charset="0"/>
            </a:endParaRPr>
          </a:p>
        </p:txBody>
      </p:sp>
      <p:sp>
        <p:nvSpPr>
          <p:cNvPr id="31" name="TextBox 30"/>
          <p:cNvSpPr txBox="1"/>
          <p:nvPr/>
        </p:nvSpPr>
        <p:spPr>
          <a:xfrm>
            <a:off x="3370969" y="1208579"/>
            <a:ext cx="2640652" cy="215444"/>
          </a:xfrm>
          <a:prstGeom prst="rect">
            <a:avLst/>
          </a:prstGeom>
          <a:noFill/>
        </p:spPr>
        <p:txBody>
          <a:bodyPr wrap="square" rtlCol="0">
            <a:spAutoFit/>
          </a:bodyPr>
          <a:lstStyle/>
          <a:p>
            <a:pPr algn="ctr"/>
            <a:r>
              <a:rPr lang="en-US" sz="800" b="1" i="1" dirty="0" smtClean="0">
                <a:solidFill>
                  <a:schemeClr val="bg1">
                    <a:lumMod val="50000"/>
                  </a:schemeClr>
                </a:solidFill>
                <a:latin typeface="Arial" panose="020B0604020202020204" pitchFamily="34" charset="0"/>
                <a:cs typeface="Arial" panose="020B0604020202020204" pitchFamily="34" charset="0"/>
              </a:rPr>
              <a:t>($ in millions, shipments in thousands)</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33" name="TextBox 32"/>
          <p:cNvSpPr txBox="1"/>
          <p:nvPr/>
        </p:nvSpPr>
        <p:spPr>
          <a:xfrm>
            <a:off x="368266" y="4911511"/>
            <a:ext cx="2743200" cy="687094"/>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nchor="ctr">
            <a:noAutofit/>
          </a:bodyPr>
          <a:lstStyle/>
          <a:p>
            <a:pPr algn="ctr" eaLnBrk="0" fontAlgn="base" hangingPunct="0">
              <a:spcBef>
                <a:spcPts val="600"/>
              </a:spcBef>
              <a:spcAft>
                <a:spcPts val="600"/>
              </a:spcAft>
              <a:defRPr/>
            </a:pPr>
            <a:r>
              <a:rPr lang="en-US" sz="1100" b="1" dirty="0" smtClean="0">
                <a:ln w="19050">
                  <a:noFill/>
                </a:ln>
                <a:solidFill>
                  <a:srgbClr val="333A3E"/>
                </a:solidFill>
                <a:latin typeface="Arial" panose="020B0604020202020204" pitchFamily="34" charset="0"/>
                <a:cs typeface="Arial" panose="020B0604020202020204" pitchFamily="34" charset="0"/>
              </a:rPr>
              <a:t>Patrick RV sales growth has outpaced industry growth for five</a:t>
            </a:r>
            <a:br>
              <a:rPr lang="en-US" sz="1100" b="1" dirty="0" smtClean="0">
                <a:ln w="19050">
                  <a:noFill/>
                </a:ln>
                <a:solidFill>
                  <a:srgbClr val="333A3E"/>
                </a:solidFill>
                <a:latin typeface="Arial" panose="020B0604020202020204" pitchFamily="34" charset="0"/>
                <a:cs typeface="Arial" panose="020B0604020202020204" pitchFamily="34" charset="0"/>
              </a:rPr>
            </a:br>
            <a:r>
              <a:rPr lang="en-US" sz="1100" b="1" dirty="0" smtClean="0">
                <a:ln w="19050">
                  <a:noFill/>
                </a:ln>
                <a:solidFill>
                  <a:srgbClr val="333A3E"/>
                </a:solidFill>
                <a:latin typeface="Arial" panose="020B0604020202020204" pitchFamily="34" charset="0"/>
                <a:cs typeface="Arial" panose="020B0604020202020204" pitchFamily="34" charset="0"/>
              </a:rPr>
              <a:t> consecutive years</a:t>
            </a:r>
          </a:p>
        </p:txBody>
      </p:sp>
      <p:sp>
        <p:nvSpPr>
          <p:cNvPr id="34" name="TextBox 33"/>
          <p:cNvSpPr txBox="1"/>
          <p:nvPr/>
        </p:nvSpPr>
        <p:spPr>
          <a:xfrm>
            <a:off x="3315475" y="4911511"/>
            <a:ext cx="2743200" cy="687094"/>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nchor="ctr">
            <a:noAutofit/>
          </a:bodyPr>
          <a:lstStyle/>
          <a:p>
            <a:pPr algn="ctr" eaLnBrk="0" fontAlgn="base" hangingPunct="0">
              <a:spcBef>
                <a:spcPts val="600"/>
              </a:spcBef>
              <a:spcAft>
                <a:spcPts val="600"/>
              </a:spcAft>
              <a:defRPr/>
            </a:pPr>
            <a:r>
              <a:rPr lang="en-US" sz="1100" b="1" dirty="0" smtClean="0">
                <a:ln w="19050">
                  <a:noFill/>
                </a:ln>
                <a:solidFill>
                  <a:srgbClr val="333A3E"/>
                </a:solidFill>
                <a:latin typeface="Arial" panose="020B0604020202020204" pitchFamily="34" charset="0"/>
                <a:cs typeface="Arial" panose="020B0604020202020204" pitchFamily="34" charset="0"/>
              </a:rPr>
              <a:t>Patrick MH sales growth has outpaced industry growth for five </a:t>
            </a:r>
            <a:br>
              <a:rPr lang="en-US" sz="1100" b="1" dirty="0" smtClean="0">
                <a:ln w="19050">
                  <a:noFill/>
                </a:ln>
                <a:solidFill>
                  <a:srgbClr val="333A3E"/>
                </a:solidFill>
                <a:latin typeface="Arial" panose="020B0604020202020204" pitchFamily="34" charset="0"/>
                <a:cs typeface="Arial" panose="020B0604020202020204" pitchFamily="34" charset="0"/>
              </a:rPr>
            </a:br>
            <a:r>
              <a:rPr lang="en-US" sz="1100" b="1" dirty="0" smtClean="0">
                <a:ln w="19050">
                  <a:noFill/>
                </a:ln>
                <a:solidFill>
                  <a:srgbClr val="333A3E"/>
                </a:solidFill>
                <a:latin typeface="Arial" panose="020B0604020202020204" pitchFamily="34" charset="0"/>
                <a:cs typeface="Arial" panose="020B0604020202020204" pitchFamily="34" charset="0"/>
              </a:rPr>
              <a:t>consecutive years</a:t>
            </a:r>
          </a:p>
        </p:txBody>
      </p:sp>
      <p:sp>
        <p:nvSpPr>
          <p:cNvPr id="35" name="TextBox 34"/>
          <p:cNvSpPr txBox="1"/>
          <p:nvPr/>
        </p:nvSpPr>
        <p:spPr>
          <a:xfrm>
            <a:off x="6244408" y="4911511"/>
            <a:ext cx="2691926" cy="687094"/>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nchor="ctr">
            <a:noAutofit/>
          </a:bodyPr>
          <a:lstStyle/>
          <a:p>
            <a:pPr algn="ctr" eaLnBrk="0" fontAlgn="base" hangingPunct="0">
              <a:spcBef>
                <a:spcPts val="600"/>
              </a:spcBef>
              <a:spcAft>
                <a:spcPts val="600"/>
              </a:spcAft>
              <a:defRPr/>
            </a:pPr>
            <a:r>
              <a:rPr lang="en-US" sz="1100" b="1" dirty="0" smtClean="0">
                <a:ln w="19050">
                  <a:noFill/>
                </a:ln>
                <a:solidFill>
                  <a:srgbClr val="333A3E"/>
                </a:solidFill>
                <a:latin typeface="Arial" panose="020B0604020202020204" pitchFamily="34" charset="0"/>
                <a:cs typeface="Arial" panose="020B0604020202020204" pitchFamily="34" charset="0"/>
              </a:rPr>
              <a:t>Patrick Industrial sales growth has outpaced industry growth for five consecutive years</a:t>
            </a:r>
          </a:p>
        </p:txBody>
      </p:sp>
      <p:sp>
        <p:nvSpPr>
          <p:cNvPr id="38" name="TextBox 37"/>
          <p:cNvSpPr txBox="1"/>
          <p:nvPr/>
        </p:nvSpPr>
        <p:spPr>
          <a:xfrm>
            <a:off x="252464" y="6081091"/>
            <a:ext cx="8915074" cy="461665"/>
          </a:xfrm>
          <a:prstGeom prst="rect">
            <a:avLst/>
          </a:prstGeom>
          <a:noFill/>
        </p:spPr>
        <p:txBody>
          <a:bodyPr wrap="square" rtlCol="0" anchor="b" anchorCtr="0">
            <a:spAutoFit/>
          </a:bodyPr>
          <a:lstStyle/>
          <a:p>
            <a:r>
              <a:rPr lang="en-US" sz="600" b="1" i="1" dirty="0">
                <a:solidFill>
                  <a:schemeClr val="bg1">
                    <a:lumMod val="50000"/>
                  </a:schemeClr>
                </a:solidFill>
                <a:latin typeface="Arial" panose="020B0604020202020204" pitchFamily="34" charset="0"/>
                <a:cs typeface="Arial" panose="020B0604020202020204" pitchFamily="34" charset="0"/>
              </a:rPr>
              <a:t>Source: RVIA RV Wholesale Shipments Historical Glance, RVIA December 2016 Market Report, Manufactured Housing Institute December 2016 Monthly Economic Report, U.S. Census Bureau New Privately Owned Housing Units Started Annual Data through 2016, U.S. Census Bureau Value of Construction Put in Place in the United States, Not Seasonally Adjusted, through November 2016</a:t>
            </a:r>
          </a:p>
          <a:p>
            <a:r>
              <a:rPr lang="en-US" sz="600" b="1" i="1" dirty="0">
                <a:solidFill>
                  <a:schemeClr val="bg1">
                    <a:lumMod val="50000"/>
                  </a:schemeClr>
                </a:solidFill>
                <a:latin typeface="Arial" panose="020B0604020202020204" pitchFamily="34" charset="0"/>
                <a:cs typeface="Arial" panose="020B0604020202020204" pitchFamily="34" charset="0"/>
              </a:rPr>
              <a:t>Note: Non-residential construction spend includes lodging, office, commercial, health care, education, religious and amusement and recreation; 2016 non-residential construction spend increase represents YTD through November </a:t>
            </a:r>
            <a:r>
              <a:rPr lang="en-US" sz="600" b="1" i="1" dirty="0" smtClean="0">
                <a:solidFill>
                  <a:schemeClr val="bg1">
                    <a:lumMod val="50000"/>
                  </a:schemeClr>
                </a:solidFill>
                <a:latin typeface="Arial" panose="020B0604020202020204" pitchFamily="34" charset="0"/>
                <a:cs typeface="Arial" panose="020B0604020202020204" pitchFamily="34" charset="0"/>
              </a:rPr>
              <a:t>2016 compared </a:t>
            </a:r>
            <a:r>
              <a:rPr lang="en-US" sz="600" b="1" i="1" dirty="0">
                <a:solidFill>
                  <a:schemeClr val="bg1">
                    <a:lumMod val="50000"/>
                  </a:schemeClr>
                </a:solidFill>
                <a:latin typeface="Arial" panose="020B0604020202020204" pitchFamily="34" charset="0"/>
                <a:cs typeface="Arial" panose="020B0604020202020204" pitchFamily="34" charset="0"/>
              </a:rPr>
              <a:t>to same period of 2015</a:t>
            </a:r>
          </a:p>
        </p:txBody>
      </p:sp>
      <p:graphicFrame>
        <p:nvGraphicFramePr>
          <p:cNvPr id="8" name="Chart 7"/>
          <p:cNvGraphicFramePr/>
          <p:nvPr>
            <p:extLst/>
          </p:nvPr>
        </p:nvGraphicFramePr>
        <p:xfrm>
          <a:off x="511141" y="1348019"/>
          <a:ext cx="2344801" cy="36576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606382" y="3290905"/>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252</a:t>
            </a:r>
            <a:endParaRPr lang="en-GB" sz="700" b="1" dirty="0">
              <a:latin typeface="Arial" panose="020B0604020202020204" pitchFamily="34" charset="0"/>
              <a:cs typeface="Arial" panose="020B0604020202020204" pitchFamily="34" charset="0"/>
            </a:endParaRPr>
          </a:p>
        </p:txBody>
      </p:sp>
      <p:sp>
        <p:nvSpPr>
          <p:cNvPr id="32" name="TextBox 31"/>
          <p:cNvSpPr txBox="1"/>
          <p:nvPr/>
        </p:nvSpPr>
        <p:spPr>
          <a:xfrm>
            <a:off x="984904" y="3219798"/>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286</a:t>
            </a:r>
            <a:endParaRPr lang="en-GB" sz="700" b="1" dirty="0">
              <a:latin typeface="Arial" panose="020B0604020202020204" pitchFamily="34" charset="0"/>
              <a:cs typeface="Arial" panose="020B0604020202020204" pitchFamily="34" charset="0"/>
            </a:endParaRPr>
          </a:p>
        </p:txBody>
      </p:sp>
      <p:sp>
        <p:nvSpPr>
          <p:cNvPr id="36" name="TextBox 35"/>
          <p:cNvSpPr txBox="1"/>
          <p:nvPr/>
        </p:nvSpPr>
        <p:spPr>
          <a:xfrm>
            <a:off x="1374248" y="3122993"/>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321</a:t>
            </a:r>
            <a:endParaRPr lang="en-GB" sz="700" b="1" dirty="0">
              <a:latin typeface="Arial" panose="020B0604020202020204" pitchFamily="34" charset="0"/>
              <a:cs typeface="Arial" panose="020B0604020202020204" pitchFamily="34" charset="0"/>
            </a:endParaRPr>
          </a:p>
        </p:txBody>
      </p:sp>
      <p:sp>
        <p:nvSpPr>
          <p:cNvPr id="37" name="TextBox 36"/>
          <p:cNvSpPr txBox="1"/>
          <p:nvPr/>
        </p:nvSpPr>
        <p:spPr>
          <a:xfrm>
            <a:off x="1766501" y="3069828"/>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357</a:t>
            </a:r>
            <a:endParaRPr lang="en-GB" sz="700" b="1" dirty="0">
              <a:latin typeface="Arial" panose="020B0604020202020204" pitchFamily="34" charset="0"/>
              <a:cs typeface="Arial" panose="020B0604020202020204" pitchFamily="34" charset="0"/>
            </a:endParaRPr>
          </a:p>
        </p:txBody>
      </p:sp>
      <p:sp>
        <p:nvSpPr>
          <p:cNvPr id="41" name="TextBox 40"/>
          <p:cNvSpPr txBox="1"/>
          <p:nvPr/>
        </p:nvSpPr>
        <p:spPr>
          <a:xfrm>
            <a:off x="2131287" y="2995397"/>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374</a:t>
            </a:r>
            <a:endParaRPr lang="en-GB" sz="700" b="1" dirty="0">
              <a:latin typeface="Arial" panose="020B0604020202020204" pitchFamily="34" charset="0"/>
              <a:cs typeface="Arial" panose="020B0604020202020204" pitchFamily="34" charset="0"/>
            </a:endParaRPr>
          </a:p>
        </p:txBody>
      </p:sp>
      <p:sp>
        <p:nvSpPr>
          <p:cNvPr id="42" name="TextBox 41"/>
          <p:cNvSpPr txBox="1"/>
          <p:nvPr/>
        </p:nvSpPr>
        <p:spPr>
          <a:xfrm>
            <a:off x="2516873" y="2846535"/>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431</a:t>
            </a:r>
            <a:endParaRPr lang="en-GB" sz="700" b="1" dirty="0">
              <a:latin typeface="Arial" panose="020B0604020202020204" pitchFamily="34" charset="0"/>
              <a:cs typeface="Arial" panose="020B0604020202020204" pitchFamily="34" charset="0"/>
            </a:endParaRPr>
          </a:p>
        </p:txBody>
      </p:sp>
      <p:sp>
        <p:nvSpPr>
          <p:cNvPr id="44" name="TextBox 43"/>
          <p:cNvSpPr txBox="1"/>
          <p:nvPr/>
        </p:nvSpPr>
        <p:spPr>
          <a:xfrm>
            <a:off x="975379" y="2615916"/>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61%</a:t>
            </a:r>
            <a:endParaRPr lang="en-GB" sz="700" b="1" dirty="0">
              <a:latin typeface="Arial" panose="020B0604020202020204" pitchFamily="34" charset="0"/>
              <a:cs typeface="Arial" panose="020B0604020202020204" pitchFamily="34" charset="0"/>
            </a:endParaRPr>
          </a:p>
        </p:txBody>
      </p:sp>
      <p:sp>
        <p:nvSpPr>
          <p:cNvPr id="45" name="TextBox 44"/>
          <p:cNvSpPr txBox="1"/>
          <p:nvPr/>
        </p:nvSpPr>
        <p:spPr>
          <a:xfrm>
            <a:off x="1364723" y="2390376"/>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42%</a:t>
            </a:r>
            <a:endParaRPr lang="en-GB" sz="700" b="1" dirty="0">
              <a:latin typeface="Arial" panose="020B0604020202020204" pitchFamily="34" charset="0"/>
              <a:cs typeface="Arial" panose="020B0604020202020204" pitchFamily="34" charset="0"/>
            </a:endParaRPr>
          </a:p>
        </p:txBody>
      </p:sp>
      <p:sp>
        <p:nvSpPr>
          <p:cNvPr id="46" name="TextBox 45"/>
          <p:cNvSpPr txBox="1"/>
          <p:nvPr/>
        </p:nvSpPr>
        <p:spPr>
          <a:xfrm>
            <a:off x="1756976" y="2185370"/>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27%</a:t>
            </a:r>
            <a:endParaRPr lang="en-GB" sz="700" b="1" dirty="0">
              <a:latin typeface="Arial" panose="020B0604020202020204" pitchFamily="34" charset="0"/>
              <a:cs typeface="Arial" panose="020B0604020202020204" pitchFamily="34" charset="0"/>
            </a:endParaRPr>
          </a:p>
        </p:txBody>
      </p:sp>
      <p:sp>
        <p:nvSpPr>
          <p:cNvPr id="47" name="TextBox 46"/>
          <p:cNvSpPr txBox="1"/>
          <p:nvPr/>
        </p:nvSpPr>
        <p:spPr>
          <a:xfrm>
            <a:off x="2159862" y="1905422"/>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27%</a:t>
            </a:r>
            <a:endParaRPr lang="en-GB" sz="700" b="1" dirty="0">
              <a:latin typeface="Arial" panose="020B0604020202020204" pitchFamily="34" charset="0"/>
              <a:cs typeface="Arial" panose="020B0604020202020204" pitchFamily="34" charset="0"/>
            </a:endParaRPr>
          </a:p>
        </p:txBody>
      </p:sp>
      <p:sp>
        <p:nvSpPr>
          <p:cNvPr id="49" name="TextBox 48"/>
          <p:cNvSpPr txBox="1"/>
          <p:nvPr/>
        </p:nvSpPr>
        <p:spPr>
          <a:xfrm>
            <a:off x="2545448" y="1481974"/>
            <a:ext cx="216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33%</a:t>
            </a:r>
            <a:endParaRPr lang="en-GB" sz="700" b="1" dirty="0">
              <a:latin typeface="Arial" panose="020B0604020202020204" pitchFamily="34" charset="0"/>
              <a:cs typeface="Arial" panose="020B0604020202020204" pitchFamily="34" charset="0"/>
            </a:endParaRPr>
          </a:p>
        </p:txBody>
      </p:sp>
      <p:graphicFrame>
        <p:nvGraphicFramePr>
          <p:cNvPr id="51" name="Chart 50"/>
          <p:cNvGraphicFramePr/>
          <p:nvPr>
            <p:extLst/>
          </p:nvPr>
        </p:nvGraphicFramePr>
        <p:xfrm>
          <a:off x="3485690" y="1348019"/>
          <a:ext cx="2287142"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52" name="TextBox 51"/>
          <p:cNvSpPr txBox="1"/>
          <p:nvPr/>
        </p:nvSpPr>
        <p:spPr>
          <a:xfrm>
            <a:off x="3561881" y="2925174"/>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+3%</a:t>
            </a:r>
            <a:endParaRPr lang="en-GB" sz="700" b="1" dirty="0">
              <a:solidFill>
                <a:schemeClr val="bg1"/>
              </a:solidFill>
              <a:latin typeface="Arial" panose="020B0604020202020204" pitchFamily="34" charset="0"/>
              <a:cs typeface="Arial" panose="020B0604020202020204" pitchFamily="34" charset="0"/>
            </a:endParaRPr>
          </a:p>
        </p:txBody>
      </p:sp>
      <p:sp>
        <p:nvSpPr>
          <p:cNvPr id="53" name="TextBox 52"/>
          <p:cNvSpPr txBox="1"/>
          <p:nvPr/>
        </p:nvSpPr>
        <p:spPr>
          <a:xfrm>
            <a:off x="3938187" y="2882642"/>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+6%</a:t>
            </a:r>
            <a:endParaRPr lang="en-GB" sz="700" b="1" dirty="0">
              <a:solidFill>
                <a:schemeClr val="bg1"/>
              </a:solidFill>
              <a:latin typeface="Arial" panose="020B0604020202020204" pitchFamily="34" charset="0"/>
              <a:cs typeface="Arial" panose="020B0604020202020204" pitchFamily="34" charset="0"/>
            </a:endParaRPr>
          </a:p>
        </p:txBody>
      </p:sp>
      <p:sp>
        <p:nvSpPr>
          <p:cNvPr id="54" name="TextBox 53"/>
          <p:cNvSpPr txBox="1"/>
          <p:nvPr/>
        </p:nvSpPr>
        <p:spPr>
          <a:xfrm>
            <a:off x="4308481" y="2776312"/>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+10%</a:t>
            </a:r>
            <a:endParaRPr lang="en-GB" sz="700" b="1" dirty="0">
              <a:solidFill>
                <a:schemeClr val="bg1"/>
              </a:solidFill>
              <a:latin typeface="Arial" panose="020B0604020202020204" pitchFamily="34" charset="0"/>
              <a:cs typeface="Arial" panose="020B0604020202020204" pitchFamily="34" charset="0"/>
            </a:endParaRPr>
          </a:p>
        </p:txBody>
      </p:sp>
      <p:sp>
        <p:nvSpPr>
          <p:cNvPr id="55" name="TextBox 54"/>
          <p:cNvSpPr txBox="1"/>
          <p:nvPr/>
        </p:nvSpPr>
        <p:spPr>
          <a:xfrm>
            <a:off x="4700734" y="2683234"/>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+7%</a:t>
            </a:r>
            <a:endParaRPr lang="en-GB" sz="7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046470" y="2482759"/>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+10%</a:t>
            </a:r>
            <a:endParaRPr lang="en-GB" sz="700" b="1" dirty="0">
              <a:solidFill>
                <a:schemeClr val="bg1"/>
              </a:solidFill>
              <a:latin typeface="Arial" panose="020B0604020202020204" pitchFamily="34" charset="0"/>
              <a:cs typeface="Arial" panose="020B0604020202020204" pitchFamily="34" charset="0"/>
            </a:endParaRPr>
          </a:p>
        </p:txBody>
      </p:sp>
      <p:sp>
        <p:nvSpPr>
          <p:cNvPr id="57" name="TextBox 56"/>
          <p:cNvSpPr txBox="1"/>
          <p:nvPr/>
        </p:nvSpPr>
        <p:spPr>
          <a:xfrm>
            <a:off x="5422531" y="2222544"/>
            <a:ext cx="252000" cy="107722"/>
          </a:xfrm>
          <a:prstGeom prst="rect">
            <a:avLst/>
          </a:prstGeom>
          <a:noFill/>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+15%</a:t>
            </a:r>
            <a:endParaRPr lang="en-GB" sz="700" b="1" dirty="0">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3940403" y="2150544"/>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+12%</a:t>
            </a:r>
            <a:endParaRPr lang="en-GB" sz="700" b="1" dirty="0">
              <a:latin typeface="Arial" panose="020B0604020202020204" pitchFamily="34" charset="0"/>
              <a:cs typeface="Arial" panose="020B0604020202020204" pitchFamily="34" charset="0"/>
            </a:endParaRPr>
          </a:p>
        </p:txBody>
      </p:sp>
      <p:sp>
        <p:nvSpPr>
          <p:cNvPr id="59" name="TextBox 58"/>
          <p:cNvSpPr txBox="1"/>
          <p:nvPr/>
        </p:nvSpPr>
        <p:spPr>
          <a:xfrm>
            <a:off x="4254312" y="2040910"/>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+15%</a:t>
            </a:r>
            <a:endParaRPr lang="en-GB" sz="700" b="1" dirty="0">
              <a:latin typeface="Arial" panose="020B0604020202020204" pitchFamily="34" charset="0"/>
              <a:cs typeface="Arial" panose="020B0604020202020204" pitchFamily="34" charset="0"/>
            </a:endParaRPr>
          </a:p>
        </p:txBody>
      </p:sp>
      <p:sp>
        <p:nvSpPr>
          <p:cNvPr id="60" name="TextBox 59"/>
          <p:cNvSpPr txBox="1"/>
          <p:nvPr/>
        </p:nvSpPr>
        <p:spPr>
          <a:xfrm>
            <a:off x="4636275" y="1930483"/>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+16%</a:t>
            </a:r>
            <a:endParaRPr lang="en-GB" sz="700" b="1" dirty="0">
              <a:latin typeface="Arial" panose="020B0604020202020204" pitchFamily="34" charset="0"/>
              <a:cs typeface="Arial" panose="020B0604020202020204" pitchFamily="34" charset="0"/>
            </a:endParaRPr>
          </a:p>
        </p:txBody>
      </p:sp>
      <p:sp>
        <p:nvSpPr>
          <p:cNvPr id="61" name="TextBox 60"/>
          <p:cNvSpPr txBox="1"/>
          <p:nvPr/>
        </p:nvSpPr>
        <p:spPr>
          <a:xfrm>
            <a:off x="5047098" y="1735689"/>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+17%</a:t>
            </a:r>
            <a:endParaRPr lang="en-GB" sz="700" b="1" dirty="0">
              <a:latin typeface="Arial" panose="020B0604020202020204" pitchFamily="34" charset="0"/>
              <a:cs typeface="Arial" panose="020B0604020202020204" pitchFamily="34" charset="0"/>
            </a:endParaRPr>
          </a:p>
        </p:txBody>
      </p:sp>
      <p:sp>
        <p:nvSpPr>
          <p:cNvPr id="62" name="TextBox 61"/>
          <p:cNvSpPr txBox="1"/>
          <p:nvPr/>
        </p:nvSpPr>
        <p:spPr>
          <a:xfrm>
            <a:off x="5441235" y="1488446"/>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+23%</a:t>
            </a:r>
            <a:endParaRPr lang="en-GB" sz="700" b="1" dirty="0">
              <a:latin typeface="Arial" panose="020B0604020202020204" pitchFamily="34" charset="0"/>
              <a:cs typeface="Arial" panose="020B0604020202020204" pitchFamily="34" charset="0"/>
            </a:endParaRPr>
          </a:p>
        </p:txBody>
      </p:sp>
      <p:sp>
        <p:nvSpPr>
          <p:cNvPr id="65" name="TextBox 64"/>
          <p:cNvSpPr txBox="1"/>
          <p:nvPr/>
        </p:nvSpPr>
        <p:spPr>
          <a:xfrm>
            <a:off x="6369889" y="3042137"/>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-4%</a:t>
            </a:r>
            <a:endParaRPr lang="en-GB" sz="700" b="1" dirty="0">
              <a:solidFill>
                <a:schemeClr val="bg1"/>
              </a:solidFill>
              <a:latin typeface="Arial" panose="020B0604020202020204" pitchFamily="34" charset="0"/>
              <a:cs typeface="Arial" panose="020B0604020202020204" pitchFamily="34" charset="0"/>
            </a:endParaRPr>
          </a:p>
        </p:txBody>
      </p:sp>
      <p:sp>
        <p:nvSpPr>
          <p:cNvPr id="66" name="TextBox 65"/>
          <p:cNvSpPr txBox="1"/>
          <p:nvPr/>
        </p:nvSpPr>
        <p:spPr>
          <a:xfrm>
            <a:off x="6727145" y="2765679"/>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+5%</a:t>
            </a:r>
            <a:endParaRPr lang="en-GB" sz="700" b="1" dirty="0">
              <a:solidFill>
                <a:schemeClr val="bg1"/>
              </a:solidFill>
              <a:latin typeface="Arial" panose="020B0604020202020204" pitchFamily="34" charset="0"/>
              <a:cs typeface="Arial" panose="020B0604020202020204" pitchFamily="34" charset="0"/>
            </a:endParaRPr>
          </a:p>
        </p:txBody>
      </p:sp>
      <p:sp>
        <p:nvSpPr>
          <p:cNvPr id="67" name="TextBox 66"/>
          <p:cNvSpPr txBox="1"/>
          <p:nvPr/>
        </p:nvSpPr>
        <p:spPr>
          <a:xfrm>
            <a:off x="7106964" y="2542386"/>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a:t>
            </a:r>
            <a:endParaRPr lang="en-GB" sz="7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7489692" y="2425423"/>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+10%</a:t>
            </a:r>
            <a:endParaRPr lang="en-GB" sz="700" b="1" dirty="0">
              <a:solidFill>
                <a:schemeClr val="bg1"/>
              </a:solidFill>
              <a:latin typeface="Arial" panose="020B0604020202020204" pitchFamily="34" charset="0"/>
              <a:cs typeface="Arial" panose="020B0604020202020204" pitchFamily="34" charset="0"/>
            </a:endParaRPr>
          </a:p>
        </p:txBody>
      </p:sp>
      <p:sp>
        <p:nvSpPr>
          <p:cNvPr id="69" name="TextBox 68"/>
          <p:cNvSpPr txBox="1"/>
          <p:nvPr/>
        </p:nvSpPr>
        <p:spPr>
          <a:xfrm>
            <a:off x="7854478" y="2255295"/>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+12%</a:t>
            </a:r>
            <a:endParaRPr lang="en-GB" sz="700" b="1" dirty="0">
              <a:solidFill>
                <a:schemeClr val="bg1"/>
              </a:solidFill>
              <a:latin typeface="Arial" panose="020B0604020202020204" pitchFamily="34" charset="0"/>
              <a:cs typeface="Arial" panose="020B0604020202020204" pitchFamily="34" charset="0"/>
            </a:endParaRPr>
          </a:p>
        </p:txBody>
      </p:sp>
      <p:sp>
        <p:nvSpPr>
          <p:cNvPr id="70" name="TextBox 69"/>
          <p:cNvSpPr txBox="1"/>
          <p:nvPr/>
        </p:nvSpPr>
        <p:spPr>
          <a:xfrm>
            <a:off x="8231647" y="2159598"/>
            <a:ext cx="252000" cy="107722"/>
          </a:xfrm>
          <a:prstGeom prst="rect">
            <a:avLst/>
          </a:prstGeom>
          <a:solidFill>
            <a:srgbClr val="00926C"/>
          </a:solidFill>
          <a:ln>
            <a:solidFill>
              <a:srgbClr val="333A3E"/>
            </a:solidFill>
          </a:ln>
        </p:spPr>
        <p:txBody>
          <a:bodyPr wrap="square" lIns="0" tIns="0" rIns="0" bIns="0" rtlCol="0">
            <a:spAutoFit/>
          </a:bodyPr>
          <a:lstStyle/>
          <a:p>
            <a:pPr algn="ctr"/>
            <a:r>
              <a:rPr lang="en-GB" sz="700" b="1" dirty="0" smtClean="0">
                <a:solidFill>
                  <a:schemeClr val="bg1"/>
                </a:solidFill>
                <a:latin typeface="Arial" panose="020B0604020202020204" pitchFamily="34" charset="0"/>
                <a:cs typeface="Arial" panose="020B0604020202020204" pitchFamily="34" charset="0"/>
              </a:rPr>
              <a:t>+12%</a:t>
            </a:r>
            <a:endParaRPr lang="en-GB" sz="700" b="1" dirty="0">
              <a:solidFill>
                <a:schemeClr val="bg1"/>
              </a:solidFill>
              <a:latin typeface="Arial" panose="020B0604020202020204" pitchFamily="34" charset="0"/>
              <a:cs typeface="Arial" panose="020B0604020202020204" pitchFamily="34" charset="0"/>
            </a:endParaRPr>
          </a:p>
        </p:txBody>
      </p:sp>
      <p:sp>
        <p:nvSpPr>
          <p:cNvPr id="71" name="TextBox 70"/>
          <p:cNvSpPr txBox="1"/>
          <p:nvPr/>
        </p:nvSpPr>
        <p:spPr>
          <a:xfrm>
            <a:off x="6794928" y="2044214"/>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+13%</a:t>
            </a:r>
            <a:endParaRPr lang="en-GB" sz="700" b="1" dirty="0">
              <a:latin typeface="Arial" panose="020B0604020202020204" pitchFamily="34" charset="0"/>
              <a:cs typeface="Arial" panose="020B0604020202020204" pitchFamily="34" charset="0"/>
            </a:endParaRPr>
          </a:p>
        </p:txBody>
      </p:sp>
      <p:sp>
        <p:nvSpPr>
          <p:cNvPr id="72" name="TextBox 71"/>
          <p:cNvSpPr txBox="1"/>
          <p:nvPr/>
        </p:nvSpPr>
        <p:spPr>
          <a:xfrm>
            <a:off x="7194562" y="1966479"/>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+37%</a:t>
            </a:r>
            <a:endParaRPr lang="en-GB" sz="700" b="1" dirty="0">
              <a:latin typeface="Arial" panose="020B0604020202020204" pitchFamily="34" charset="0"/>
              <a:cs typeface="Arial" panose="020B0604020202020204" pitchFamily="34" charset="0"/>
            </a:endParaRPr>
          </a:p>
        </p:txBody>
      </p:sp>
      <p:sp>
        <p:nvSpPr>
          <p:cNvPr id="73" name="TextBox 72"/>
          <p:cNvSpPr txBox="1"/>
          <p:nvPr/>
        </p:nvSpPr>
        <p:spPr>
          <a:xfrm>
            <a:off x="7576525" y="1856052"/>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+14%</a:t>
            </a:r>
            <a:endParaRPr lang="en-GB" sz="700" b="1" dirty="0">
              <a:latin typeface="Arial" panose="020B0604020202020204" pitchFamily="34" charset="0"/>
              <a:cs typeface="Arial" panose="020B0604020202020204" pitchFamily="34" charset="0"/>
            </a:endParaRPr>
          </a:p>
        </p:txBody>
      </p:sp>
      <p:sp>
        <p:nvSpPr>
          <p:cNvPr id="74" name="TextBox 73"/>
          <p:cNvSpPr txBox="1"/>
          <p:nvPr/>
        </p:nvSpPr>
        <p:spPr>
          <a:xfrm>
            <a:off x="7955449" y="1787936"/>
            <a:ext cx="288000"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+25%</a:t>
            </a:r>
            <a:endParaRPr lang="en-GB" sz="700" b="1" dirty="0">
              <a:latin typeface="Arial" panose="020B0604020202020204" pitchFamily="34" charset="0"/>
              <a:cs typeface="Arial" panose="020B0604020202020204" pitchFamily="34" charset="0"/>
            </a:endParaRPr>
          </a:p>
        </p:txBody>
      </p:sp>
      <p:sp>
        <p:nvSpPr>
          <p:cNvPr id="75" name="TextBox 74"/>
          <p:cNvSpPr txBox="1"/>
          <p:nvPr/>
        </p:nvSpPr>
        <p:spPr>
          <a:xfrm>
            <a:off x="8339802" y="1611719"/>
            <a:ext cx="238016" cy="107722"/>
          </a:xfrm>
          <a:prstGeom prst="rect">
            <a:avLst/>
          </a:prstGeom>
          <a:noFill/>
        </p:spPr>
        <p:txBody>
          <a:bodyPr wrap="square" lIns="0" tIns="0" rIns="0" bIns="0" rtlCol="0">
            <a:spAutoFit/>
          </a:bodyPr>
          <a:lstStyle/>
          <a:p>
            <a:pPr algn="ctr"/>
            <a:r>
              <a:rPr lang="en-GB" sz="700" b="1" dirty="0" smtClean="0">
                <a:latin typeface="Arial" panose="020B0604020202020204" pitchFamily="34" charset="0"/>
                <a:cs typeface="Arial" panose="020B0604020202020204" pitchFamily="34" charset="0"/>
              </a:rPr>
              <a:t>+45%</a:t>
            </a:r>
            <a:endParaRPr lang="en-GB" sz="700" b="1" dirty="0">
              <a:latin typeface="Arial" panose="020B0604020202020204" pitchFamily="34" charset="0"/>
              <a:cs typeface="Arial" panose="020B0604020202020204" pitchFamily="34" charset="0"/>
            </a:endParaRPr>
          </a:p>
        </p:txBody>
      </p:sp>
      <p:sp>
        <p:nvSpPr>
          <p:cNvPr id="2" name="TextBox 1"/>
          <p:cNvSpPr txBox="1"/>
          <p:nvPr/>
        </p:nvSpPr>
        <p:spPr>
          <a:xfrm>
            <a:off x="2756367" y="1248773"/>
            <a:ext cx="595974" cy="21544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5-Year</a:t>
            </a:r>
            <a:endParaRPr lang="en-US" sz="800" dirty="0">
              <a:latin typeface="Arial" panose="020B0604020202020204" pitchFamily="34" charset="0"/>
              <a:cs typeface="Arial" panose="020B0604020202020204" pitchFamily="34" charset="0"/>
            </a:endParaRPr>
          </a:p>
        </p:txBody>
      </p:sp>
      <p:sp>
        <p:nvSpPr>
          <p:cNvPr id="77" name="TextBox 76"/>
          <p:cNvSpPr txBox="1"/>
          <p:nvPr/>
        </p:nvSpPr>
        <p:spPr>
          <a:xfrm>
            <a:off x="2803991" y="1410801"/>
            <a:ext cx="1868005"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CAGR</a:t>
            </a:r>
            <a:endParaRPr lang="en-US" sz="800" dirty="0">
              <a:latin typeface="Arial" panose="020B0604020202020204" pitchFamily="34" charset="0"/>
              <a:cs typeface="Arial" panose="020B0604020202020204" pitchFamily="34" charset="0"/>
            </a:endParaRPr>
          </a:p>
        </p:txBody>
      </p:sp>
      <p:cxnSp>
        <p:nvCxnSpPr>
          <p:cNvPr id="7" name="Straight Connector 6"/>
          <p:cNvCxnSpPr/>
          <p:nvPr/>
        </p:nvCxnSpPr>
        <p:spPr>
          <a:xfrm flipV="1">
            <a:off x="2813516" y="1608402"/>
            <a:ext cx="433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5707901" y="1248773"/>
            <a:ext cx="595974" cy="21544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5-Year</a:t>
            </a:r>
            <a:endParaRPr lang="en-US" sz="800" dirty="0">
              <a:latin typeface="Arial" panose="020B0604020202020204" pitchFamily="34" charset="0"/>
              <a:cs typeface="Arial" panose="020B0604020202020204" pitchFamily="34" charset="0"/>
            </a:endParaRPr>
          </a:p>
        </p:txBody>
      </p:sp>
      <p:sp>
        <p:nvSpPr>
          <p:cNvPr id="79" name="TextBox 78"/>
          <p:cNvSpPr txBox="1"/>
          <p:nvPr/>
        </p:nvSpPr>
        <p:spPr>
          <a:xfrm>
            <a:off x="5755525" y="1410801"/>
            <a:ext cx="1868005"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CAGR</a:t>
            </a:r>
            <a:endParaRPr lang="en-US" sz="800" dirty="0">
              <a:latin typeface="Arial" panose="020B0604020202020204" pitchFamily="34" charset="0"/>
              <a:cs typeface="Arial" panose="020B0604020202020204" pitchFamily="34" charset="0"/>
            </a:endParaRPr>
          </a:p>
        </p:txBody>
      </p:sp>
      <p:cxnSp>
        <p:nvCxnSpPr>
          <p:cNvPr id="80" name="Straight Connector 79"/>
          <p:cNvCxnSpPr/>
          <p:nvPr/>
        </p:nvCxnSpPr>
        <p:spPr>
          <a:xfrm flipV="1">
            <a:off x="5765050" y="1608402"/>
            <a:ext cx="433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563942" y="1245835"/>
            <a:ext cx="595974" cy="21544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5-Year</a:t>
            </a:r>
            <a:endParaRPr lang="en-US" sz="800" dirty="0">
              <a:latin typeface="Arial" panose="020B0604020202020204" pitchFamily="34" charset="0"/>
              <a:cs typeface="Arial" panose="020B0604020202020204" pitchFamily="34" charset="0"/>
            </a:endParaRPr>
          </a:p>
        </p:txBody>
      </p:sp>
      <p:sp>
        <p:nvSpPr>
          <p:cNvPr id="85" name="TextBox 84"/>
          <p:cNvSpPr txBox="1"/>
          <p:nvPr/>
        </p:nvSpPr>
        <p:spPr>
          <a:xfrm>
            <a:off x="8612899" y="1417412"/>
            <a:ext cx="1868005" cy="215444"/>
          </a:xfrm>
          <a:prstGeom prst="rect">
            <a:avLst/>
          </a:prstGeom>
          <a:noFill/>
        </p:spPr>
        <p:txBody>
          <a:bodyPr wrap="square" rtlCol="0">
            <a:spAutoFit/>
          </a:bodyPr>
          <a:lstStyle/>
          <a:p>
            <a:r>
              <a:rPr lang="en-US" sz="800" dirty="0" smtClean="0">
                <a:latin typeface="Arial" panose="020B0604020202020204" pitchFamily="34" charset="0"/>
                <a:cs typeface="Arial" panose="020B0604020202020204" pitchFamily="34" charset="0"/>
              </a:rPr>
              <a:t>CAGR</a:t>
            </a:r>
            <a:endParaRPr lang="en-US" sz="800" dirty="0">
              <a:latin typeface="Arial" panose="020B0604020202020204" pitchFamily="34" charset="0"/>
              <a:cs typeface="Arial" panose="020B0604020202020204" pitchFamily="34" charset="0"/>
            </a:endParaRPr>
          </a:p>
        </p:txBody>
      </p:sp>
      <p:cxnSp>
        <p:nvCxnSpPr>
          <p:cNvPr id="86" name="Straight Connector 85"/>
          <p:cNvCxnSpPr/>
          <p:nvPr/>
        </p:nvCxnSpPr>
        <p:spPr>
          <a:xfrm flipV="1">
            <a:off x="8650179" y="1617513"/>
            <a:ext cx="433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946354" y="1653739"/>
            <a:ext cx="216000" cy="107722"/>
          </a:xfrm>
          <a:prstGeom prst="rect">
            <a:avLst/>
          </a:prstGeom>
          <a:noFill/>
        </p:spPr>
        <p:txBody>
          <a:bodyPr wrap="square" lIns="0" tIns="0" rIns="0" bIns="0" rtlCol="0">
            <a:spAutoFit/>
          </a:bodyPr>
          <a:lstStyle/>
          <a:p>
            <a:pPr algn="ctr"/>
            <a:r>
              <a:rPr lang="en-GB" sz="700" dirty="0" smtClean="0">
                <a:latin typeface="Arial" panose="020B0604020202020204" pitchFamily="34" charset="0"/>
                <a:cs typeface="Arial" panose="020B0604020202020204" pitchFamily="34" charset="0"/>
              </a:rPr>
              <a:t>37%</a:t>
            </a:r>
            <a:endParaRPr lang="en-GB" sz="700" dirty="0">
              <a:latin typeface="Arial" panose="020B0604020202020204" pitchFamily="34" charset="0"/>
              <a:cs typeface="Arial" panose="020B0604020202020204" pitchFamily="34" charset="0"/>
            </a:endParaRPr>
          </a:p>
        </p:txBody>
      </p:sp>
      <p:sp>
        <p:nvSpPr>
          <p:cNvPr id="88" name="TextBox 87"/>
          <p:cNvSpPr txBox="1"/>
          <p:nvPr/>
        </p:nvSpPr>
        <p:spPr>
          <a:xfrm>
            <a:off x="2888141" y="2844855"/>
            <a:ext cx="216000" cy="107722"/>
          </a:xfrm>
          <a:prstGeom prst="rect">
            <a:avLst/>
          </a:prstGeom>
          <a:noFill/>
        </p:spPr>
        <p:txBody>
          <a:bodyPr wrap="square" lIns="0" tIns="0" rIns="0" bIns="0" rtlCol="0">
            <a:spAutoFit/>
          </a:bodyPr>
          <a:lstStyle/>
          <a:p>
            <a:pPr algn="ctr"/>
            <a:r>
              <a:rPr lang="en-GB" sz="700" dirty="0" smtClean="0">
                <a:latin typeface="Arial" panose="020B0604020202020204" pitchFamily="34" charset="0"/>
                <a:cs typeface="Arial" panose="020B0604020202020204" pitchFamily="34" charset="0"/>
              </a:rPr>
              <a:t>11%</a:t>
            </a:r>
            <a:endParaRPr lang="en-GB" sz="700" dirty="0">
              <a:latin typeface="Arial" panose="020B0604020202020204" pitchFamily="34" charset="0"/>
              <a:cs typeface="Arial" panose="020B0604020202020204" pitchFamily="34" charset="0"/>
            </a:endParaRPr>
          </a:p>
        </p:txBody>
      </p:sp>
      <p:sp>
        <p:nvSpPr>
          <p:cNvPr id="89" name="TextBox 88"/>
          <p:cNvSpPr txBox="1"/>
          <p:nvPr/>
        </p:nvSpPr>
        <p:spPr>
          <a:xfrm>
            <a:off x="5882790" y="1653739"/>
            <a:ext cx="216000" cy="107722"/>
          </a:xfrm>
          <a:prstGeom prst="rect">
            <a:avLst/>
          </a:prstGeom>
          <a:noFill/>
        </p:spPr>
        <p:txBody>
          <a:bodyPr wrap="square" lIns="0" tIns="0" rIns="0" bIns="0" rtlCol="0">
            <a:spAutoFit/>
          </a:bodyPr>
          <a:lstStyle/>
          <a:p>
            <a:pPr algn="ctr"/>
            <a:r>
              <a:rPr lang="en-GB" sz="700" dirty="0">
                <a:latin typeface="Arial" panose="020B0604020202020204" pitchFamily="34" charset="0"/>
                <a:cs typeface="Arial" panose="020B0604020202020204" pitchFamily="34" charset="0"/>
              </a:rPr>
              <a:t>1</a:t>
            </a:r>
            <a:r>
              <a:rPr lang="en-GB" sz="700" dirty="0" smtClean="0">
                <a:latin typeface="Arial" panose="020B0604020202020204" pitchFamily="34" charset="0"/>
                <a:cs typeface="Arial" panose="020B0604020202020204" pitchFamily="34" charset="0"/>
              </a:rPr>
              <a:t>7%</a:t>
            </a:r>
            <a:endParaRPr lang="en-GB" sz="700" dirty="0">
              <a:latin typeface="Arial" panose="020B0604020202020204" pitchFamily="34" charset="0"/>
              <a:cs typeface="Arial" panose="020B0604020202020204" pitchFamily="34" charset="0"/>
            </a:endParaRPr>
          </a:p>
        </p:txBody>
      </p:sp>
      <p:sp>
        <p:nvSpPr>
          <p:cNvPr id="90" name="TextBox 89"/>
          <p:cNvSpPr txBox="1"/>
          <p:nvPr/>
        </p:nvSpPr>
        <p:spPr>
          <a:xfrm>
            <a:off x="5882790" y="1959283"/>
            <a:ext cx="216000" cy="107722"/>
          </a:xfrm>
          <a:prstGeom prst="rect">
            <a:avLst/>
          </a:prstGeom>
          <a:noFill/>
        </p:spPr>
        <p:txBody>
          <a:bodyPr wrap="square" lIns="0" tIns="0" rIns="0" bIns="0" rtlCol="0">
            <a:spAutoFit/>
          </a:bodyPr>
          <a:lstStyle/>
          <a:p>
            <a:pPr algn="ctr"/>
            <a:r>
              <a:rPr lang="en-GB" sz="700" dirty="0">
                <a:latin typeface="Arial" panose="020B0604020202020204" pitchFamily="34" charset="0"/>
                <a:cs typeface="Arial" panose="020B0604020202020204" pitchFamily="34" charset="0"/>
              </a:rPr>
              <a:t>9</a:t>
            </a:r>
            <a:r>
              <a:rPr lang="en-GB" sz="700" dirty="0" smtClean="0">
                <a:latin typeface="Arial" panose="020B0604020202020204" pitchFamily="34" charset="0"/>
                <a:cs typeface="Arial" panose="020B0604020202020204" pitchFamily="34" charset="0"/>
              </a:rPr>
              <a:t>%</a:t>
            </a:r>
            <a:endParaRPr lang="en-GB" sz="700" dirty="0">
              <a:latin typeface="Arial" panose="020B0604020202020204" pitchFamily="34" charset="0"/>
              <a:cs typeface="Arial" panose="020B0604020202020204" pitchFamily="34" charset="0"/>
            </a:endParaRPr>
          </a:p>
        </p:txBody>
      </p:sp>
      <p:sp>
        <p:nvSpPr>
          <p:cNvPr id="91" name="TextBox 90"/>
          <p:cNvSpPr txBox="1"/>
          <p:nvPr/>
        </p:nvSpPr>
        <p:spPr>
          <a:xfrm>
            <a:off x="8758049" y="1688787"/>
            <a:ext cx="216000" cy="107722"/>
          </a:xfrm>
          <a:prstGeom prst="rect">
            <a:avLst/>
          </a:prstGeom>
          <a:noFill/>
        </p:spPr>
        <p:txBody>
          <a:bodyPr wrap="square" lIns="0" tIns="0" rIns="0" bIns="0" rtlCol="0">
            <a:spAutoFit/>
          </a:bodyPr>
          <a:lstStyle/>
          <a:p>
            <a:pPr algn="ctr"/>
            <a:r>
              <a:rPr lang="en-GB" sz="700" dirty="0" smtClean="0">
                <a:latin typeface="Arial" panose="020B0604020202020204" pitchFamily="34" charset="0"/>
                <a:cs typeface="Arial" panose="020B0604020202020204" pitchFamily="34" charset="0"/>
              </a:rPr>
              <a:t>26%</a:t>
            </a:r>
            <a:endParaRPr lang="en-GB" sz="700" dirty="0">
              <a:latin typeface="Arial" panose="020B0604020202020204" pitchFamily="34" charset="0"/>
              <a:cs typeface="Arial" panose="020B0604020202020204" pitchFamily="34" charset="0"/>
            </a:endParaRPr>
          </a:p>
        </p:txBody>
      </p:sp>
      <p:sp>
        <p:nvSpPr>
          <p:cNvPr id="92" name="TextBox 91"/>
          <p:cNvSpPr txBox="1"/>
          <p:nvPr/>
        </p:nvSpPr>
        <p:spPr>
          <a:xfrm>
            <a:off x="8758049" y="2041684"/>
            <a:ext cx="216000" cy="107722"/>
          </a:xfrm>
          <a:prstGeom prst="rect">
            <a:avLst/>
          </a:prstGeom>
          <a:noFill/>
        </p:spPr>
        <p:txBody>
          <a:bodyPr wrap="square" lIns="0" tIns="0" rIns="0" bIns="0" rtlCol="0">
            <a:spAutoFit/>
          </a:bodyPr>
          <a:lstStyle/>
          <a:p>
            <a:pPr algn="ctr"/>
            <a:r>
              <a:rPr lang="en-GB" sz="700" dirty="0" smtClean="0">
                <a:latin typeface="Arial" panose="020B0604020202020204" pitchFamily="34" charset="0"/>
                <a:cs typeface="Arial" panose="020B0604020202020204" pitchFamily="34" charset="0"/>
              </a:rPr>
              <a:t>14%</a:t>
            </a:r>
            <a:endParaRPr lang="en-GB"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9864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Update:</a:t>
            </a:r>
            <a:br>
              <a:rPr lang="en-US" dirty="0" smtClean="0"/>
            </a:br>
            <a:r>
              <a:rPr lang="en-US" sz="3600" i="1" dirty="0" smtClean="0"/>
              <a:t>Lifestyle &amp; Leisure</a:t>
            </a:r>
            <a:endParaRPr lang="en-US" sz="3600" i="1" dirty="0"/>
          </a:p>
        </p:txBody>
      </p:sp>
    </p:spTree>
    <p:extLst>
      <p:ext uri="{BB962C8B-B14F-4D97-AF65-F5344CB8AC3E}">
        <p14:creationId xmlns:p14="http://schemas.microsoft.com/office/powerpoint/2010/main" val="203920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 Trends</a:t>
            </a:r>
            <a:endParaRPr lang="en-US" dirty="0"/>
          </a:p>
        </p:txBody>
      </p:sp>
      <p:sp>
        <p:nvSpPr>
          <p:cNvPr id="3" name="Content Placeholder 2"/>
          <p:cNvSpPr>
            <a:spLocks noGrp="1"/>
          </p:cNvSpPr>
          <p:nvPr>
            <p:ph idx="1"/>
          </p:nvPr>
        </p:nvSpPr>
        <p:spPr>
          <a:xfrm>
            <a:off x="699282" y="3159492"/>
            <a:ext cx="4302486" cy="3853955"/>
          </a:xfrm>
        </p:spPr>
        <p:txBody>
          <a:bodyPr/>
          <a:lstStyle/>
          <a:p>
            <a:r>
              <a:rPr lang="en-US" sz="1000" dirty="0" smtClean="0"/>
              <a:t>Overall camping experiences and RV awareness are driving growth among younger and more diverse participants</a:t>
            </a:r>
          </a:p>
          <a:p>
            <a:r>
              <a:rPr lang="en-US" sz="1000" dirty="0" smtClean="0"/>
              <a:t>Younger campers looking for affordable recreation experience</a:t>
            </a:r>
          </a:p>
          <a:p>
            <a:r>
              <a:rPr lang="en-US" sz="1000" dirty="0" smtClean="0"/>
              <a:t>38% of all campers are millennials (ages 18-35)</a:t>
            </a:r>
          </a:p>
          <a:p>
            <a:r>
              <a:rPr lang="en-US" sz="1000" dirty="0" smtClean="0"/>
              <a:t>34</a:t>
            </a:r>
            <a:r>
              <a:rPr lang="en-US" sz="1000" dirty="0"/>
              <a:t>% of new RVs sold in 2016 were to first time </a:t>
            </a:r>
            <a:r>
              <a:rPr lang="en-US" sz="1000" dirty="0" smtClean="0"/>
              <a:t>buyers</a:t>
            </a:r>
          </a:p>
          <a:p>
            <a:pPr lvl="1"/>
            <a:r>
              <a:rPr lang="en-US" sz="1000" dirty="0" smtClean="0"/>
              <a:t>8 out of 10 </a:t>
            </a:r>
            <a:r>
              <a:rPr lang="en-US" sz="1000" dirty="0"/>
              <a:t>of those new buyers were under age </a:t>
            </a:r>
            <a:r>
              <a:rPr lang="en-US" sz="1000" dirty="0" smtClean="0"/>
              <a:t>65</a:t>
            </a:r>
          </a:p>
          <a:p>
            <a:pPr lvl="1"/>
            <a:r>
              <a:rPr lang="en-US" sz="1000" dirty="0" smtClean="0"/>
              <a:t>Gen X and Millennials helping to drive this growth – making up 72% of new campers in 2016</a:t>
            </a:r>
          </a:p>
          <a:p>
            <a:endParaRPr lang="en-US" sz="1000"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15</a:t>
            </a:fld>
            <a:endParaRPr lang="en-US" dirty="0"/>
          </a:p>
        </p:txBody>
      </p:sp>
      <p:sp>
        <p:nvSpPr>
          <p:cNvPr id="7" name="TextBox 6"/>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RV Market</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68350" y="6387149"/>
            <a:ext cx="5231423" cy="215444"/>
          </a:xfrm>
          <a:prstGeom prst="rect">
            <a:avLst/>
          </a:prstGeom>
          <a:noFill/>
        </p:spPr>
        <p:txBody>
          <a:bodyPr wrap="square" rtlCol="0">
            <a:spAutoFit/>
          </a:bodyPr>
          <a:lstStyle>
            <a:defPPr>
              <a:defRPr lang="en-US"/>
            </a:defPPr>
            <a:lvl1pPr>
              <a:defRPr sz="800" b="1" i="1">
                <a:solidFill>
                  <a:schemeClr val="bg1">
                    <a:lumMod val="50000"/>
                  </a:schemeClr>
                </a:solidFill>
                <a:latin typeface="Arial" panose="020B0604020202020204" pitchFamily="34" charset="0"/>
                <a:cs typeface="Arial" panose="020B0604020202020204" pitchFamily="34" charset="0"/>
              </a:defRPr>
            </a:lvl1pPr>
          </a:lstStyle>
          <a:p>
            <a:r>
              <a:rPr lang="en-US" dirty="0"/>
              <a:t>Source</a:t>
            </a:r>
            <a:r>
              <a:rPr lang="en-US" dirty="0" smtClean="0"/>
              <a:t>: KOA North American Camping Report; RVIA</a:t>
            </a:r>
            <a:endParaRPr lang="en-US" dirty="0"/>
          </a:p>
        </p:txBody>
      </p:sp>
      <p:sp>
        <p:nvSpPr>
          <p:cNvPr id="9" name="Content Placeholder 2"/>
          <p:cNvSpPr txBox="1">
            <a:spLocks/>
          </p:cNvSpPr>
          <p:nvPr/>
        </p:nvSpPr>
        <p:spPr>
          <a:xfrm>
            <a:off x="4901629" y="3183093"/>
            <a:ext cx="4036956" cy="1632192"/>
          </a:xfrm>
          <a:prstGeom prst="rect">
            <a:avLst/>
          </a:prstGeom>
        </p:spPr>
        <p:txBody>
          <a:bodyPr/>
          <a:lstStyle>
            <a:lvl1pPr marL="228600" indent="-228600" algn="l" defTabSz="914400" rtl="0" eaLnBrk="1" latinLnBrk="0" hangingPunct="1">
              <a:lnSpc>
                <a:spcPct val="90000"/>
              </a:lnSpc>
              <a:spcBef>
                <a:spcPts val="1000"/>
              </a:spcBef>
              <a:buClr>
                <a:srgbClr val="B89458"/>
              </a:buClr>
              <a:buFont typeface="Wingdings" panose="05000000000000000000" pitchFamily="2" charset="2"/>
              <a:buChar char="§"/>
              <a:defRPr sz="28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89458"/>
              </a:buClr>
              <a:buFont typeface="Wingdings" panose="05000000000000000000" pitchFamily="2" charset="2"/>
              <a:buChar char="§"/>
              <a:defRPr sz="2400" kern="120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89458"/>
              </a:buClr>
              <a:buFont typeface="Wingdings" panose="05000000000000000000" pitchFamily="2" charset="2"/>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smtClean="0"/>
              <a:t>37.1 million North American households camp at least once a year and 22% of them are RV campers</a:t>
            </a:r>
          </a:p>
          <a:p>
            <a:r>
              <a:rPr lang="en-US" sz="1000" dirty="0" smtClean="0"/>
              <a:t>3.4 million new households have started camping since 2014</a:t>
            </a:r>
          </a:p>
          <a:p>
            <a:r>
              <a:rPr lang="en-US" sz="1000" dirty="0" smtClean="0"/>
              <a:t>Latino, African American, Asian and other ethnicities represented 39% of new campers in 2016; 26% of all campers</a:t>
            </a:r>
          </a:p>
          <a:p>
            <a:pPr marL="0" indent="0">
              <a:buFont typeface="Wingdings" panose="05000000000000000000" pitchFamily="2" charset="2"/>
              <a:buNone/>
            </a:pPr>
            <a:endParaRPr lang="en-US" sz="1000" dirty="0" smtClean="0"/>
          </a:p>
          <a:p>
            <a:endParaRPr lang="en-US" sz="1000" dirty="0"/>
          </a:p>
        </p:txBody>
      </p:sp>
      <p:pic>
        <p:nvPicPr>
          <p:cNvPr id="11273" name="Picture 9" descr="Image result for rv camping peo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5889" y="1107087"/>
            <a:ext cx="3087386" cy="1736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16119" r="24925"/>
          <a:stretch/>
        </p:blipFill>
        <p:spPr>
          <a:xfrm flipH="1">
            <a:off x="3619137" y="1434866"/>
            <a:ext cx="996825" cy="112591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Picture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7790" r="10395"/>
          <a:stretch/>
        </p:blipFill>
        <p:spPr>
          <a:xfrm>
            <a:off x="699282" y="1409214"/>
            <a:ext cx="916004" cy="117721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5"/>
          <a:srcRect l="5461" r="936"/>
          <a:stretch/>
        </p:blipFill>
        <p:spPr>
          <a:xfrm>
            <a:off x="1701757" y="1462021"/>
            <a:ext cx="802784" cy="1071605"/>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033" t="35981" r="30876" b="29580"/>
          <a:stretch/>
        </p:blipFill>
        <p:spPr bwMode="auto">
          <a:xfrm>
            <a:off x="2591012" y="1493703"/>
            <a:ext cx="941655" cy="1008241"/>
          </a:xfrm>
          <a:prstGeom prst="rect">
            <a:avLst/>
          </a:prstGeom>
          <a:noFill/>
          <a:ln w="9525">
            <a:solidFill>
              <a:schemeClr val="tx1">
                <a:lumMod val="50000"/>
                <a:lumOff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5"/>
          <p:cNvSpPr>
            <a:spLocks noChangeArrowheads="1"/>
          </p:cNvSpPr>
          <p:nvPr/>
        </p:nvSpPr>
        <p:spPr bwMode="auto">
          <a:xfrm>
            <a:off x="409722" y="1011081"/>
            <a:ext cx="4206240" cy="256032"/>
          </a:xfrm>
          <a:prstGeom prst="rect">
            <a:avLst/>
          </a:prstGeom>
          <a:noFill/>
          <a:ln>
            <a:noFill/>
          </a:ln>
          <a:effectLst/>
          <a:extLst/>
        </p:spPr>
        <p:txBody>
          <a:bodyPr vert="horz" lIns="0" rIns="0"/>
          <a:lstStyle/>
          <a:p>
            <a:pPr algn="ctr">
              <a:spcBef>
                <a:spcPct val="20000"/>
              </a:spcBef>
              <a:buClr>
                <a:srgbClr val="000000"/>
              </a:buClr>
              <a:buSzPct val="115000"/>
              <a:buFont typeface="Wingdings" pitchFamily="2" charset="2"/>
              <a:buNone/>
            </a:pPr>
            <a:r>
              <a:rPr lang="en-US" sz="1400" b="1" u="sng" kern="0" dirty="0">
                <a:latin typeface="Arial" panose="020B0604020202020204" pitchFamily="34" charset="0"/>
                <a:cs typeface="Arial" panose="020B0604020202020204" pitchFamily="34" charset="0"/>
              </a:rPr>
              <a:t>Faces of New Campers</a:t>
            </a:r>
          </a:p>
        </p:txBody>
      </p:sp>
      <p:sp>
        <p:nvSpPr>
          <p:cNvPr id="17" name="Rectangle 5"/>
          <p:cNvSpPr>
            <a:spLocks noChangeArrowheads="1"/>
          </p:cNvSpPr>
          <p:nvPr/>
        </p:nvSpPr>
        <p:spPr bwMode="auto">
          <a:xfrm>
            <a:off x="487892" y="2765275"/>
            <a:ext cx="4206240" cy="256032"/>
          </a:xfrm>
          <a:prstGeom prst="rect">
            <a:avLst/>
          </a:prstGeom>
          <a:noFill/>
          <a:ln>
            <a:noFill/>
          </a:ln>
          <a:effectLst/>
          <a:extLst/>
        </p:spPr>
        <p:txBody>
          <a:bodyPr vert="horz" lIns="0" rIns="0"/>
          <a:lstStyle/>
          <a:p>
            <a:pPr algn="ctr">
              <a:spcBef>
                <a:spcPct val="20000"/>
              </a:spcBef>
              <a:buClr>
                <a:srgbClr val="000000"/>
              </a:buClr>
              <a:buSzPct val="115000"/>
              <a:buFont typeface="Wingdings" pitchFamily="2" charset="2"/>
              <a:buNone/>
            </a:pPr>
            <a:r>
              <a:rPr lang="en-US" sz="1400" b="1" u="sng" kern="0" dirty="0">
                <a:latin typeface="Arial" panose="020B0604020202020204" pitchFamily="34" charset="0"/>
                <a:cs typeface="Arial" panose="020B0604020202020204" pitchFamily="34" charset="0"/>
              </a:rPr>
              <a:t>Favorable Demographic Trends</a:t>
            </a:r>
          </a:p>
        </p:txBody>
      </p:sp>
      <p:sp>
        <p:nvSpPr>
          <p:cNvPr id="18" name="Rectangle 17"/>
          <p:cNvSpPr/>
          <p:nvPr/>
        </p:nvSpPr>
        <p:spPr>
          <a:xfrm>
            <a:off x="409467" y="5353894"/>
            <a:ext cx="1033272" cy="576595"/>
          </a:xfrm>
          <a:prstGeom prst="rect">
            <a:avLst/>
          </a:prstGeom>
          <a:solidFill>
            <a:srgbClr val="007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20" dirty="0" smtClean="0">
                <a:latin typeface="Arial" panose="020B0604020202020204" pitchFamily="34" charset="0"/>
                <a:cs typeface="Arial" panose="020B0604020202020204" pitchFamily="34" charset="0"/>
              </a:rPr>
              <a:t>All Campers</a:t>
            </a:r>
            <a:endParaRPr lang="en-US" sz="1400" b="1" spc="-20" dirty="0">
              <a:latin typeface="Arial" panose="020B0604020202020204" pitchFamily="34" charset="0"/>
              <a:cs typeface="Arial" panose="020B0604020202020204" pitchFamily="34" charset="0"/>
            </a:endParaRPr>
          </a:p>
        </p:txBody>
      </p:sp>
      <p:graphicFrame>
        <p:nvGraphicFramePr>
          <p:cNvPr id="19" name="Chart 18"/>
          <p:cNvGraphicFramePr/>
          <p:nvPr>
            <p:extLst>
              <p:ext uri="{D42A27DB-BD31-4B8C-83A1-F6EECF244321}">
                <p14:modId xmlns:p14="http://schemas.microsoft.com/office/powerpoint/2010/main" val="675825088"/>
              </p:ext>
            </p:extLst>
          </p:nvPr>
        </p:nvGraphicFramePr>
        <p:xfrm>
          <a:off x="1350687" y="5198268"/>
          <a:ext cx="3651303" cy="852155"/>
        </p:xfrm>
        <a:graphic>
          <a:graphicData uri="http://schemas.openxmlformats.org/drawingml/2006/chart">
            <c:chart xmlns:c="http://schemas.openxmlformats.org/drawingml/2006/chart" xmlns:r="http://schemas.openxmlformats.org/officeDocument/2006/relationships" r:id="rId7"/>
          </a:graphicData>
        </a:graphic>
      </p:graphicFrame>
      <p:sp>
        <p:nvSpPr>
          <p:cNvPr id="20" name="Rectangle 19"/>
          <p:cNvSpPr/>
          <p:nvPr/>
        </p:nvSpPr>
        <p:spPr>
          <a:xfrm>
            <a:off x="1525460" y="5413998"/>
            <a:ext cx="1527048" cy="420624"/>
          </a:xfrm>
          <a:prstGeom prst="rect">
            <a:avLst/>
          </a:prstGeom>
          <a:noFill/>
          <a:ln w="3810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1" name="Rectangle 5"/>
          <p:cNvSpPr>
            <a:spLocks noChangeArrowheads="1"/>
          </p:cNvSpPr>
          <p:nvPr/>
        </p:nvSpPr>
        <p:spPr bwMode="auto">
          <a:xfrm>
            <a:off x="4624491" y="2788876"/>
            <a:ext cx="4206240" cy="256032"/>
          </a:xfrm>
          <a:prstGeom prst="rect">
            <a:avLst/>
          </a:prstGeom>
          <a:noFill/>
          <a:ln>
            <a:noFill/>
          </a:ln>
          <a:effectLst/>
          <a:extLst/>
        </p:spPr>
        <p:txBody>
          <a:bodyPr vert="horz" lIns="0" rIns="0"/>
          <a:lstStyle/>
          <a:p>
            <a:pPr algn="ctr">
              <a:spcBef>
                <a:spcPct val="20000"/>
              </a:spcBef>
              <a:buClr>
                <a:srgbClr val="000000"/>
              </a:buClr>
              <a:buSzPct val="115000"/>
              <a:buFont typeface="Wingdings" pitchFamily="2" charset="2"/>
              <a:buNone/>
            </a:pPr>
            <a:r>
              <a:rPr lang="en-US" sz="1400" b="1" u="sng" kern="0" dirty="0">
                <a:latin typeface="Arial" panose="020B0604020202020204" pitchFamily="34" charset="0"/>
                <a:cs typeface="Arial" panose="020B0604020202020204" pitchFamily="34" charset="0"/>
              </a:rPr>
              <a:t>Growing Camping Activity</a:t>
            </a:r>
          </a:p>
        </p:txBody>
      </p:sp>
      <p:sp>
        <p:nvSpPr>
          <p:cNvPr id="26" name="Rectangle 25"/>
          <p:cNvSpPr/>
          <p:nvPr/>
        </p:nvSpPr>
        <p:spPr>
          <a:xfrm>
            <a:off x="1714509" y="6164120"/>
            <a:ext cx="125950" cy="123521"/>
          </a:xfrm>
          <a:prstGeom prst="rect">
            <a:avLst/>
          </a:prstGeom>
          <a:solidFill>
            <a:srgbClr val="03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7" name="Rectangle 26"/>
          <p:cNvSpPr/>
          <p:nvPr/>
        </p:nvSpPr>
        <p:spPr>
          <a:xfrm>
            <a:off x="2552709" y="6175957"/>
            <a:ext cx="125950" cy="123521"/>
          </a:xfrm>
          <a:prstGeom prst="rect">
            <a:avLst/>
          </a:prstGeom>
          <a:solidFill>
            <a:srgbClr val="007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8" name="TextBox 27"/>
          <p:cNvSpPr txBox="1"/>
          <p:nvPr/>
        </p:nvSpPr>
        <p:spPr>
          <a:xfrm>
            <a:off x="1815583" y="6128310"/>
            <a:ext cx="737125"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Millennials</a:t>
            </a:r>
            <a:endParaRPr lang="en-US" sz="900" dirty="0">
              <a:latin typeface="Arial" panose="020B0604020202020204" pitchFamily="34" charset="0"/>
              <a:cs typeface="Arial" panose="020B0604020202020204" pitchFamily="34" charset="0"/>
            </a:endParaRPr>
          </a:p>
        </p:txBody>
      </p:sp>
      <p:sp>
        <p:nvSpPr>
          <p:cNvPr id="29" name="TextBox 28"/>
          <p:cNvSpPr txBox="1"/>
          <p:nvPr/>
        </p:nvSpPr>
        <p:spPr>
          <a:xfrm>
            <a:off x="2631558" y="6128310"/>
            <a:ext cx="737125"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Gen X</a:t>
            </a:r>
            <a:endParaRPr lang="en-US" sz="900" dirty="0">
              <a:latin typeface="Arial" panose="020B0604020202020204" pitchFamily="34" charset="0"/>
              <a:cs typeface="Arial" panose="020B0604020202020204" pitchFamily="34" charset="0"/>
            </a:endParaRPr>
          </a:p>
        </p:txBody>
      </p:sp>
      <p:sp>
        <p:nvSpPr>
          <p:cNvPr id="30" name="TextBox 29"/>
          <p:cNvSpPr txBox="1"/>
          <p:nvPr/>
        </p:nvSpPr>
        <p:spPr>
          <a:xfrm>
            <a:off x="3342758" y="6128310"/>
            <a:ext cx="737125"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Boomer</a:t>
            </a:r>
            <a:endParaRPr lang="en-US" sz="900" dirty="0">
              <a:latin typeface="Arial" panose="020B0604020202020204" pitchFamily="34" charset="0"/>
              <a:cs typeface="Arial" panose="020B0604020202020204" pitchFamily="34" charset="0"/>
            </a:endParaRPr>
          </a:p>
        </p:txBody>
      </p:sp>
      <p:sp>
        <p:nvSpPr>
          <p:cNvPr id="31" name="TextBox 30"/>
          <p:cNvSpPr txBox="1"/>
          <p:nvPr/>
        </p:nvSpPr>
        <p:spPr>
          <a:xfrm>
            <a:off x="4120633" y="6128310"/>
            <a:ext cx="737125"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Mature</a:t>
            </a:r>
            <a:endParaRPr lang="en-US" sz="900" dirty="0">
              <a:latin typeface="Arial" panose="020B0604020202020204" pitchFamily="34" charset="0"/>
              <a:cs typeface="Arial" panose="020B0604020202020204" pitchFamily="34" charset="0"/>
            </a:endParaRPr>
          </a:p>
        </p:txBody>
      </p:sp>
      <p:sp>
        <p:nvSpPr>
          <p:cNvPr id="32" name="Rectangle 31"/>
          <p:cNvSpPr/>
          <p:nvPr/>
        </p:nvSpPr>
        <p:spPr>
          <a:xfrm>
            <a:off x="3254277" y="6179328"/>
            <a:ext cx="125950" cy="1235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33" name="Rectangle 32"/>
          <p:cNvSpPr/>
          <p:nvPr/>
        </p:nvSpPr>
        <p:spPr>
          <a:xfrm>
            <a:off x="4016277" y="6179328"/>
            <a:ext cx="125950" cy="123521"/>
          </a:xfrm>
          <a:prstGeom prst="rect">
            <a:avLst/>
          </a:prstGeom>
          <a:solidFill>
            <a:srgbClr val="B28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pic>
        <p:nvPicPr>
          <p:cNvPr id="5" name="Picture 4"/>
          <p:cNvPicPr/>
          <p:nvPr>
            <p:extLst>
              <p:ext uri="{D42A27DB-BD31-4B8C-83A1-F6EECF244321}">
                <p14:modId xmlns:p14="http://schemas.microsoft.com/office/powerpoint/2010/main" val="3660819577"/>
              </p:ext>
            </p:extLst>
          </p:nvPr>
        </p:nvPicPr>
        <p:blipFill>
          <a:blip r:embed="rId8"/>
          <a:stretch>
            <a:fillRect/>
          </a:stretch>
        </p:blipFill>
        <p:spPr>
          <a:xfrm>
            <a:off x="4900762" y="4280328"/>
            <a:ext cx="4283552" cy="2487533"/>
          </a:xfrm>
          <a:prstGeom prst="rect">
            <a:avLst/>
          </a:prstGeom>
        </p:spPr>
      </p:pic>
    </p:spTree>
    <p:extLst>
      <p:ext uri="{BB962C8B-B14F-4D97-AF65-F5344CB8AC3E}">
        <p14:creationId xmlns:p14="http://schemas.microsoft.com/office/powerpoint/2010/main" val="2694255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Stats</a:t>
            </a:r>
            <a:endParaRPr lang="en-US" dirty="0"/>
          </a:p>
        </p:txBody>
      </p:sp>
      <p:sp>
        <p:nvSpPr>
          <p:cNvPr id="3" name="Content Placeholder 2"/>
          <p:cNvSpPr>
            <a:spLocks noGrp="1"/>
          </p:cNvSpPr>
          <p:nvPr>
            <p:ph idx="1"/>
          </p:nvPr>
        </p:nvSpPr>
        <p:spPr>
          <a:xfrm>
            <a:off x="710629" y="1878010"/>
            <a:ext cx="8639198" cy="4351338"/>
          </a:xfrm>
        </p:spPr>
        <p:txBody>
          <a:bodyPr/>
          <a:lstStyle/>
          <a:p>
            <a:r>
              <a:rPr lang="en-US" sz="2000" dirty="0" smtClean="0"/>
              <a:t>87% of industry 2016 unit sales</a:t>
            </a:r>
          </a:p>
          <a:p>
            <a:r>
              <a:rPr lang="en-US" sz="2000" dirty="0"/>
              <a:t>61% </a:t>
            </a:r>
            <a:r>
              <a:rPr lang="en-US" sz="2000" dirty="0" smtClean="0"/>
              <a:t>of estimated 2016 retail dollar sales, or $10.7 billion</a:t>
            </a:r>
          </a:p>
          <a:p>
            <a:r>
              <a:rPr lang="en-US" sz="2000" dirty="0" smtClean="0"/>
              <a:t>Retail cost $5,000 to $160,000+ per unit</a:t>
            </a:r>
          </a:p>
          <a:p>
            <a:pPr lvl="1"/>
            <a:r>
              <a:rPr lang="en-US" sz="1800" dirty="0" smtClean="0"/>
              <a:t>Average $29,000</a:t>
            </a:r>
          </a:p>
          <a:p>
            <a:pPr lvl="1"/>
            <a:endParaRPr lang="en-US" sz="1800" dirty="0" smtClean="0"/>
          </a:p>
          <a:p>
            <a:pPr lvl="1"/>
            <a:endParaRPr lang="en-US" sz="1800" dirty="0"/>
          </a:p>
          <a:p>
            <a:pPr lvl="1"/>
            <a:endParaRPr lang="en-US" sz="1800" dirty="0" smtClean="0"/>
          </a:p>
          <a:p>
            <a:pPr lvl="1"/>
            <a:endParaRPr lang="en-US" sz="1800" dirty="0"/>
          </a:p>
          <a:p>
            <a:r>
              <a:rPr lang="en-US" sz="2000" dirty="0" smtClean="0"/>
              <a:t>13% of industry 2016 unit sales</a:t>
            </a:r>
          </a:p>
          <a:p>
            <a:r>
              <a:rPr lang="en-US" sz="2000" dirty="0" smtClean="0"/>
              <a:t>39% of estimated 2016 retail dollar sales, or $7.0 billion</a:t>
            </a:r>
          </a:p>
          <a:p>
            <a:r>
              <a:rPr lang="en-US" sz="2000" dirty="0" smtClean="0"/>
              <a:t>Retail cost $43,000 to $500,000+ per unit</a:t>
            </a:r>
          </a:p>
          <a:p>
            <a:pPr lvl="1"/>
            <a:r>
              <a:rPr lang="en-US" sz="1800" dirty="0" smtClean="0"/>
              <a:t>Average $127,000</a:t>
            </a:r>
            <a:endParaRPr lang="en-US" sz="1800"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16</a:t>
            </a:fld>
            <a:endParaRPr lang="en-US" dirty="0"/>
          </a:p>
        </p:txBody>
      </p:sp>
      <p:sp>
        <p:nvSpPr>
          <p:cNvPr id="5" name="TextBox 4"/>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RV Market</a:t>
            </a:r>
            <a:endParaRPr lang="en-US" b="1" dirty="0">
              <a:solidFill>
                <a:schemeClr val="bg1"/>
              </a:solidFill>
              <a:latin typeface="Arial" panose="020B0604020202020204" pitchFamily="34" charset="0"/>
              <a:cs typeface="Arial" panose="020B0604020202020204" pitchFamily="34" charset="0"/>
            </a:endParaRPr>
          </a:p>
        </p:txBody>
      </p:sp>
      <p:pic>
        <p:nvPicPr>
          <p:cNvPr id="15362" name="Picture 2" descr="Image result for class a moto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057" y="3865075"/>
            <a:ext cx="3532568" cy="111087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result for fifth wheel rv rend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894" y="799406"/>
            <a:ext cx="3206115" cy="1362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10629" y="923577"/>
            <a:ext cx="3587261" cy="733663"/>
          </a:xfrm>
          <a:prstGeom prst="corner">
            <a:avLst/>
          </a:prstGeom>
          <a:solidFill>
            <a:srgbClr val="435269"/>
          </a:solid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TOWABLE</a:t>
            </a:r>
            <a:endParaRPr lang="en-US"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710629" y="3686847"/>
            <a:ext cx="3587261" cy="733663"/>
          </a:xfrm>
          <a:prstGeom prst="corner">
            <a:avLst/>
          </a:prstGeom>
          <a:solidFill>
            <a:srgbClr val="435269"/>
          </a:solid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MOTORIZED</a:t>
            </a:r>
            <a:endParaRPr lang="en-US" b="1" dirty="0">
              <a:solidFill>
                <a:schemeClr val="bg1"/>
              </a:solidFill>
              <a:latin typeface="Arial" panose="020B0604020202020204" pitchFamily="34" charset="0"/>
              <a:cs typeface="Arial" panose="020B0604020202020204" pitchFamily="34" charset="0"/>
            </a:endParaRPr>
          </a:p>
        </p:txBody>
      </p:sp>
      <p:sp>
        <p:nvSpPr>
          <p:cNvPr id="9" name="Chevron 8"/>
          <p:cNvSpPr/>
          <p:nvPr/>
        </p:nvSpPr>
        <p:spPr>
          <a:xfrm>
            <a:off x="3443487" y="1290408"/>
            <a:ext cx="334108" cy="366832"/>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hevron 13"/>
          <p:cNvSpPr/>
          <p:nvPr/>
        </p:nvSpPr>
        <p:spPr>
          <a:xfrm>
            <a:off x="3701489" y="1290408"/>
            <a:ext cx="334108" cy="366832"/>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hevron 14"/>
          <p:cNvSpPr/>
          <p:nvPr/>
        </p:nvSpPr>
        <p:spPr>
          <a:xfrm>
            <a:off x="3443487" y="4053678"/>
            <a:ext cx="334108" cy="366832"/>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Chevron 15"/>
          <p:cNvSpPr/>
          <p:nvPr/>
        </p:nvSpPr>
        <p:spPr>
          <a:xfrm>
            <a:off x="3701489" y="4053678"/>
            <a:ext cx="334108" cy="366832"/>
          </a:xfrm>
          <a:prstGeom prst="chevr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p:cNvSpPr txBox="1"/>
          <p:nvPr/>
        </p:nvSpPr>
        <p:spPr>
          <a:xfrm flipH="1">
            <a:off x="177612" y="6393071"/>
            <a:ext cx="7838079" cy="215444"/>
          </a:xfrm>
          <a:prstGeom prst="rect">
            <a:avLst/>
          </a:prstGeom>
          <a:noFill/>
        </p:spPr>
        <p:txBody>
          <a:bodyPr wrap="square" rtlCol="0">
            <a:spAutoFit/>
          </a:bodyPr>
          <a:lstStyle/>
          <a:p>
            <a:pPr algn="just"/>
            <a:r>
              <a:rPr lang="en-US" sz="800" b="1" i="1" dirty="0" smtClean="0">
                <a:solidFill>
                  <a:schemeClr val="bg1">
                    <a:lumMod val="50000"/>
                  </a:schemeClr>
                </a:solidFill>
                <a:latin typeface="Arial" panose="020B0604020202020204" pitchFamily="34" charset="0"/>
                <a:cs typeface="Arial" panose="020B0604020202020204" pitchFamily="34" charset="0"/>
              </a:rPr>
              <a:t>Source: RVIA 2016 Industry Profile</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795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29" y="314704"/>
            <a:ext cx="8382000" cy="478392"/>
          </a:xfrm>
        </p:spPr>
        <p:txBody>
          <a:bodyPr>
            <a:normAutofit/>
          </a:bodyPr>
          <a:lstStyle/>
          <a:p>
            <a:r>
              <a:rPr lang="en-US" sz="2800" dirty="0" smtClean="0"/>
              <a:t>Patrick Product Lines – RV Interior</a:t>
            </a:r>
            <a:endParaRPr lang="en-US" sz="2800" dirty="0"/>
          </a:p>
        </p:txBody>
      </p:sp>
      <p:sp>
        <p:nvSpPr>
          <p:cNvPr id="5" name="Slide Number Placeholder 4"/>
          <p:cNvSpPr>
            <a:spLocks noGrp="1"/>
          </p:cNvSpPr>
          <p:nvPr>
            <p:ph type="sldNum" sz="quarter" idx="12"/>
          </p:nvPr>
        </p:nvSpPr>
        <p:spPr/>
        <p:txBody>
          <a:bodyPr/>
          <a:lstStyle/>
          <a:p>
            <a:fld id="{BCF97837-A29C-4243-9F9B-B3874C1BEEE0}" type="slidenum">
              <a:rPr lang="en-US" smtClean="0"/>
              <a:t>17</a:t>
            </a:fld>
            <a:endParaRPr lang="en-US" dirty="0"/>
          </a:p>
        </p:txBody>
      </p:sp>
      <p:pic>
        <p:nvPicPr>
          <p:cNvPr id="59" name="Picture 58" descr="3d_rv_m_int.jpg"/>
          <p:cNvPicPr>
            <a:picLocks noChangeAspect="1"/>
          </p:cNvPicPr>
          <p:nvPr/>
        </p:nvPicPr>
        <p:blipFill rotWithShape="1">
          <a:blip r:embed="rId3">
            <a:extLst>
              <a:ext uri="{28A0092B-C50C-407E-A947-70E740481C1C}">
                <a14:useLocalDpi xmlns:a14="http://schemas.microsoft.com/office/drawing/2010/main" val="0"/>
              </a:ext>
            </a:extLst>
          </a:blip>
          <a:srcRect l="3101" t="291" r="6296" b="5931"/>
          <a:stretch/>
        </p:blipFill>
        <p:spPr>
          <a:xfrm>
            <a:off x="863124" y="1649337"/>
            <a:ext cx="7759583" cy="4648913"/>
          </a:xfrm>
          <a:prstGeom prst="rect">
            <a:avLst/>
          </a:prstGeom>
        </p:spPr>
      </p:pic>
      <p:sp>
        <p:nvSpPr>
          <p:cNvPr id="60" name="Text Box 3"/>
          <p:cNvSpPr txBox="1">
            <a:spLocks noChangeArrowheads="1"/>
          </p:cNvSpPr>
          <p:nvPr/>
        </p:nvSpPr>
        <p:spPr bwMode="auto">
          <a:xfrm>
            <a:off x="394255" y="3625460"/>
            <a:ext cx="4672849" cy="286542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R="0" lvl="0" defTabSz="914400" rtl="0" eaLnBrk="1" fontAlgn="base" latinLnBrk="0" hangingPunct="1">
              <a:lnSpc>
                <a:spcPct val="112000"/>
              </a:lnSpc>
              <a:spcBef>
                <a:spcPct val="0"/>
              </a:spcBef>
              <a:spcAft>
                <a:spcPct val="0"/>
              </a:spcAft>
              <a:buClrTx/>
              <a:buSzTx/>
              <a:tabLst/>
            </a:pPr>
            <a:r>
              <a:rPr kumimoji="0" lang="en-US" altLang="en-US" sz="900" b="1" i="0" u="sng" strike="noStrike" cap="none" normalizeH="0" baseline="0" dirty="0" smtClean="0">
                <a:ln>
                  <a:noFill/>
                </a:ln>
                <a:effectLst/>
                <a:latin typeface="Arial" pitchFamily="34" charset="0"/>
                <a:cs typeface="Arial" pitchFamily="34" charset="0"/>
              </a:rPr>
              <a:t>Additional Supplied</a:t>
            </a:r>
            <a:r>
              <a:rPr kumimoji="0" lang="en-US" altLang="en-US" sz="900" b="1" i="0" u="sng" strike="noStrike" cap="none" normalizeH="0" dirty="0" smtClean="0">
                <a:ln>
                  <a:noFill/>
                </a:ln>
                <a:effectLst/>
                <a:latin typeface="Arial" pitchFamily="34" charset="0"/>
                <a:cs typeface="Arial" pitchFamily="34" charset="0"/>
              </a:rPr>
              <a:t> Products:</a:t>
            </a:r>
            <a:endParaRPr kumimoji="0" lang="en-US" altLang="en-US" sz="900" b="1" i="0" u="sng" strike="noStrike" cap="none" normalizeH="0" baseline="0" dirty="0" smtClean="0">
              <a:ln>
                <a:noFill/>
              </a:ln>
              <a:effectLst/>
              <a:latin typeface="Arial" pitchFamily="34" charset="0"/>
              <a:cs typeface="Arial" pitchFamily="34" charset="0"/>
            </a:endParaRP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Exit Lighting</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Ceiling Fans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lang="en-US" altLang="en-US" sz="900" b="1" dirty="0" smtClean="0">
                <a:latin typeface="Arial" pitchFamily="34" charset="0"/>
                <a:cs typeface="Arial" pitchFamily="34" charset="0"/>
              </a:rPr>
              <a:t>Power Cords &amp; Inlets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RV Tank Heater</a:t>
            </a:r>
            <a:r>
              <a:rPr kumimoji="0" lang="en-US" altLang="en-US" sz="900" b="1" i="0" u="none" strike="noStrike" cap="none" normalizeH="0" dirty="0" smtClean="0">
                <a:ln>
                  <a:noFill/>
                </a:ln>
                <a:effectLst/>
                <a:latin typeface="Arial" pitchFamily="34" charset="0"/>
                <a:cs typeface="Arial" pitchFamily="34" charset="0"/>
              </a:rPr>
              <a:t> Pads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lang="en-US" altLang="en-US" sz="900" b="1" baseline="0" dirty="0" smtClean="0">
                <a:latin typeface="Arial" pitchFamily="34" charset="0"/>
                <a:cs typeface="Arial" pitchFamily="34" charset="0"/>
              </a:rPr>
              <a:t>Fire</a:t>
            </a:r>
            <a:r>
              <a:rPr lang="en-US" altLang="en-US" sz="900" b="1" dirty="0" smtClean="0">
                <a:latin typeface="Arial" pitchFamily="34" charset="0"/>
                <a:cs typeface="Arial" pitchFamily="34" charset="0"/>
              </a:rPr>
              <a:t> Extinguishers</a:t>
            </a:r>
          </a:p>
          <a:p>
            <a:pPr marL="171450" lvl="0" indent="-171450"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Electric </a:t>
            </a:r>
            <a:r>
              <a:rPr lang="en-US" altLang="en-US" sz="900" b="1" dirty="0" smtClean="0">
                <a:latin typeface="Arial" pitchFamily="34" charset="0"/>
                <a:cs typeface="Arial" pitchFamily="34" charset="0"/>
              </a:rPr>
              <a:t>Fireplaces</a:t>
            </a:r>
          </a:p>
          <a:p>
            <a:pPr marL="171450" lvl="0" indent="-171450" fontAlgn="base">
              <a:lnSpc>
                <a:spcPct val="112000"/>
              </a:lnSpc>
              <a:spcBef>
                <a:spcPct val="0"/>
              </a:spcBef>
              <a:spcAft>
                <a:spcPct val="0"/>
              </a:spcAft>
              <a:buFont typeface="Wingdings" panose="05000000000000000000" pitchFamily="2" charset="2"/>
              <a:buChar char="§"/>
            </a:pPr>
            <a:r>
              <a:rPr lang="en-US" altLang="en-US" sz="900" b="1" dirty="0" smtClean="0">
                <a:latin typeface="Arial" pitchFamily="34" charset="0"/>
                <a:cs typeface="Arial" pitchFamily="34" charset="0"/>
              </a:rPr>
              <a:t>Wiring</a:t>
            </a:r>
            <a:r>
              <a:rPr lang="en-US" altLang="en-US" sz="900" b="1" dirty="0">
                <a:latin typeface="Arial" pitchFamily="34" charset="0"/>
                <a:cs typeface="Arial" pitchFamily="34" charset="0"/>
              </a:rPr>
              <a:t>, Electrical &amp; Plumbing Products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Inverters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lang="en-US" altLang="en-US" sz="900" b="1" dirty="0" smtClean="0">
                <a:latin typeface="Arial" pitchFamily="34" charset="0"/>
                <a:cs typeface="Arial" pitchFamily="34" charset="0"/>
              </a:rPr>
              <a:t>Tire Pressure Monitors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Electrical Switches, Receptacles,</a:t>
            </a:r>
            <a:r>
              <a:rPr lang="en-US" altLang="en-US" sz="900" b="1" dirty="0" smtClean="0">
                <a:latin typeface="Arial" pitchFamily="34" charset="0"/>
                <a:cs typeface="Arial" pitchFamily="34" charset="0"/>
              </a:rPr>
              <a:t> and Outlets</a:t>
            </a:r>
            <a:endParaRPr kumimoji="0" lang="en-US" altLang="en-US" sz="900" b="1" i="0" u="none" strike="noStrike" cap="none" normalizeH="0" baseline="0" dirty="0" smtClean="0">
              <a:ln>
                <a:noFill/>
              </a:ln>
              <a:effectLst/>
              <a:latin typeface="Arial" pitchFamily="34" charset="0"/>
              <a:cs typeface="Arial" pitchFamily="34" charset="0"/>
            </a:endParaRP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lang="en-US" altLang="en-US" sz="900" b="1" dirty="0" smtClean="0">
                <a:latin typeface="Arial" pitchFamily="34" charset="0"/>
                <a:cs typeface="Arial" pitchFamily="34" charset="0"/>
              </a:rPr>
              <a:t>RV Transfer Switches</a:t>
            </a:r>
          </a:p>
          <a:p>
            <a:pPr marL="171450" marR="0" lvl="0" indent="-171450" defTabSz="914400" rtl="0" eaLnBrk="1" fontAlgn="base" latinLnBrk="0" hangingPunct="1">
              <a:lnSpc>
                <a:spcPct val="112000"/>
              </a:lnSpc>
              <a:spcBef>
                <a:spcPct val="0"/>
              </a:spcBef>
              <a:spcAft>
                <a:spcPct val="0"/>
              </a:spcAft>
              <a:buClrTx/>
              <a:buSzTx/>
              <a:buFont typeface="Wingdings" panose="05000000000000000000" pitchFamily="2" charset="2"/>
              <a:buChar char="§"/>
              <a:tabLst/>
            </a:pPr>
            <a:r>
              <a:rPr kumimoji="0" lang="en-US" altLang="en-US" sz="900" b="1" i="0" u="none" strike="noStrike" cap="none" normalizeH="0" baseline="0" dirty="0" smtClean="0">
                <a:ln>
                  <a:noFill/>
                </a:ln>
                <a:effectLst/>
                <a:latin typeface="Arial" pitchFamily="34" charset="0"/>
                <a:cs typeface="Arial" pitchFamily="34" charset="0"/>
              </a:rPr>
              <a:t>Battery</a:t>
            </a:r>
            <a:r>
              <a:rPr kumimoji="0" lang="en-US" altLang="en-US" sz="900" b="1" i="0" u="none" strike="noStrike" cap="none" normalizeH="0" dirty="0" smtClean="0">
                <a:ln>
                  <a:noFill/>
                </a:ln>
                <a:effectLst/>
                <a:latin typeface="Arial" pitchFamily="34" charset="0"/>
                <a:cs typeface="Arial" pitchFamily="34" charset="0"/>
              </a:rPr>
              <a:t> Selector Switches</a:t>
            </a:r>
            <a:endParaRPr kumimoji="0" lang="en-US" altLang="en-US" sz="900" b="1" i="0" u="none" strike="noStrike" cap="none" normalizeH="0" baseline="0" dirty="0" smtClean="0">
              <a:ln>
                <a:noFill/>
              </a:ln>
              <a:effectLst/>
              <a:latin typeface="Arial" pitchFamily="34" charset="0"/>
              <a:cs typeface="Arial" pitchFamily="34" charset="0"/>
            </a:endParaRPr>
          </a:p>
          <a:p>
            <a:pPr marL="171450" lvl="0" indent="-171450" defTabSz="914400" fontAlgn="base">
              <a:lnSpc>
                <a:spcPct val="112000"/>
              </a:lnSpc>
              <a:spcBef>
                <a:spcPct val="0"/>
              </a:spcBef>
              <a:spcAft>
                <a:spcPct val="0"/>
              </a:spcAft>
              <a:buFont typeface="Wingdings" panose="05000000000000000000" pitchFamily="2" charset="2"/>
              <a:buChar char="§"/>
            </a:pPr>
            <a:r>
              <a:rPr lang="en-US" altLang="en-US" sz="900" b="1" dirty="0" smtClean="0">
                <a:latin typeface="Arial" pitchFamily="34" charset="0"/>
                <a:cs typeface="Arial" pitchFamily="34" charset="0"/>
              </a:rPr>
              <a:t>Cut </a:t>
            </a:r>
            <a:r>
              <a:rPr lang="en-US" altLang="en-US" sz="900" b="1" dirty="0">
                <a:latin typeface="Arial" pitchFamily="34" charset="0"/>
                <a:cs typeface="Arial" pitchFamily="34" charset="0"/>
              </a:rPr>
              <a:t>to size, boring, foiling &amp; </a:t>
            </a:r>
            <a:r>
              <a:rPr lang="en-US" altLang="en-US" sz="900" b="1" dirty="0" smtClean="0">
                <a:latin typeface="Arial" pitchFamily="34" charset="0"/>
                <a:cs typeface="Arial" pitchFamily="34" charset="0"/>
              </a:rPr>
              <a:t>edge-banding</a:t>
            </a:r>
          </a:p>
          <a:p>
            <a:pPr marL="171450" lvl="0" indent="-171450" defTabSz="914400" fontAlgn="base">
              <a:lnSpc>
                <a:spcPct val="112000"/>
              </a:lnSpc>
              <a:spcBef>
                <a:spcPct val="0"/>
              </a:spcBef>
              <a:spcAft>
                <a:spcPct val="0"/>
              </a:spcAft>
              <a:buFont typeface="Wingdings" panose="05000000000000000000" pitchFamily="2" charset="2"/>
              <a:buChar char="§"/>
            </a:pPr>
            <a:r>
              <a:rPr lang="en-US" altLang="en-US" sz="900" b="1" dirty="0" smtClean="0">
                <a:latin typeface="Arial" pitchFamily="34" charset="0"/>
                <a:cs typeface="Arial" pitchFamily="34" charset="0"/>
              </a:rPr>
              <a:t>Flooring Adhesive</a:t>
            </a:r>
          </a:p>
          <a:p>
            <a:pPr marL="171450" lvl="0" indent="-171450" defTabSz="914400" fontAlgn="base">
              <a:lnSpc>
                <a:spcPct val="112000"/>
              </a:lnSpc>
              <a:spcBef>
                <a:spcPct val="0"/>
              </a:spcBef>
              <a:spcAft>
                <a:spcPct val="0"/>
              </a:spcAft>
              <a:buFont typeface="Wingdings" panose="05000000000000000000" pitchFamily="2" charset="2"/>
              <a:buChar char="§"/>
            </a:pPr>
            <a:r>
              <a:rPr lang="en-US" altLang="en-US" sz="900" b="1" dirty="0" smtClean="0">
                <a:latin typeface="Arial" pitchFamily="34" charset="0"/>
                <a:cs typeface="Arial" pitchFamily="34" charset="0"/>
              </a:rPr>
              <a:t>Instrument Panel</a:t>
            </a:r>
            <a:endParaRPr lang="en-US" altLang="en-US" sz="900" b="1" dirty="0">
              <a:latin typeface="Arial" pitchFamily="34" charset="0"/>
              <a:cs typeface="Arial" pitchFamily="34" charset="0"/>
            </a:endParaRPr>
          </a:p>
          <a:p>
            <a:pPr marL="171450" indent="-171450"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Made-to-order laminated products including vinyl, </a:t>
            </a:r>
          </a:p>
          <a:p>
            <a:pPr marL="182880" fontAlgn="base">
              <a:lnSpc>
                <a:spcPct val="112000"/>
              </a:lnSpc>
              <a:spcBef>
                <a:spcPct val="0"/>
              </a:spcBef>
              <a:spcAft>
                <a:spcPct val="0"/>
              </a:spcAft>
            </a:pPr>
            <a:r>
              <a:rPr lang="en-US" altLang="en-US" sz="900" b="1" dirty="0">
                <a:latin typeface="Arial" pitchFamily="34" charset="0"/>
                <a:cs typeface="Arial" pitchFamily="34" charset="0"/>
              </a:rPr>
              <a:t>paper, veneers and high pressure laminates (HPL)</a:t>
            </a:r>
          </a:p>
          <a:p>
            <a:pPr marL="182880" fontAlgn="base">
              <a:lnSpc>
                <a:spcPct val="112000"/>
              </a:lnSpc>
              <a:spcBef>
                <a:spcPct val="0"/>
              </a:spcBef>
              <a:spcAft>
                <a:spcPct val="0"/>
              </a:spcAft>
            </a:pPr>
            <a:endParaRPr lang="en-US" altLang="en-US" sz="900" b="1" dirty="0">
              <a:latin typeface="Arial" pitchFamily="34" charset="0"/>
              <a:cs typeface="Arial" pitchFamily="34" charset="0"/>
            </a:endParaRPr>
          </a:p>
          <a:p>
            <a:pPr marL="0" marR="0" lvl="0" indent="0" algn="l" defTabSz="914400" rtl="0" eaLnBrk="1" fontAlgn="base" latinLnBrk="0" hangingPunct="1">
              <a:lnSpc>
                <a:spcPct val="112000"/>
              </a:lnSpc>
              <a:spcBef>
                <a:spcPct val="0"/>
              </a:spcBef>
              <a:spcAft>
                <a:spcPct val="0"/>
              </a:spcAft>
              <a:buClrTx/>
              <a:buSzTx/>
              <a:buFontTx/>
              <a:buNone/>
              <a:tabLst/>
            </a:pPr>
            <a:endParaRPr lang="en-US" altLang="en-US" sz="1000" b="1" dirty="0" smtClean="0">
              <a:latin typeface="Arial" pitchFamily="34" charset="0"/>
              <a:cs typeface="Arial" pitchFamily="34" charset="0"/>
            </a:endParaRPr>
          </a:p>
          <a:p>
            <a:pPr marL="0" marR="0" lvl="0" indent="0" algn="l" defTabSz="914400" rtl="0" eaLnBrk="1" fontAlgn="base" latinLnBrk="0" hangingPunct="1">
              <a:lnSpc>
                <a:spcPct val="112000"/>
              </a:lnSpc>
              <a:spcBef>
                <a:spcPct val="0"/>
              </a:spcBef>
              <a:spcAft>
                <a:spcPct val="0"/>
              </a:spcAft>
              <a:buClrTx/>
              <a:buSzTx/>
              <a:buFontTx/>
              <a:buNone/>
              <a:tabLst/>
            </a:pPr>
            <a:endParaRPr lang="en-US" altLang="en-US" sz="1000" b="1" dirty="0" smtClean="0">
              <a:latin typeface="Arial" pitchFamily="34" charset="0"/>
              <a:cs typeface="Arial" pitchFamily="34" charset="0"/>
            </a:endParaRPr>
          </a:p>
          <a:p>
            <a:pPr marL="0" marR="0" lvl="0" indent="0" algn="l" defTabSz="914400" rtl="0" eaLnBrk="1" fontAlgn="base" latinLnBrk="0" hangingPunct="1">
              <a:lnSpc>
                <a:spcPct val="112000"/>
              </a:lnSpc>
              <a:spcBef>
                <a:spcPct val="0"/>
              </a:spcBef>
              <a:spcAft>
                <a:spcPct val="0"/>
              </a:spcAft>
              <a:buClrTx/>
              <a:buSzTx/>
              <a:buFontTx/>
              <a:buNone/>
              <a:tabLst/>
            </a:pPr>
            <a:endParaRPr kumimoji="0" lang="en-US" altLang="en-US" sz="1800" b="0" i="0" u="none" strike="noStrike" cap="none" normalizeH="0" baseline="0" dirty="0" smtClean="0">
              <a:ln>
                <a:noFill/>
              </a:ln>
              <a:effectLst/>
              <a:latin typeface="Arial" pitchFamily="34" charset="0"/>
              <a:cs typeface="Arial" pitchFamily="34" charset="0"/>
            </a:endParaRPr>
          </a:p>
        </p:txBody>
      </p:sp>
      <p:sp>
        <p:nvSpPr>
          <p:cNvPr id="61" name="Text Box 3"/>
          <p:cNvSpPr txBox="1">
            <a:spLocks noChangeArrowheads="1"/>
          </p:cNvSpPr>
          <p:nvPr/>
        </p:nvSpPr>
        <p:spPr bwMode="auto">
          <a:xfrm>
            <a:off x="699437" y="1195307"/>
            <a:ext cx="694531" cy="26451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Electronics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62" name="AutoShape 4"/>
          <p:cNvCxnSpPr>
            <a:cxnSpLocks noChangeShapeType="1"/>
          </p:cNvCxnSpPr>
          <p:nvPr/>
        </p:nvCxnSpPr>
        <p:spPr bwMode="auto">
          <a:xfrm flipH="1">
            <a:off x="1314047" y="1385365"/>
            <a:ext cx="327" cy="109801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3" name="Text Box 3"/>
          <p:cNvSpPr txBox="1">
            <a:spLocks noChangeArrowheads="1"/>
          </p:cNvSpPr>
          <p:nvPr/>
        </p:nvSpPr>
        <p:spPr bwMode="auto">
          <a:xfrm>
            <a:off x="7163011" y="2268178"/>
            <a:ext cx="607779" cy="27166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Speakers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64" name="AutoShape 4"/>
          <p:cNvCxnSpPr>
            <a:cxnSpLocks noChangeShapeType="1"/>
          </p:cNvCxnSpPr>
          <p:nvPr/>
        </p:nvCxnSpPr>
        <p:spPr bwMode="auto">
          <a:xfrm>
            <a:off x="7238222" y="2462491"/>
            <a:ext cx="1" cy="126474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65" name="AutoShape 4"/>
          <p:cNvCxnSpPr>
            <a:cxnSpLocks noChangeShapeType="1"/>
          </p:cNvCxnSpPr>
          <p:nvPr/>
        </p:nvCxnSpPr>
        <p:spPr bwMode="auto">
          <a:xfrm>
            <a:off x="3784227" y="1225516"/>
            <a:ext cx="1" cy="120775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6" name="Text Box 3"/>
          <p:cNvSpPr txBox="1">
            <a:spLocks noChangeArrowheads="1"/>
          </p:cNvSpPr>
          <p:nvPr/>
        </p:nvSpPr>
        <p:spPr bwMode="auto">
          <a:xfrm>
            <a:off x="4079460" y="1287696"/>
            <a:ext cx="760298" cy="21311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Microwaves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67" name="AutoShape 4"/>
          <p:cNvCxnSpPr>
            <a:cxnSpLocks noChangeShapeType="1"/>
          </p:cNvCxnSpPr>
          <p:nvPr/>
        </p:nvCxnSpPr>
        <p:spPr bwMode="auto">
          <a:xfrm flipH="1">
            <a:off x="4156260" y="1484485"/>
            <a:ext cx="1" cy="149049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68" name="AutoShape 4"/>
          <p:cNvCxnSpPr>
            <a:cxnSpLocks noChangeShapeType="1"/>
          </p:cNvCxnSpPr>
          <p:nvPr/>
        </p:nvCxnSpPr>
        <p:spPr bwMode="auto">
          <a:xfrm>
            <a:off x="5056573" y="1418801"/>
            <a:ext cx="0" cy="179595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9" name="Text Box 3"/>
          <p:cNvSpPr txBox="1">
            <a:spLocks noChangeArrowheads="1"/>
          </p:cNvSpPr>
          <p:nvPr/>
        </p:nvSpPr>
        <p:spPr bwMode="auto">
          <a:xfrm>
            <a:off x="6135686" y="2368178"/>
            <a:ext cx="595706" cy="278223"/>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Furniture</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70" name="AutoShape 4"/>
          <p:cNvCxnSpPr>
            <a:cxnSpLocks noChangeShapeType="1"/>
          </p:cNvCxnSpPr>
          <p:nvPr/>
        </p:nvCxnSpPr>
        <p:spPr bwMode="auto">
          <a:xfrm>
            <a:off x="6188942" y="2557598"/>
            <a:ext cx="0" cy="158073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1" name="Text Box 3"/>
          <p:cNvSpPr txBox="1">
            <a:spLocks noChangeArrowheads="1"/>
          </p:cNvSpPr>
          <p:nvPr/>
        </p:nvSpPr>
        <p:spPr bwMode="auto">
          <a:xfrm>
            <a:off x="2696061" y="1057752"/>
            <a:ext cx="792933" cy="24693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Mattresses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72" name="AutoShape 4"/>
          <p:cNvCxnSpPr>
            <a:cxnSpLocks noChangeShapeType="1"/>
          </p:cNvCxnSpPr>
          <p:nvPr/>
        </p:nvCxnSpPr>
        <p:spPr bwMode="auto">
          <a:xfrm>
            <a:off x="2723040" y="1234393"/>
            <a:ext cx="0" cy="166438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3" name="Text Box 3"/>
          <p:cNvSpPr txBox="1">
            <a:spLocks noChangeArrowheads="1"/>
          </p:cNvSpPr>
          <p:nvPr/>
        </p:nvSpPr>
        <p:spPr bwMode="auto">
          <a:xfrm>
            <a:off x="4336957" y="1595766"/>
            <a:ext cx="698515" cy="588849"/>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Laminate &amp; Ceramic</a:t>
            </a:r>
            <a:r>
              <a:rPr kumimoji="0" lang="en-US" altLang="en-US" sz="900" b="1" i="0" u="none" strike="noStrike" cap="none" normalizeH="0" dirty="0" smtClean="0">
                <a:ln>
                  <a:noFill/>
                </a:ln>
                <a:effectLst/>
                <a:latin typeface="Arial" pitchFamily="34" charset="0"/>
                <a:cs typeface="Arial" pitchFamily="34" charset="0"/>
              </a:rPr>
              <a:t> Flooring</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74" name="AutoShape 4"/>
          <p:cNvCxnSpPr>
            <a:cxnSpLocks noChangeShapeType="1"/>
          </p:cNvCxnSpPr>
          <p:nvPr/>
        </p:nvCxnSpPr>
        <p:spPr bwMode="auto">
          <a:xfrm>
            <a:off x="4408426" y="2114706"/>
            <a:ext cx="0" cy="168803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5" name="Text Box 3"/>
          <p:cNvSpPr txBox="1">
            <a:spLocks noChangeArrowheads="1"/>
          </p:cNvSpPr>
          <p:nvPr/>
        </p:nvSpPr>
        <p:spPr bwMode="auto">
          <a:xfrm>
            <a:off x="1223289" y="928018"/>
            <a:ext cx="671408" cy="36313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Closet</a:t>
            </a:r>
            <a:r>
              <a:rPr kumimoji="0" lang="en-US" altLang="en-US" sz="900" b="1" i="0" u="none" strike="noStrike" cap="none" normalizeH="0" dirty="0" smtClean="0">
                <a:ln>
                  <a:noFill/>
                </a:ln>
                <a:effectLst/>
                <a:latin typeface="Arial" pitchFamily="34" charset="0"/>
                <a:cs typeface="Arial" pitchFamily="34" charset="0"/>
              </a:rPr>
              <a:t> Hardware</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76" name="AutoShape 4"/>
          <p:cNvCxnSpPr>
            <a:cxnSpLocks noChangeShapeType="1"/>
          </p:cNvCxnSpPr>
          <p:nvPr/>
        </p:nvCxnSpPr>
        <p:spPr bwMode="auto">
          <a:xfrm flipH="1">
            <a:off x="1557055" y="1288145"/>
            <a:ext cx="1938" cy="103337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7" name="Text Box 3"/>
          <p:cNvSpPr txBox="1">
            <a:spLocks noChangeArrowheads="1"/>
          </p:cNvSpPr>
          <p:nvPr/>
        </p:nvSpPr>
        <p:spPr bwMode="auto">
          <a:xfrm>
            <a:off x="2897786" y="1291157"/>
            <a:ext cx="767234" cy="33398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Vanity/Wall Mirrors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78" name="AutoShape 4"/>
          <p:cNvCxnSpPr>
            <a:cxnSpLocks noChangeShapeType="1"/>
          </p:cNvCxnSpPr>
          <p:nvPr/>
        </p:nvCxnSpPr>
        <p:spPr bwMode="auto">
          <a:xfrm>
            <a:off x="3304105" y="1607377"/>
            <a:ext cx="0" cy="88276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79" name="Text Box 3"/>
          <p:cNvSpPr txBox="1">
            <a:spLocks noChangeArrowheads="1"/>
          </p:cNvSpPr>
          <p:nvPr/>
        </p:nvSpPr>
        <p:spPr bwMode="auto">
          <a:xfrm>
            <a:off x="2094475" y="1231013"/>
            <a:ext cx="547775"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Lighting</a:t>
            </a:r>
            <a:endParaRPr kumimoji="0" lang="en-US" altLang="en-US" sz="900" b="0" i="0" u="none" strike="noStrike" cap="none" normalizeH="0" baseline="0" dirty="0" smtClean="0">
              <a:ln>
                <a:noFill/>
              </a:ln>
              <a:effectLst/>
              <a:latin typeface="Arial" pitchFamily="34" charset="0"/>
              <a:cs typeface="Arial" pitchFamily="34" charset="0"/>
            </a:endParaRPr>
          </a:p>
        </p:txBody>
      </p:sp>
      <p:sp>
        <p:nvSpPr>
          <p:cNvPr id="80" name="Text Box 3"/>
          <p:cNvSpPr txBox="1">
            <a:spLocks noChangeArrowheads="1"/>
          </p:cNvSpPr>
          <p:nvPr/>
        </p:nvSpPr>
        <p:spPr bwMode="auto">
          <a:xfrm>
            <a:off x="1696897" y="882023"/>
            <a:ext cx="1743210"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Closet &amp; Passage Doors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81" name="AutoShape 4"/>
          <p:cNvCxnSpPr>
            <a:cxnSpLocks noChangeShapeType="1"/>
          </p:cNvCxnSpPr>
          <p:nvPr/>
        </p:nvCxnSpPr>
        <p:spPr bwMode="auto">
          <a:xfrm>
            <a:off x="1899660" y="1080759"/>
            <a:ext cx="1" cy="115698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82" name="AutoShape 4"/>
          <p:cNvCxnSpPr>
            <a:cxnSpLocks noChangeShapeType="1"/>
          </p:cNvCxnSpPr>
          <p:nvPr/>
        </p:nvCxnSpPr>
        <p:spPr bwMode="auto">
          <a:xfrm>
            <a:off x="5333078" y="1864038"/>
            <a:ext cx="4011" cy="15194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83" name="Text Box 3"/>
          <p:cNvSpPr txBox="1">
            <a:spLocks noChangeArrowheads="1"/>
          </p:cNvSpPr>
          <p:nvPr/>
        </p:nvSpPr>
        <p:spPr bwMode="auto">
          <a:xfrm>
            <a:off x="5271372" y="1665926"/>
            <a:ext cx="865352" cy="22563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Countertops</a:t>
            </a:r>
          </a:p>
        </p:txBody>
      </p:sp>
      <p:sp>
        <p:nvSpPr>
          <p:cNvPr id="84" name="Text Box 3"/>
          <p:cNvSpPr txBox="1">
            <a:spLocks noChangeArrowheads="1"/>
          </p:cNvSpPr>
          <p:nvPr/>
        </p:nvSpPr>
        <p:spPr bwMode="auto">
          <a:xfrm>
            <a:off x="432234" y="1495654"/>
            <a:ext cx="811093" cy="52911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Drawer</a:t>
            </a:r>
            <a:r>
              <a:rPr kumimoji="0" lang="en-US" altLang="en-US" sz="900" b="1" i="0" u="none" strike="noStrike" cap="none" normalizeH="0" dirty="0" smtClean="0">
                <a:ln>
                  <a:noFill/>
                </a:ln>
                <a:effectLst/>
                <a:latin typeface="Arial" pitchFamily="34" charset="0"/>
                <a:cs typeface="Arial" pitchFamily="34" charset="0"/>
              </a:rPr>
              <a:t> Fronts &amp; Sides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85" name="AutoShape 4"/>
          <p:cNvCxnSpPr>
            <a:cxnSpLocks noChangeShapeType="1"/>
          </p:cNvCxnSpPr>
          <p:nvPr/>
        </p:nvCxnSpPr>
        <p:spPr bwMode="auto">
          <a:xfrm>
            <a:off x="932495" y="1882676"/>
            <a:ext cx="426283" cy="101238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86" name="Text Box 3"/>
          <p:cNvSpPr txBox="1">
            <a:spLocks noChangeArrowheads="1"/>
          </p:cNvSpPr>
          <p:nvPr/>
        </p:nvSpPr>
        <p:spPr bwMode="auto">
          <a:xfrm>
            <a:off x="6892629" y="1234044"/>
            <a:ext cx="1296508" cy="456243"/>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Laminated</a:t>
            </a:r>
            <a:r>
              <a:rPr kumimoji="0" lang="en-US" altLang="en-US" sz="900" b="1" i="0" u="none" strike="noStrike" cap="none" normalizeH="0" dirty="0" smtClean="0">
                <a:ln>
                  <a:noFill/>
                </a:ln>
                <a:effectLst/>
                <a:latin typeface="Arial" pitchFamily="34" charset="0"/>
                <a:cs typeface="Arial" pitchFamily="34" charset="0"/>
              </a:rPr>
              <a:t> </a:t>
            </a:r>
            <a:r>
              <a:rPr kumimoji="0" lang="en-US" altLang="en-US" sz="900" b="1" i="0" u="none" strike="noStrike" cap="none" normalizeH="0" baseline="0" dirty="0" smtClean="0">
                <a:ln>
                  <a:noFill/>
                </a:ln>
                <a:effectLst/>
                <a:latin typeface="Arial" pitchFamily="34" charset="0"/>
                <a:cs typeface="Arial" pitchFamily="34" charset="0"/>
              </a:rPr>
              <a:t>Panels &amp; Printed Vinyl</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87" name="AutoShape 4"/>
          <p:cNvCxnSpPr>
            <a:cxnSpLocks noChangeShapeType="1"/>
          </p:cNvCxnSpPr>
          <p:nvPr/>
        </p:nvCxnSpPr>
        <p:spPr bwMode="auto">
          <a:xfrm>
            <a:off x="2336057" y="1420883"/>
            <a:ext cx="0" cy="69268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88" name="AutoShape 4"/>
          <p:cNvCxnSpPr>
            <a:cxnSpLocks noChangeShapeType="1"/>
          </p:cNvCxnSpPr>
          <p:nvPr/>
        </p:nvCxnSpPr>
        <p:spPr bwMode="auto">
          <a:xfrm>
            <a:off x="5686612" y="2230847"/>
            <a:ext cx="1" cy="109496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89" name="Text Box 3"/>
          <p:cNvSpPr txBox="1">
            <a:spLocks noChangeArrowheads="1"/>
          </p:cNvSpPr>
          <p:nvPr/>
        </p:nvSpPr>
        <p:spPr bwMode="auto">
          <a:xfrm>
            <a:off x="5628915" y="2029968"/>
            <a:ext cx="1081087" cy="24345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Backsplashes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90" name="AutoShape 4"/>
          <p:cNvCxnSpPr>
            <a:cxnSpLocks noChangeShapeType="1"/>
          </p:cNvCxnSpPr>
          <p:nvPr/>
        </p:nvCxnSpPr>
        <p:spPr bwMode="auto">
          <a:xfrm flipH="1" flipV="1">
            <a:off x="5863025" y="3020962"/>
            <a:ext cx="7839" cy="241198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91" name="Text Box 3"/>
          <p:cNvSpPr txBox="1">
            <a:spLocks noChangeArrowheads="1"/>
          </p:cNvSpPr>
          <p:nvPr/>
        </p:nvSpPr>
        <p:spPr bwMode="auto">
          <a:xfrm>
            <a:off x="5784186" y="5885219"/>
            <a:ext cx="865352" cy="388787"/>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Hardwood Accessories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92" name="AutoShape 4"/>
          <p:cNvCxnSpPr>
            <a:cxnSpLocks noChangeShapeType="1"/>
          </p:cNvCxnSpPr>
          <p:nvPr/>
        </p:nvCxnSpPr>
        <p:spPr bwMode="auto">
          <a:xfrm flipV="1">
            <a:off x="6453347" y="5195118"/>
            <a:ext cx="0" cy="88675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93" name="AutoShape 4"/>
          <p:cNvCxnSpPr>
            <a:cxnSpLocks noChangeShapeType="1"/>
          </p:cNvCxnSpPr>
          <p:nvPr/>
        </p:nvCxnSpPr>
        <p:spPr bwMode="auto">
          <a:xfrm flipH="1">
            <a:off x="7061743" y="1595766"/>
            <a:ext cx="2445" cy="230132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94" name="Text Box 3"/>
          <p:cNvSpPr txBox="1">
            <a:spLocks noChangeArrowheads="1"/>
          </p:cNvSpPr>
          <p:nvPr/>
        </p:nvSpPr>
        <p:spPr bwMode="auto">
          <a:xfrm>
            <a:off x="4541912" y="5040576"/>
            <a:ext cx="804057" cy="27842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Window Trim</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95" name="AutoShape 4"/>
          <p:cNvCxnSpPr>
            <a:cxnSpLocks noChangeShapeType="1"/>
          </p:cNvCxnSpPr>
          <p:nvPr/>
        </p:nvCxnSpPr>
        <p:spPr bwMode="auto">
          <a:xfrm flipV="1">
            <a:off x="5239399" y="3089730"/>
            <a:ext cx="0" cy="198994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96" name="Text Box 21"/>
          <p:cNvSpPr txBox="1">
            <a:spLocks noChangeArrowheads="1"/>
          </p:cNvSpPr>
          <p:nvPr/>
        </p:nvSpPr>
        <p:spPr bwMode="auto">
          <a:xfrm>
            <a:off x="3665020" y="894028"/>
            <a:ext cx="1461306" cy="355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Fiberglass</a:t>
            </a:r>
            <a:r>
              <a:rPr kumimoji="0" lang="en-US" altLang="en-US" sz="900" b="1" i="0" u="none" strike="noStrike" cap="none" normalizeH="0" dirty="0" smtClean="0">
                <a:ln>
                  <a:noFill/>
                </a:ln>
                <a:effectLst/>
                <a:latin typeface="Arial" pitchFamily="34" charset="0"/>
                <a:cs typeface="Arial" pitchFamily="34" charset="0"/>
              </a:rPr>
              <a:t> Bath Fixtures &amp; Shower Doors</a:t>
            </a:r>
            <a:endParaRPr kumimoji="0" lang="en-US" altLang="en-US" sz="900" b="0" i="0" u="none" strike="noStrike" cap="none" normalizeH="0" baseline="0" dirty="0" smtClean="0">
              <a:ln>
                <a:noFill/>
              </a:ln>
              <a:effectLst/>
              <a:latin typeface="Arial" pitchFamily="34" charset="0"/>
              <a:cs typeface="Arial" pitchFamily="34" charset="0"/>
            </a:endParaRPr>
          </a:p>
        </p:txBody>
      </p:sp>
      <p:sp>
        <p:nvSpPr>
          <p:cNvPr id="97" name="Text Box 26"/>
          <p:cNvSpPr txBox="1">
            <a:spLocks noChangeArrowheads="1"/>
          </p:cNvSpPr>
          <p:nvPr/>
        </p:nvSpPr>
        <p:spPr bwMode="auto">
          <a:xfrm>
            <a:off x="5003813" y="1076902"/>
            <a:ext cx="1078757" cy="406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lang="en-US" altLang="en-US" sz="900" b="1" dirty="0" smtClean="0">
                <a:latin typeface="Arial" pitchFamily="34" charset="0"/>
                <a:cs typeface="Arial" pitchFamily="34" charset="0"/>
              </a:rPr>
              <a:t>Kitchen &amp; Bath Faucets &amp; Sinks</a:t>
            </a:r>
            <a:endParaRPr kumimoji="0" lang="en-US" altLang="en-US" sz="900" b="0" i="0" u="none" strike="noStrike" cap="none" normalizeH="0" baseline="0" dirty="0" smtClean="0">
              <a:ln>
                <a:noFill/>
              </a:ln>
              <a:effectLst/>
              <a:latin typeface="Arial" pitchFamily="34" charset="0"/>
              <a:cs typeface="Arial" pitchFamily="34" charset="0"/>
            </a:endParaRPr>
          </a:p>
        </p:txBody>
      </p:sp>
      <p:sp>
        <p:nvSpPr>
          <p:cNvPr id="98" name="Text Box 3"/>
          <p:cNvSpPr txBox="1">
            <a:spLocks noChangeArrowheads="1"/>
          </p:cNvSpPr>
          <p:nvPr/>
        </p:nvSpPr>
        <p:spPr bwMode="auto">
          <a:xfrm>
            <a:off x="4795692" y="5432942"/>
            <a:ext cx="1492696" cy="35809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12000"/>
              </a:lnSpc>
              <a:spcBef>
                <a:spcPct val="0"/>
              </a:spcBef>
              <a:spcAft>
                <a:spcPct val="0"/>
              </a:spcAft>
              <a:buClrTx/>
              <a:buSzTx/>
              <a:buFontTx/>
              <a:buNone/>
              <a:tabLst/>
            </a:pPr>
            <a:r>
              <a:rPr lang="en-US" altLang="en-US" sz="900" b="1" dirty="0" smtClean="0">
                <a:latin typeface="Arial" pitchFamily="34" charset="0"/>
                <a:cs typeface="Arial" pitchFamily="34" charset="0"/>
              </a:rPr>
              <a:t>Slide trim – foam, hardwood, wrapped </a:t>
            </a:r>
            <a:endParaRPr kumimoji="0" lang="en-US" altLang="en-US" sz="900" b="0" i="0" u="none" strike="noStrike" cap="none" normalizeH="0" baseline="0" dirty="0" smtClean="0">
              <a:ln>
                <a:noFill/>
              </a:ln>
              <a:effectLst/>
              <a:latin typeface="Arial" pitchFamily="34" charset="0"/>
              <a:cs typeface="Arial" pitchFamily="34" charset="0"/>
            </a:endParaRPr>
          </a:p>
        </p:txBody>
      </p:sp>
      <p:sp>
        <p:nvSpPr>
          <p:cNvPr id="99" name="Text Box 3"/>
          <p:cNvSpPr txBox="1">
            <a:spLocks noChangeArrowheads="1"/>
          </p:cNvSpPr>
          <p:nvPr/>
        </p:nvSpPr>
        <p:spPr bwMode="auto">
          <a:xfrm>
            <a:off x="3573493" y="5195315"/>
            <a:ext cx="804057" cy="27842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Under Cabinet Lighting</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100" name="AutoShape 4"/>
          <p:cNvCxnSpPr>
            <a:cxnSpLocks noChangeShapeType="1"/>
          </p:cNvCxnSpPr>
          <p:nvPr/>
        </p:nvCxnSpPr>
        <p:spPr bwMode="auto">
          <a:xfrm flipH="1" flipV="1">
            <a:off x="4001892" y="3151987"/>
            <a:ext cx="8290" cy="223600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01" name="Text Box 3"/>
          <p:cNvSpPr txBox="1">
            <a:spLocks noChangeArrowheads="1"/>
          </p:cNvSpPr>
          <p:nvPr/>
        </p:nvSpPr>
        <p:spPr bwMode="auto">
          <a:xfrm>
            <a:off x="4130913" y="5580364"/>
            <a:ext cx="804057" cy="27842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lang="en-US" altLang="en-US" sz="900" b="1" dirty="0" smtClean="0">
                <a:latin typeface="Arial" pitchFamily="34" charset="0"/>
                <a:cs typeface="Arial" pitchFamily="34" charset="0"/>
              </a:rPr>
              <a:t>Tile</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102" name="AutoShape 4"/>
          <p:cNvCxnSpPr>
            <a:cxnSpLocks noChangeShapeType="1"/>
          </p:cNvCxnSpPr>
          <p:nvPr/>
        </p:nvCxnSpPr>
        <p:spPr bwMode="auto">
          <a:xfrm flipV="1">
            <a:off x="4254345" y="4328720"/>
            <a:ext cx="0" cy="12727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03" name="Text Box 3"/>
          <p:cNvSpPr txBox="1">
            <a:spLocks noChangeArrowheads="1"/>
          </p:cNvSpPr>
          <p:nvPr/>
        </p:nvSpPr>
        <p:spPr bwMode="auto">
          <a:xfrm>
            <a:off x="2847275" y="4286043"/>
            <a:ext cx="804057" cy="27842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Cabinet</a:t>
            </a:r>
          </a:p>
          <a:p>
            <a:pPr marL="0" marR="0" lvl="0" indent="0" algn="l" defTabSz="914400" rtl="0" eaLnBrk="1" fontAlgn="base" latinLnBrk="0" hangingPunct="1">
              <a:lnSpc>
                <a:spcPct val="112000"/>
              </a:lnSpc>
              <a:spcBef>
                <a:spcPct val="0"/>
              </a:spcBef>
              <a:spcAft>
                <a:spcPct val="0"/>
              </a:spcAft>
              <a:buClrTx/>
              <a:buSzTx/>
              <a:buFontTx/>
              <a:buNone/>
              <a:tabLst/>
            </a:pPr>
            <a:r>
              <a:rPr lang="en-US" altLang="en-US" sz="900" b="1" dirty="0" smtClean="0">
                <a:latin typeface="Arial" pitchFamily="34" charset="0"/>
                <a:cs typeface="Arial" pitchFamily="34" charset="0"/>
              </a:rPr>
              <a:t>Hardware</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104" name="AutoShape 4"/>
          <p:cNvCxnSpPr>
            <a:cxnSpLocks noChangeShapeType="1"/>
          </p:cNvCxnSpPr>
          <p:nvPr/>
        </p:nvCxnSpPr>
        <p:spPr bwMode="auto">
          <a:xfrm flipV="1">
            <a:off x="3376529" y="3239756"/>
            <a:ext cx="0" cy="12727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pic>
        <p:nvPicPr>
          <p:cNvPr id="105" name="Picture 104" descr="3d_rv_m_cut.png"/>
          <p:cNvPicPr>
            <a:picLocks noChangeAspect="1"/>
          </p:cNvPicPr>
          <p:nvPr/>
        </p:nvPicPr>
        <p:blipFill>
          <a:blip r:embed="rId4" cstate="print">
            <a:alphaModFix amt="60000"/>
            <a:extLst>
              <a:ext uri="{28A0092B-C50C-407E-A947-70E740481C1C}">
                <a14:useLocalDpi xmlns:a14="http://schemas.microsoft.com/office/drawing/2010/main" val="0"/>
              </a:ext>
            </a:extLst>
          </a:blip>
          <a:stretch>
            <a:fillRect/>
          </a:stretch>
        </p:blipFill>
        <p:spPr>
          <a:xfrm>
            <a:off x="4197540" y="3759970"/>
            <a:ext cx="1198652" cy="1105653"/>
          </a:xfrm>
          <a:prstGeom prst="rect">
            <a:avLst/>
          </a:prstGeom>
        </p:spPr>
      </p:pic>
      <p:sp>
        <p:nvSpPr>
          <p:cNvPr id="106" name="Text Box 3"/>
          <p:cNvSpPr txBox="1">
            <a:spLocks noChangeArrowheads="1"/>
          </p:cNvSpPr>
          <p:nvPr/>
        </p:nvSpPr>
        <p:spPr bwMode="auto">
          <a:xfrm>
            <a:off x="4090982" y="5904980"/>
            <a:ext cx="804057" cy="278424"/>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12000"/>
              </a:lnSpc>
              <a:spcBef>
                <a:spcPct val="0"/>
              </a:spcBef>
              <a:spcAft>
                <a:spcPct val="0"/>
              </a:spcAft>
              <a:buClrTx/>
              <a:buSzTx/>
              <a:buFontTx/>
              <a:buNone/>
              <a:tabLst/>
            </a:pPr>
            <a:r>
              <a:rPr lang="en-US" altLang="en-US" sz="900" b="1" dirty="0" smtClean="0">
                <a:latin typeface="Arial" pitchFamily="34" charset="0"/>
                <a:cs typeface="Arial" pitchFamily="34" charset="0"/>
              </a:rPr>
              <a:t>Dinettes, Tables &amp; Chairs</a:t>
            </a:r>
            <a:endParaRPr kumimoji="0" lang="en-US" altLang="en-US" sz="900" b="0" i="0" u="none" strike="noStrike" cap="none" normalizeH="0" baseline="0" dirty="0" smtClean="0">
              <a:ln>
                <a:noFill/>
              </a:ln>
              <a:effectLst/>
              <a:latin typeface="Arial" pitchFamily="34" charset="0"/>
              <a:cs typeface="Arial" pitchFamily="34" charset="0"/>
            </a:endParaRPr>
          </a:p>
        </p:txBody>
      </p:sp>
      <p:cxnSp>
        <p:nvCxnSpPr>
          <p:cNvPr id="107" name="AutoShape 4"/>
          <p:cNvCxnSpPr>
            <a:cxnSpLocks noChangeShapeType="1"/>
          </p:cNvCxnSpPr>
          <p:nvPr/>
        </p:nvCxnSpPr>
        <p:spPr bwMode="auto">
          <a:xfrm flipV="1">
            <a:off x="4488705" y="4481119"/>
            <a:ext cx="0" cy="146738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09" name="AutoShape 4"/>
          <p:cNvCxnSpPr>
            <a:cxnSpLocks noChangeShapeType="1"/>
          </p:cNvCxnSpPr>
          <p:nvPr/>
        </p:nvCxnSpPr>
        <p:spPr bwMode="auto">
          <a:xfrm>
            <a:off x="6731392" y="1137444"/>
            <a:ext cx="0" cy="227195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10" name="Text Box 3"/>
          <p:cNvSpPr txBox="1">
            <a:spLocks noChangeArrowheads="1"/>
          </p:cNvSpPr>
          <p:nvPr/>
        </p:nvSpPr>
        <p:spPr bwMode="auto">
          <a:xfrm>
            <a:off x="6679048" y="929122"/>
            <a:ext cx="1296508" cy="456243"/>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12000"/>
              </a:lnSpc>
              <a:spcBef>
                <a:spcPct val="0"/>
              </a:spcBef>
              <a:spcAft>
                <a:spcPct val="0"/>
              </a:spcAft>
              <a:buClrTx/>
              <a:buSzTx/>
              <a:buFontTx/>
              <a:buNone/>
              <a:tabLst/>
            </a:pPr>
            <a:r>
              <a:rPr kumimoji="0" lang="en-US" altLang="en-US" sz="900" b="1" i="0" u="none" strike="noStrike" cap="none" normalizeH="0" baseline="0" dirty="0" smtClean="0">
                <a:ln>
                  <a:noFill/>
                </a:ln>
                <a:effectLst/>
                <a:latin typeface="Arial" pitchFamily="34" charset="0"/>
                <a:cs typeface="Arial" pitchFamily="34" charset="0"/>
              </a:rPr>
              <a:t>Cabinet Doors</a:t>
            </a:r>
            <a:endParaRPr kumimoji="0" lang="en-US" altLang="en-US" sz="900" b="0" i="0" u="none" strike="noStrike" cap="none" normalizeH="0" baseline="0" dirty="0" smtClean="0">
              <a:ln>
                <a:noFill/>
              </a:ln>
              <a:effectLst/>
              <a:latin typeface="Arial" pitchFamily="34" charset="0"/>
              <a:cs typeface="Arial" pitchFamily="34" charset="0"/>
            </a:endParaRPr>
          </a:p>
        </p:txBody>
      </p:sp>
      <p:sp>
        <p:nvSpPr>
          <p:cNvPr id="55" name="TextBox 54"/>
          <p:cNvSpPr txBox="1"/>
          <p:nvPr/>
        </p:nvSpPr>
        <p:spPr>
          <a:xfrm>
            <a:off x="7349383" y="0"/>
            <a:ext cx="1794617"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RV Market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740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29" y="343544"/>
            <a:ext cx="8382000" cy="449551"/>
          </a:xfrm>
        </p:spPr>
        <p:txBody>
          <a:bodyPr>
            <a:normAutofit fontScale="90000"/>
          </a:bodyPr>
          <a:lstStyle/>
          <a:p>
            <a:r>
              <a:rPr lang="en-US" sz="2800" dirty="0" smtClean="0"/>
              <a:t>Patrick Product Lines – RV Exterior</a:t>
            </a:r>
            <a:endParaRPr lang="en-US" sz="2800" dirty="0"/>
          </a:p>
        </p:txBody>
      </p:sp>
      <p:sp>
        <p:nvSpPr>
          <p:cNvPr id="5" name="Slide Number Placeholder 4"/>
          <p:cNvSpPr>
            <a:spLocks noGrp="1"/>
          </p:cNvSpPr>
          <p:nvPr>
            <p:ph type="sldNum" sz="quarter" idx="12"/>
          </p:nvPr>
        </p:nvSpPr>
        <p:spPr/>
        <p:txBody>
          <a:bodyPr/>
          <a:lstStyle/>
          <a:p>
            <a:fld id="{BCF97837-A29C-4243-9F9B-B3874C1BEEE0}" type="slidenum">
              <a:rPr lang="en-US" smtClean="0"/>
              <a:t>18</a:t>
            </a:fld>
            <a:endParaRPr lang="en-US" dirty="0"/>
          </a:p>
        </p:txBody>
      </p:sp>
      <p:pic>
        <p:nvPicPr>
          <p:cNvPr id="7" name="Picture 6" descr="StarRV_HerculesRV_6Berth_Cutaway-202201223820-lg.jpg"/>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642163" y="982469"/>
            <a:ext cx="6954183" cy="5317903"/>
          </a:xfrm>
          <a:prstGeom prst="rect">
            <a:avLst/>
          </a:prstGeom>
        </p:spPr>
      </p:pic>
      <p:sp>
        <p:nvSpPr>
          <p:cNvPr id="9" name="Text Box 3"/>
          <p:cNvSpPr txBox="1">
            <a:spLocks noChangeArrowheads="1"/>
          </p:cNvSpPr>
          <p:nvPr/>
        </p:nvSpPr>
        <p:spPr bwMode="auto">
          <a:xfrm>
            <a:off x="6622112" y="951149"/>
            <a:ext cx="1947858" cy="21808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smtClean="0">
                <a:latin typeface="Arial" pitchFamily="34" charset="0"/>
                <a:cs typeface="Arial" pitchFamily="34" charset="0"/>
              </a:rPr>
              <a:t>Exterior Speakers</a:t>
            </a:r>
            <a:endParaRPr lang="en-US" altLang="en-US" sz="1600" dirty="0">
              <a:latin typeface="Arial" pitchFamily="34" charset="0"/>
              <a:cs typeface="Arial" pitchFamily="34" charset="0"/>
            </a:endParaRPr>
          </a:p>
        </p:txBody>
      </p:sp>
      <p:cxnSp>
        <p:nvCxnSpPr>
          <p:cNvPr id="10" name="AutoShape 4"/>
          <p:cNvCxnSpPr>
            <a:cxnSpLocks noChangeShapeType="1"/>
          </p:cNvCxnSpPr>
          <p:nvPr/>
        </p:nvCxnSpPr>
        <p:spPr bwMode="auto">
          <a:xfrm flipH="1">
            <a:off x="7495796" y="1148770"/>
            <a:ext cx="8727" cy="185616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1" name="AutoShape 4"/>
          <p:cNvCxnSpPr>
            <a:cxnSpLocks noChangeShapeType="1"/>
          </p:cNvCxnSpPr>
          <p:nvPr/>
        </p:nvCxnSpPr>
        <p:spPr bwMode="auto">
          <a:xfrm flipV="1">
            <a:off x="5740858" y="5183460"/>
            <a:ext cx="0" cy="68145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2" name="Text Box 3"/>
          <p:cNvSpPr txBox="1">
            <a:spLocks noChangeArrowheads="1"/>
          </p:cNvSpPr>
          <p:nvPr/>
        </p:nvSpPr>
        <p:spPr bwMode="auto">
          <a:xfrm>
            <a:off x="2193248" y="4199937"/>
            <a:ext cx="1743211"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endParaRPr lang="en-US" altLang="en-US" sz="1600" dirty="0">
              <a:latin typeface="Arial" panose="020B0604020202020204" pitchFamily="34" charset="0"/>
              <a:cs typeface="Arial" pitchFamily="34" charset="0"/>
            </a:endParaRPr>
          </a:p>
        </p:txBody>
      </p:sp>
      <p:cxnSp>
        <p:nvCxnSpPr>
          <p:cNvPr id="13" name="AutoShape 4"/>
          <p:cNvCxnSpPr>
            <a:cxnSpLocks noChangeShapeType="1"/>
          </p:cNvCxnSpPr>
          <p:nvPr/>
        </p:nvCxnSpPr>
        <p:spPr bwMode="auto">
          <a:xfrm flipV="1">
            <a:off x="7855245" y="3410146"/>
            <a:ext cx="0" cy="14635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4" name="Text Box 3"/>
          <p:cNvSpPr txBox="1">
            <a:spLocks noChangeArrowheads="1"/>
          </p:cNvSpPr>
          <p:nvPr/>
        </p:nvSpPr>
        <p:spPr bwMode="auto">
          <a:xfrm>
            <a:off x="6458866" y="6049819"/>
            <a:ext cx="865352"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a:latin typeface="Arial" panose="020B0604020202020204" pitchFamily="34" charset="0"/>
                <a:cs typeface="Arial" pitchFamily="34" charset="0"/>
              </a:rPr>
              <a:t>Paint &amp; Paint Mask</a:t>
            </a:r>
            <a:endParaRPr lang="en-US" altLang="en-US" sz="1600" dirty="0">
              <a:latin typeface="Arial" pitchFamily="34" charset="0"/>
              <a:cs typeface="Arial" pitchFamily="34" charset="0"/>
            </a:endParaRPr>
          </a:p>
        </p:txBody>
      </p:sp>
      <p:cxnSp>
        <p:nvCxnSpPr>
          <p:cNvPr id="15" name="AutoShape 4"/>
          <p:cNvCxnSpPr>
            <a:cxnSpLocks noChangeShapeType="1"/>
          </p:cNvCxnSpPr>
          <p:nvPr/>
        </p:nvCxnSpPr>
        <p:spPr bwMode="auto">
          <a:xfrm flipV="1">
            <a:off x="7350621" y="3990932"/>
            <a:ext cx="0" cy="160294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6" name="Text Box 3"/>
          <p:cNvSpPr txBox="1">
            <a:spLocks noChangeArrowheads="1"/>
          </p:cNvSpPr>
          <p:nvPr/>
        </p:nvSpPr>
        <p:spPr bwMode="auto">
          <a:xfrm>
            <a:off x="5338808" y="5837037"/>
            <a:ext cx="1081087"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900" b="1" dirty="0">
                <a:latin typeface="Arial" panose="020B0604020202020204" pitchFamily="34" charset="0"/>
                <a:cs typeface="Arial" pitchFamily="34" charset="0"/>
              </a:rPr>
              <a:t>LED Lighting</a:t>
            </a:r>
            <a:endParaRPr lang="en-US" altLang="en-US" sz="1600" dirty="0">
              <a:latin typeface="Arial" pitchFamily="34" charset="0"/>
              <a:cs typeface="Arial" pitchFamily="34" charset="0"/>
            </a:endParaRPr>
          </a:p>
        </p:txBody>
      </p:sp>
      <p:sp>
        <p:nvSpPr>
          <p:cNvPr id="17" name="Text Box 3"/>
          <p:cNvSpPr txBox="1">
            <a:spLocks noChangeArrowheads="1"/>
          </p:cNvSpPr>
          <p:nvPr/>
        </p:nvSpPr>
        <p:spPr bwMode="auto">
          <a:xfrm>
            <a:off x="7422177" y="4829569"/>
            <a:ext cx="865352"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a:latin typeface="Arial" panose="020B0604020202020204" pitchFamily="34" charset="0"/>
                <a:cs typeface="Arial" pitchFamily="34" charset="0"/>
              </a:rPr>
              <a:t>Aluminum &amp; FRP  Side Walls</a:t>
            </a:r>
          </a:p>
        </p:txBody>
      </p:sp>
      <p:sp>
        <p:nvSpPr>
          <p:cNvPr id="18" name="Text Box 3"/>
          <p:cNvSpPr txBox="1">
            <a:spLocks noChangeArrowheads="1"/>
          </p:cNvSpPr>
          <p:nvPr/>
        </p:nvSpPr>
        <p:spPr bwMode="auto">
          <a:xfrm>
            <a:off x="6972838" y="5566009"/>
            <a:ext cx="1081087"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a:latin typeface="Arial" panose="020B0604020202020204" pitchFamily="34" charset="0"/>
                <a:cs typeface="Arial" pitchFamily="34" charset="0"/>
              </a:rPr>
              <a:t>Laminated Side Walls</a:t>
            </a:r>
            <a:endParaRPr lang="en-US" altLang="en-US" sz="1600" dirty="0">
              <a:latin typeface="Arial" pitchFamily="34" charset="0"/>
              <a:cs typeface="Arial" pitchFamily="34" charset="0"/>
            </a:endParaRPr>
          </a:p>
        </p:txBody>
      </p:sp>
      <p:sp>
        <p:nvSpPr>
          <p:cNvPr id="19" name="Text Box 3"/>
          <p:cNvSpPr txBox="1">
            <a:spLocks noChangeArrowheads="1"/>
          </p:cNvSpPr>
          <p:nvPr/>
        </p:nvSpPr>
        <p:spPr bwMode="auto">
          <a:xfrm>
            <a:off x="478763" y="2481216"/>
            <a:ext cx="1772155" cy="1681485"/>
          </a:xfrm>
          <a:prstGeom prst="rect">
            <a:avLst/>
          </a:prstGeom>
          <a:noFill/>
          <a:ln w="9525" algn="in">
            <a:noFill/>
            <a:miter lim="800000"/>
            <a:headEnd/>
            <a:tailEnd/>
          </a:ln>
          <a:effectLs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900" b="1" u="sng" dirty="0">
                <a:latin typeface="Arial" panose="020B0604020202020204" pitchFamily="34" charset="0"/>
                <a:cs typeface="Arial" pitchFamily="34" charset="0"/>
              </a:rPr>
              <a:t>Additional Product Lines:</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Softwoods</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Full Body Paint</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Aluminum Gauges</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Steel Gauges</a:t>
            </a:r>
            <a:endParaRPr lang="en-US" altLang="en-US" sz="900" dirty="0">
              <a:latin typeface="Arial" pitchFamily="34" charset="0"/>
              <a:cs typeface="Arial" pitchFamily="34" charset="0"/>
            </a:endParaRP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Mill Finish &amp; Pre- Painted Aluminum and Steel</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smtClean="0">
                <a:latin typeface="Arial" pitchFamily="34" charset="0"/>
                <a:cs typeface="Arial" pitchFamily="34" charset="0"/>
              </a:rPr>
              <a:t>Slit </a:t>
            </a:r>
            <a:r>
              <a:rPr lang="en-US" altLang="en-US" sz="900" b="1" dirty="0">
                <a:latin typeface="Arial" pitchFamily="34" charset="0"/>
                <a:cs typeface="Arial" pitchFamily="34" charset="0"/>
              </a:rPr>
              <a:t>&amp; Embossed Steel</a:t>
            </a:r>
          </a:p>
          <a:p>
            <a:pPr marL="171446" indent="-171446" fontAlgn="base">
              <a:lnSpc>
                <a:spcPct val="112000"/>
              </a:lnSpc>
              <a:spcBef>
                <a:spcPct val="0"/>
              </a:spcBef>
              <a:spcAft>
                <a:spcPct val="0"/>
              </a:spcAft>
              <a:buFont typeface="Wingdings" panose="05000000000000000000" pitchFamily="2" charset="2"/>
              <a:buChar char="§"/>
            </a:pPr>
            <a:r>
              <a:rPr lang="en-US" altLang="en-US" sz="900" b="1" dirty="0">
                <a:latin typeface="Arial" pitchFamily="34" charset="0"/>
                <a:cs typeface="Arial" pitchFamily="34" charset="0"/>
              </a:rPr>
              <a:t>FRP Coil &amp; Sheet</a:t>
            </a:r>
          </a:p>
          <a:p>
            <a:pPr marL="171446" indent="-171446" fontAlgn="base">
              <a:lnSpc>
                <a:spcPct val="112000"/>
              </a:lnSpc>
              <a:spcBef>
                <a:spcPct val="0"/>
              </a:spcBef>
              <a:spcAft>
                <a:spcPct val="0"/>
              </a:spcAft>
              <a:buFont typeface="Arial"/>
              <a:buChar char="•"/>
            </a:pPr>
            <a:endParaRPr lang="en-US" altLang="en-US" sz="900" b="1" dirty="0">
              <a:latin typeface="Arial" pitchFamily="34" charset="0"/>
              <a:cs typeface="Arial" pitchFamily="34" charset="0"/>
            </a:endParaRPr>
          </a:p>
        </p:txBody>
      </p:sp>
      <p:sp>
        <p:nvSpPr>
          <p:cNvPr id="20" name="Text Box 3"/>
          <p:cNvSpPr txBox="1">
            <a:spLocks noChangeArrowheads="1"/>
          </p:cNvSpPr>
          <p:nvPr/>
        </p:nvSpPr>
        <p:spPr bwMode="auto">
          <a:xfrm>
            <a:off x="5811206" y="5279491"/>
            <a:ext cx="1081087"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a:latin typeface="Arial" panose="020B0604020202020204" pitchFamily="34" charset="0"/>
                <a:cs typeface="Arial" pitchFamily="34" charset="0"/>
              </a:rPr>
              <a:t>Motion Sensing Lights</a:t>
            </a:r>
            <a:endParaRPr lang="en-US" altLang="en-US" sz="1600" dirty="0">
              <a:latin typeface="Arial" pitchFamily="34" charset="0"/>
              <a:cs typeface="Arial" pitchFamily="34" charset="0"/>
            </a:endParaRPr>
          </a:p>
        </p:txBody>
      </p:sp>
      <p:cxnSp>
        <p:nvCxnSpPr>
          <p:cNvPr id="21" name="AutoShape 4"/>
          <p:cNvCxnSpPr>
            <a:cxnSpLocks noChangeShapeType="1"/>
          </p:cNvCxnSpPr>
          <p:nvPr/>
        </p:nvCxnSpPr>
        <p:spPr bwMode="auto">
          <a:xfrm flipV="1">
            <a:off x="6334895" y="3595999"/>
            <a:ext cx="0" cy="170888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2" name="AutoShape 4"/>
          <p:cNvCxnSpPr>
            <a:cxnSpLocks noChangeShapeType="1"/>
          </p:cNvCxnSpPr>
          <p:nvPr/>
        </p:nvCxnSpPr>
        <p:spPr bwMode="auto">
          <a:xfrm flipV="1">
            <a:off x="6884521" y="3990930"/>
            <a:ext cx="0" cy="208305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3" name="AutoShape 4"/>
          <p:cNvCxnSpPr>
            <a:cxnSpLocks noChangeShapeType="1"/>
          </p:cNvCxnSpPr>
          <p:nvPr/>
        </p:nvCxnSpPr>
        <p:spPr bwMode="auto">
          <a:xfrm flipV="1">
            <a:off x="8286437" y="3214082"/>
            <a:ext cx="0" cy="108659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4" name="Text Box 3"/>
          <p:cNvSpPr txBox="1">
            <a:spLocks noChangeArrowheads="1"/>
          </p:cNvSpPr>
          <p:nvPr/>
        </p:nvSpPr>
        <p:spPr bwMode="auto">
          <a:xfrm>
            <a:off x="7915322" y="4285039"/>
            <a:ext cx="865352"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900" b="1" dirty="0">
                <a:latin typeface="Arial" panose="020B0604020202020204" pitchFamily="34" charset="0"/>
                <a:cs typeface="Arial" pitchFamily="34" charset="0"/>
              </a:rPr>
              <a:t>RV Power Cords &amp; Inlets</a:t>
            </a:r>
          </a:p>
        </p:txBody>
      </p:sp>
      <p:pic>
        <p:nvPicPr>
          <p:cNvPr id="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538" y="5400858"/>
            <a:ext cx="578340" cy="927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7" name="Text Box 3"/>
          <p:cNvSpPr txBox="1">
            <a:spLocks noChangeArrowheads="1"/>
          </p:cNvSpPr>
          <p:nvPr/>
        </p:nvSpPr>
        <p:spPr bwMode="auto">
          <a:xfrm>
            <a:off x="319013" y="4562187"/>
            <a:ext cx="1384695" cy="23150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900" b="1" dirty="0">
                <a:latin typeface="Arial" panose="020B0604020202020204" pitchFamily="34" charset="0"/>
                <a:cs typeface="Arial" pitchFamily="34" charset="0"/>
              </a:rPr>
              <a:t>RV Grills &amp; Accessories</a:t>
            </a:r>
            <a:endParaRPr lang="en-US" altLang="en-US" sz="900" dirty="0">
              <a:latin typeface="Arial" pitchFamily="34" charset="0"/>
              <a:cs typeface="Arial" pitchFamily="34" charset="0"/>
            </a:endParaRPr>
          </a:p>
        </p:txBody>
      </p:sp>
      <p:cxnSp>
        <p:nvCxnSpPr>
          <p:cNvPr id="28" name="AutoShape 4"/>
          <p:cNvCxnSpPr>
            <a:cxnSpLocks noChangeShapeType="1"/>
          </p:cNvCxnSpPr>
          <p:nvPr/>
        </p:nvCxnSpPr>
        <p:spPr bwMode="auto">
          <a:xfrm>
            <a:off x="884147" y="4766534"/>
            <a:ext cx="12675" cy="55985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9" name="Text Box 3"/>
          <p:cNvSpPr txBox="1">
            <a:spLocks noChangeArrowheads="1"/>
          </p:cNvSpPr>
          <p:nvPr/>
        </p:nvSpPr>
        <p:spPr bwMode="auto">
          <a:xfrm>
            <a:off x="1511671" y="983757"/>
            <a:ext cx="865352" cy="276225"/>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900" b="1" dirty="0">
                <a:latin typeface="Arial" panose="020B0604020202020204" pitchFamily="34" charset="0"/>
                <a:cs typeface="Arial" pitchFamily="34" charset="0"/>
              </a:rPr>
              <a:t>Front and Rear Caps</a:t>
            </a:r>
          </a:p>
        </p:txBody>
      </p:sp>
      <p:cxnSp>
        <p:nvCxnSpPr>
          <p:cNvPr id="30" name="AutoShape 4"/>
          <p:cNvCxnSpPr>
            <a:cxnSpLocks noChangeShapeType="1"/>
          </p:cNvCxnSpPr>
          <p:nvPr/>
        </p:nvCxnSpPr>
        <p:spPr bwMode="auto">
          <a:xfrm>
            <a:off x="2167781" y="1349326"/>
            <a:ext cx="0" cy="8844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1" name="Text Box 3"/>
          <p:cNvSpPr txBox="1">
            <a:spLocks noChangeArrowheads="1"/>
          </p:cNvSpPr>
          <p:nvPr/>
        </p:nvSpPr>
        <p:spPr bwMode="auto">
          <a:xfrm>
            <a:off x="3742507" y="954243"/>
            <a:ext cx="956733" cy="24728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900" b="1" dirty="0">
                <a:latin typeface="Arial" panose="020B0604020202020204" pitchFamily="34" charset="0"/>
                <a:cs typeface="Arial" pitchFamily="34" charset="0"/>
              </a:rPr>
              <a:t>Bow Trusses</a:t>
            </a:r>
            <a:endParaRPr lang="en-US" altLang="en-US" sz="1600" dirty="0">
              <a:latin typeface="Arial" pitchFamily="34" charset="0"/>
              <a:cs typeface="Arial" pitchFamily="34" charset="0"/>
            </a:endParaRPr>
          </a:p>
        </p:txBody>
      </p:sp>
      <p:cxnSp>
        <p:nvCxnSpPr>
          <p:cNvPr id="32" name="Straight Arrow Connector 31"/>
          <p:cNvCxnSpPr/>
          <p:nvPr/>
        </p:nvCxnSpPr>
        <p:spPr>
          <a:xfrm>
            <a:off x="3936457" y="1134062"/>
            <a:ext cx="0" cy="2152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3" name="TextBox 32"/>
          <p:cNvSpPr txBox="1"/>
          <p:nvPr/>
        </p:nvSpPr>
        <p:spPr>
          <a:xfrm>
            <a:off x="7349383" y="0"/>
            <a:ext cx="1794617"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RV Market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458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350" y="1245780"/>
            <a:ext cx="8343041" cy="3931574"/>
          </a:xfrm>
          <a:prstGeom prst="rect">
            <a:avLst/>
          </a:prstGeom>
        </p:spPr>
      </p:pic>
      <p:sp>
        <p:nvSpPr>
          <p:cNvPr id="2" name="Title 1"/>
          <p:cNvSpPr>
            <a:spLocks noGrp="1"/>
          </p:cNvSpPr>
          <p:nvPr>
            <p:ph type="title"/>
          </p:nvPr>
        </p:nvSpPr>
        <p:spPr/>
        <p:txBody>
          <a:bodyPr>
            <a:normAutofit/>
          </a:bodyPr>
          <a:lstStyle/>
          <a:p>
            <a:r>
              <a:rPr lang="en-US" dirty="0" smtClean="0"/>
              <a:t>Industry Outlook</a:t>
            </a:r>
            <a:endParaRPr lang="en-US" dirty="0"/>
          </a:p>
        </p:txBody>
      </p:sp>
      <p:sp>
        <p:nvSpPr>
          <p:cNvPr id="5" name="Slide Number Placeholder 4"/>
          <p:cNvSpPr>
            <a:spLocks noGrp="1"/>
          </p:cNvSpPr>
          <p:nvPr>
            <p:ph type="sldNum" sz="quarter" idx="12"/>
          </p:nvPr>
        </p:nvSpPr>
        <p:spPr/>
        <p:txBody>
          <a:bodyPr/>
          <a:lstStyle/>
          <a:p>
            <a:fld id="{BCF97837-A29C-4243-9F9B-B3874C1BEEE0}" type="slidenum">
              <a:rPr lang="en-US" smtClean="0"/>
              <a:t>19</a:t>
            </a:fld>
            <a:endParaRPr lang="en-US" dirty="0"/>
          </a:p>
        </p:txBody>
      </p:sp>
      <p:sp>
        <p:nvSpPr>
          <p:cNvPr id="6" name="Left-Right Arrow 5"/>
          <p:cNvSpPr/>
          <p:nvPr/>
        </p:nvSpPr>
        <p:spPr>
          <a:xfrm>
            <a:off x="683149" y="2712693"/>
            <a:ext cx="584119" cy="188947"/>
          </a:xfrm>
          <a:prstGeom prst="leftRightArrow">
            <a:avLst/>
          </a:prstGeom>
          <a:solidFill>
            <a:srgbClr val="004D68"/>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sp>
        <p:nvSpPr>
          <p:cNvPr id="7" name="TextBox 6"/>
          <p:cNvSpPr txBox="1"/>
          <p:nvPr/>
        </p:nvSpPr>
        <p:spPr>
          <a:xfrm>
            <a:off x="594920" y="2497249"/>
            <a:ext cx="760575" cy="215444"/>
          </a:xfrm>
          <a:prstGeom prst="rect">
            <a:avLst/>
          </a:prstGeom>
          <a:noFill/>
        </p:spPr>
        <p:txBody>
          <a:bodyPr wrap="square" rtlCol="0">
            <a:spAutoFit/>
          </a:bodyPr>
          <a:lstStyle/>
          <a:p>
            <a:pPr algn="ctr"/>
            <a:r>
              <a:rPr lang="en-US" sz="800" b="1" dirty="0" smtClean="0">
                <a:solidFill>
                  <a:schemeClr val="tx1">
                    <a:lumMod val="75000"/>
                    <a:lumOff val="25000"/>
                  </a:schemeClr>
                </a:solidFill>
                <a:latin typeface="Arial" panose="020B0604020202020204" pitchFamily="34" charset="0"/>
                <a:cs typeface="Arial" panose="020B0604020202020204" pitchFamily="34" charset="0"/>
              </a:rPr>
              <a:t>Gulf War</a:t>
            </a:r>
            <a:endParaRPr lang="en-US" sz="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Left-Right Arrow 7"/>
          <p:cNvSpPr/>
          <p:nvPr/>
        </p:nvSpPr>
        <p:spPr>
          <a:xfrm>
            <a:off x="3027226" y="2004471"/>
            <a:ext cx="584119" cy="188947"/>
          </a:xfrm>
          <a:prstGeom prst="leftRightArrow">
            <a:avLst/>
          </a:prstGeom>
          <a:solidFill>
            <a:srgbClr val="004D68"/>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sp>
        <p:nvSpPr>
          <p:cNvPr id="9" name="TextBox 8"/>
          <p:cNvSpPr txBox="1"/>
          <p:nvPr/>
        </p:nvSpPr>
        <p:spPr>
          <a:xfrm>
            <a:off x="2904499" y="1766324"/>
            <a:ext cx="965410" cy="215444"/>
          </a:xfrm>
          <a:prstGeom prst="rect">
            <a:avLst/>
          </a:prstGeom>
          <a:noFill/>
        </p:spPr>
        <p:txBody>
          <a:bodyPr wrap="square" rtlCol="0">
            <a:spAutoFit/>
          </a:bodyPr>
          <a:lstStyle/>
          <a:p>
            <a:pPr algn="ctr"/>
            <a:r>
              <a:rPr lang="en-US" sz="800" b="1" dirty="0" smtClean="0">
                <a:solidFill>
                  <a:schemeClr val="tx1">
                    <a:lumMod val="75000"/>
                    <a:lumOff val="25000"/>
                  </a:schemeClr>
                </a:solidFill>
                <a:latin typeface="Arial" panose="020B0604020202020204" pitchFamily="34" charset="0"/>
                <a:cs typeface="Arial" panose="020B0604020202020204" pitchFamily="34" charset="0"/>
              </a:rPr>
              <a:t>9/11 Attacks</a:t>
            </a:r>
            <a:endParaRPr lang="en-US" sz="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Left-Right Arrow 9"/>
          <p:cNvSpPr/>
          <p:nvPr/>
        </p:nvSpPr>
        <p:spPr>
          <a:xfrm>
            <a:off x="4398391" y="2343050"/>
            <a:ext cx="706784" cy="188947"/>
          </a:xfrm>
          <a:prstGeom prst="leftRightArrow">
            <a:avLst/>
          </a:prstGeom>
          <a:solidFill>
            <a:srgbClr val="004D68"/>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p>
        </p:txBody>
      </p:sp>
      <p:sp>
        <p:nvSpPr>
          <p:cNvPr id="11" name="TextBox 10"/>
          <p:cNvSpPr txBox="1"/>
          <p:nvPr/>
        </p:nvSpPr>
        <p:spPr>
          <a:xfrm>
            <a:off x="4252767" y="1984875"/>
            <a:ext cx="998031" cy="338554"/>
          </a:xfrm>
          <a:prstGeom prst="rect">
            <a:avLst/>
          </a:prstGeom>
          <a:noFill/>
        </p:spPr>
        <p:txBody>
          <a:bodyPr wrap="square" rtlCol="0">
            <a:spAutoFit/>
          </a:bodyPr>
          <a:lstStyle/>
          <a:p>
            <a:pPr algn="ctr"/>
            <a:r>
              <a:rPr lang="en-US" sz="800" b="1" dirty="0" smtClean="0">
                <a:solidFill>
                  <a:schemeClr val="tx1">
                    <a:lumMod val="75000"/>
                    <a:lumOff val="25000"/>
                  </a:schemeClr>
                </a:solidFill>
                <a:latin typeface="Arial" panose="020B0604020202020204" pitchFamily="34" charset="0"/>
                <a:cs typeface="Arial" panose="020B0604020202020204" pitchFamily="34" charset="0"/>
              </a:rPr>
              <a:t>Residential Housing Crisis</a:t>
            </a:r>
            <a:endParaRPr lang="en-US" sz="8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Rectangle 13"/>
          <p:cNvSpPr/>
          <p:nvPr/>
        </p:nvSpPr>
        <p:spPr>
          <a:xfrm>
            <a:off x="710629" y="5235835"/>
            <a:ext cx="8074175" cy="830997"/>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spAutoFit/>
          </a:bodyPr>
          <a:lstStyle/>
          <a:p>
            <a:pPr algn="ctr" eaLnBrk="0" fontAlgn="base" hangingPunct="0">
              <a:spcBef>
                <a:spcPct val="0"/>
              </a:spcBef>
              <a:spcAft>
                <a:spcPct val="0"/>
              </a:spcAft>
              <a:defRPr/>
            </a:pP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It is our belief that trended </a:t>
            </a:r>
            <a:r>
              <a:rPr lang="en-US" sz="1200" b="1" dirty="0">
                <a:ln w="19050">
                  <a:noFill/>
                </a:ln>
                <a:solidFill>
                  <a:schemeClr val="tx2">
                    <a:lumMod val="75000"/>
                  </a:schemeClr>
                </a:solidFill>
                <a:latin typeface="Arial" panose="020B0604020202020204" pitchFamily="34" charset="0"/>
                <a:cs typeface="Arial" panose="020B0604020202020204" pitchFamily="34" charset="0"/>
              </a:rPr>
              <a:t>shipment levels indicate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continued </a:t>
            </a:r>
            <a:r>
              <a:rPr lang="en-US" sz="1200" b="1" dirty="0">
                <a:ln w="19050">
                  <a:noFill/>
                </a:ln>
                <a:solidFill>
                  <a:schemeClr val="tx2">
                    <a:lumMod val="75000"/>
                  </a:schemeClr>
                </a:solidFill>
                <a:latin typeface="Arial" panose="020B0604020202020204" pitchFamily="34" charset="0"/>
                <a:cs typeface="Arial" panose="020B0604020202020204" pitchFamily="34" charset="0"/>
              </a:rPr>
              <a:t>potential for future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growth trajectory based </a:t>
            </a:r>
            <a:r>
              <a:rPr lang="en-US" sz="1200" b="1" dirty="0">
                <a:ln w="19050">
                  <a:noFill/>
                </a:ln>
                <a:solidFill>
                  <a:schemeClr val="tx2">
                    <a:lumMod val="75000"/>
                  </a:schemeClr>
                </a:solidFill>
                <a:latin typeface="Arial" panose="020B0604020202020204" pitchFamily="34" charset="0"/>
                <a:cs typeface="Arial" panose="020B0604020202020204" pitchFamily="34" charset="0"/>
              </a:rPr>
              <a:t>on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current </a:t>
            </a:r>
            <a:r>
              <a:rPr lang="en-US" sz="1200" b="1" dirty="0">
                <a:ln w="19050">
                  <a:noFill/>
                </a:ln>
                <a:solidFill>
                  <a:schemeClr val="tx2">
                    <a:lumMod val="75000"/>
                  </a:schemeClr>
                </a:solidFill>
                <a:latin typeface="Arial" panose="020B0604020202020204" pitchFamily="34" charset="0"/>
                <a:cs typeface="Arial" panose="020B0604020202020204" pitchFamily="34" charset="0"/>
              </a:rPr>
              <a:t>demographic indicators,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discipline in the space, overall </a:t>
            </a:r>
            <a:r>
              <a:rPr lang="en-US" sz="1200" b="1" dirty="0">
                <a:ln w="19050">
                  <a:noFill/>
                </a:ln>
                <a:solidFill>
                  <a:schemeClr val="tx2">
                    <a:lumMod val="75000"/>
                  </a:schemeClr>
                </a:solidFill>
                <a:latin typeface="Arial" panose="020B0604020202020204" pitchFamily="34" charset="0"/>
                <a:cs typeface="Arial" panose="020B0604020202020204" pitchFamily="34" charset="0"/>
              </a:rPr>
              <a:t>economic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conditions and resilience and strength of the leisure lifestyle.  </a:t>
            </a:r>
            <a:r>
              <a:rPr lang="en-US" sz="1200" b="1" dirty="0">
                <a:ln w="19050">
                  <a:noFill/>
                </a:ln>
                <a:solidFill>
                  <a:schemeClr val="tx2">
                    <a:lumMod val="75000"/>
                  </a:schemeClr>
                </a:solidFill>
                <a:latin typeface="Arial" panose="020B0604020202020204" pitchFamily="34" charset="0"/>
                <a:cs typeface="Arial" panose="020B0604020202020204" pitchFamily="34" charset="0"/>
              </a:rPr>
              <a:t>Additionally, average shipment increases over each of the last prior peaks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point </a:t>
            </a:r>
            <a:r>
              <a:rPr lang="en-US" sz="1200" b="1" dirty="0">
                <a:ln w="19050">
                  <a:noFill/>
                </a:ln>
                <a:solidFill>
                  <a:schemeClr val="tx2">
                    <a:lumMod val="75000"/>
                  </a:schemeClr>
                </a:solidFill>
                <a:latin typeface="Arial" panose="020B0604020202020204" pitchFamily="34" charset="0"/>
                <a:cs typeface="Arial" panose="020B0604020202020204" pitchFamily="34" charset="0"/>
              </a:rPr>
              <a:t>to an extended runway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with potential in excess of 580,000 units.</a:t>
            </a:r>
            <a:endParaRPr lang="en-US" sz="1200" b="1" dirty="0">
              <a:ln w="19050">
                <a:noFill/>
              </a:ln>
              <a:solidFill>
                <a:schemeClr val="tx2">
                  <a:lumMod val="75000"/>
                </a:schemeClr>
              </a:solidFill>
              <a:latin typeface="Arial" panose="020B0604020202020204" pitchFamily="34" charset="0"/>
              <a:cs typeface="Arial" panose="020B0604020202020204" pitchFamily="34" charset="0"/>
            </a:endParaRPr>
          </a:p>
        </p:txBody>
      </p:sp>
      <p:sp>
        <p:nvSpPr>
          <p:cNvPr id="16" name="TextBox 15"/>
          <p:cNvSpPr txBox="1"/>
          <p:nvPr/>
        </p:nvSpPr>
        <p:spPr>
          <a:xfrm>
            <a:off x="659258" y="788606"/>
            <a:ext cx="2640652" cy="230832"/>
          </a:xfrm>
          <a:prstGeom prst="rect">
            <a:avLst/>
          </a:prstGeom>
          <a:noFill/>
        </p:spPr>
        <p:txBody>
          <a:bodyPr wrap="square" rtlCol="0">
            <a:spAutoFit/>
          </a:bodyPr>
          <a:lstStyle/>
          <a:p>
            <a:r>
              <a:rPr lang="en-US" sz="900" b="1" i="1" dirty="0" smtClean="0">
                <a:solidFill>
                  <a:schemeClr val="bg1">
                    <a:lumMod val="50000"/>
                  </a:schemeClr>
                </a:solidFill>
                <a:latin typeface="Arial" panose="020B0604020202020204" pitchFamily="34" charset="0"/>
                <a:cs typeface="Arial" panose="020B0604020202020204" pitchFamily="34" charset="0"/>
              </a:rPr>
              <a:t>(shipments in thousands)</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sp>
        <p:nvSpPr>
          <p:cNvPr id="17" name="TextBox 16"/>
          <p:cNvSpPr txBox="1"/>
          <p:nvPr/>
        </p:nvSpPr>
        <p:spPr>
          <a:xfrm flipH="1">
            <a:off x="197937" y="6370368"/>
            <a:ext cx="7838079" cy="215444"/>
          </a:xfrm>
          <a:prstGeom prst="rect">
            <a:avLst/>
          </a:prstGeom>
          <a:noFill/>
        </p:spPr>
        <p:txBody>
          <a:bodyPr wrap="square" rtlCol="0">
            <a:spAutoFit/>
          </a:bodyPr>
          <a:lstStyle/>
          <a:p>
            <a:pPr algn="just"/>
            <a:r>
              <a:rPr lang="en-US" sz="800" b="1" i="1" dirty="0" smtClean="0">
                <a:solidFill>
                  <a:schemeClr val="bg1">
                    <a:lumMod val="50000"/>
                  </a:schemeClr>
                </a:solidFill>
                <a:latin typeface="Arial" panose="020B0604020202020204" pitchFamily="34" charset="0"/>
                <a:cs typeface="Arial" panose="020B0604020202020204" pitchFamily="34" charset="0"/>
              </a:rPr>
              <a:t>RV Shipments Source: 1990 – 2017 RVIA; 2018F - 2020F Company Estimates; Consumer Confidence Index: The Conference Board </a:t>
            </a:r>
          </a:p>
        </p:txBody>
      </p:sp>
      <p:sp>
        <p:nvSpPr>
          <p:cNvPr id="20" name="TextBox 19"/>
          <p:cNvSpPr txBox="1"/>
          <p:nvPr/>
        </p:nvSpPr>
        <p:spPr>
          <a:xfrm>
            <a:off x="6753947" y="1019438"/>
            <a:ext cx="701674" cy="461665"/>
          </a:xfrm>
          <a:prstGeom prst="rect">
            <a:avLst/>
          </a:prstGeom>
          <a:noFill/>
        </p:spPr>
        <p:txBody>
          <a:bodyPr wrap="square" rtlCol="0">
            <a:spAutoFit/>
          </a:bodyPr>
          <a:lstStyle/>
          <a:p>
            <a:pPr algn="ctr"/>
            <a:r>
              <a:rPr lang="en-US" sz="800" b="1" i="1" dirty="0" smtClean="0">
                <a:solidFill>
                  <a:srgbClr val="009E75"/>
                </a:solidFill>
                <a:latin typeface="Arial" panose="020B0604020202020204" pitchFamily="34" charset="0"/>
                <a:cs typeface="Arial" panose="020B0604020202020204" pitchFamily="34" charset="0"/>
              </a:rPr>
              <a:t>+5% annual growth</a:t>
            </a:r>
            <a:endParaRPr lang="en-US" sz="800" b="1" i="1" dirty="0">
              <a:solidFill>
                <a:srgbClr val="009E75"/>
              </a:solidFill>
              <a:latin typeface="Arial" panose="020B0604020202020204" pitchFamily="34" charset="0"/>
              <a:cs typeface="Arial" panose="020B0604020202020204" pitchFamily="34" charset="0"/>
            </a:endParaRPr>
          </a:p>
        </p:txBody>
      </p:sp>
      <p:sp>
        <p:nvSpPr>
          <p:cNvPr id="19" name="TextBox 18"/>
          <p:cNvSpPr txBox="1"/>
          <p:nvPr/>
        </p:nvSpPr>
        <p:spPr>
          <a:xfrm>
            <a:off x="7349383" y="0"/>
            <a:ext cx="1794617"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RV Market</a:t>
            </a:r>
            <a:endParaRPr lang="en-US" b="1" dirty="0">
              <a:solidFill>
                <a:schemeClr val="bg1"/>
              </a:solidFill>
              <a:latin typeface="Arial" panose="020B0604020202020204" pitchFamily="34" charset="0"/>
              <a:cs typeface="Arial" panose="020B0604020202020204" pitchFamily="34" charset="0"/>
            </a:endParaRPr>
          </a:p>
        </p:txBody>
      </p:sp>
      <p:sp>
        <p:nvSpPr>
          <p:cNvPr id="18" name="Content Placeholder 2"/>
          <p:cNvSpPr>
            <a:spLocks noGrp="1"/>
          </p:cNvSpPr>
          <p:nvPr>
            <p:ph idx="1"/>
          </p:nvPr>
        </p:nvSpPr>
        <p:spPr>
          <a:xfrm>
            <a:off x="6953650" y="2193256"/>
            <a:ext cx="2190350" cy="3853955"/>
          </a:xfrm>
        </p:spPr>
        <p:txBody>
          <a:bodyPr/>
          <a:lstStyle/>
          <a:p>
            <a:pPr>
              <a:lnSpc>
                <a:spcPct val="100000"/>
              </a:lnSpc>
              <a:spcBef>
                <a:spcPts val="200"/>
              </a:spcBef>
              <a:buFont typeface="Wingdings" panose="05000000000000000000" pitchFamily="2" charset="2"/>
              <a:buChar char="ü"/>
            </a:pPr>
            <a:r>
              <a:rPr lang="en-US" sz="1000" dirty="0" smtClean="0"/>
              <a:t>Strong consumer confidence</a:t>
            </a:r>
          </a:p>
          <a:p>
            <a:pPr>
              <a:lnSpc>
                <a:spcPct val="100000"/>
              </a:lnSpc>
              <a:spcBef>
                <a:spcPts val="200"/>
              </a:spcBef>
              <a:buFont typeface="Wingdings" panose="05000000000000000000" pitchFamily="2" charset="2"/>
              <a:buChar char="ü"/>
            </a:pPr>
            <a:r>
              <a:rPr lang="en-US" sz="1000" dirty="0" smtClean="0"/>
              <a:t>Relatively low interest rates</a:t>
            </a:r>
          </a:p>
          <a:p>
            <a:pPr>
              <a:lnSpc>
                <a:spcPct val="100000"/>
              </a:lnSpc>
              <a:spcBef>
                <a:spcPts val="200"/>
              </a:spcBef>
              <a:buFont typeface="Wingdings" panose="05000000000000000000" pitchFamily="2" charset="2"/>
              <a:buChar char="ü"/>
            </a:pPr>
            <a:r>
              <a:rPr lang="en-US" sz="1000" dirty="0" smtClean="0"/>
              <a:t>Lower, stable fuel prices</a:t>
            </a:r>
          </a:p>
          <a:p>
            <a:pPr>
              <a:lnSpc>
                <a:spcPct val="100000"/>
              </a:lnSpc>
              <a:spcBef>
                <a:spcPts val="200"/>
              </a:spcBef>
              <a:buFont typeface="Wingdings" panose="05000000000000000000" pitchFamily="2" charset="2"/>
              <a:buChar char="ü"/>
            </a:pPr>
            <a:r>
              <a:rPr lang="en-US" sz="1000" dirty="0" smtClean="0"/>
              <a:t>Credit availability</a:t>
            </a:r>
          </a:p>
          <a:p>
            <a:pPr>
              <a:lnSpc>
                <a:spcPct val="100000"/>
              </a:lnSpc>
              <a:spcBef>
                <a:spcPts val="200"/>
              </a:spcBef>
              <a:buFont typeface="Wingdings" panose="05000000000000000000" pitchFamily="2" charset="2"/>
              <a:buChar char="ü"/>
            </a:pPr>
            <a:r>
              <a:rPr lang="en-US" sz="1000" dirty="0" smtClean="0"/>
              <a:t>Favorable employment and wage trends</a:t>
            </a:r>
          </a:p>
          <a:p>
            <a:pPr>
              <a:lnSpc>
                <a:spcPct val="100000"/>
              </a:lnSpc>
              <a:spcBef>
                <a:spcPts val="200"/>
              </a:spcBef>
              <a:buFont typeface="Wingdings" panose="05000000000000000000" pitchFamily="2" charset="2"/>
              <a:buChar char="ü"/>
            </a:pPr>
            <a:r>
              <a:rPr lang="en-US" sz="1000" dirty="0" smtClean="0"/>
              <a:t>Strength in equity and housing markets</a:t>
            </a:r>
          </a:p>
          <a:p>
            <a:pPr>
              <a:lnSpc>
                <a:spcPct val="100000"/>
              </a:lnSpc>
              <a:spcBef>
                <a:spcPts val="200"/>
              </a:spcBef>
              <a:buFont typeface="Wingdings" panose="05000000000000000000" pitchFamily="2" charset="2"/>
              <a:buChar char="ü"/>
            </a:pPr>
            <a:r>
              <a:rPr lang="en-US" sz="1000" dirty="0" smtClean="0"/>
              <a:t>Canadian markets showing signs of improvement</a:t>
            </a:r>
          </a:p>
          <a:p>
            <a:pPr>
              <a:lnSpc>
                <a:spcPct val="100000"/>
              </a:lnSpc>
              <a:spcBef>
                <a:spcPts val="200"/>
              </a:spcBef>
              <a:buFont typeface="Wingdings" panose="05000000000000000000" pitchFamily="2" charset="2"/>
              <a:buChar char="ü"/>
            </a:pPr>
            <a:endParaRPr lang="en-US" sz="1000" dirty="0"/>
          </a:p>
        </p:txBody>
      </p:sp>
      <p:sp>
        <p:nvSpPr>
          <p:cNvPr id="22" name="Rectangle 5"/>
          <p:cNvSpPr>
            <a:spLocks noChangeArrowheads="1"/>
          </p:cNvSpPr>
          <p:nvPr/>
        </p:nvSpPr>
        <p:spPr bwMode="auto">
          <a:xfrm>
            <a:off x="7076792" y="1747612"/>
            <a:ext cx="1912656" cy="474526"/>
          </a:xfrm>
          <a:prstGeom prst="rect">
            <a:avLst/>
          </a:prstGeom>
          <a:noFill/>
          <a:ln>
            <a:noFill/>
          </a:ln>
          <a:effectLst/>
          <a:extLst/>
        </p:spPr>
        <p:txBody>
          <a:bodyPr vert="horz" lIns="0" rIns="0"/>
          <a:lstStyle/>
          <a:p>
            <a:pPr algn="ctr">
              <a:spcBef>
                <a:spcPct val="20000"/>
              </a:spcBef>
              <a:buClr>
                <a:srgbClr val="000000"/>
              </a:buClr>
              <a:buSzPct val="115000"/>
              <a:buFont typeface="Wingdings" pitchFamily="2" charset="2"/>
              <a:buNone/>
            </a:pPr>
            <a:r>
              <a:rPr lang="en-US" sz="1200" b="1" u="sng" kern="0" dirty="0" smtClean="0">
                <a:latin typeface="Arial" panose="020B0604020202020204" pitchFamily="34" charset="0"/>
                <a:cs typeface="Arial" panose="020B0604020202020204" pitchFamily="34" charset="0"/>
              </a:rPr>
              <a:t>Continued Favorable Macro Environment</a:t>
            </a:r>
            <a:endParaRPr lang="en-US" sz="1200" b="1" u="sng" kern="0" dirty="0">
              <a:latin typeface="Arial" panose="020B0604020202020204" pitchFamily="34" charset="0"/>
              <a:cs typeface="Arial" panose="020B0604020202020204" pitchFamily="34" charset="0"/>
            </a:endParaRPr>
          </a:p>
        </p:txBody>
      </p:sp>
      <p:sp>
        <p:nvSpPr>
          <p:cNvPr id="21" name="TextBox 4"/>
          <p:cNvSpPr txBox="1"/>
          <p:nvPr/>
        </p:nvSpPr>
        <p:spPr>
          <a:xfrm>
            <a:off x="6988291" y="1437661"/>
            <a:ext cx="360201" cy="161717"/>
          </a:xfrm>
          <a:prstGeom prst="rect">
            <a:avLst/>
          </a:prstGeom>
          <a:solidFill>
            <a:schemeClr val="lt1"/>
          </a:solidFill>
          <a:ln w="9525" cmpd="sng">
            <a:solidFill>
              <a:srgbClr val="40404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b="1" dirty="0" smtClean="0">
                <a:solidFill>
                  <a:srgbClr val="404040"/>
                </a:solidFill>
                <a:latin typeface="Arial" panose="020B0604020202020204" pitchFamily="34" charset="0"/>
                <a:cs typeface="Arial" panose="020B0604020202020204" pitchFamily="34" charset="0"/>
              </a:rPr>
              <a:t>585</a:t>
            </a:r>
            <a:endParaRPr lang="en-US" sz="700" b="1" dirty="0">
              <a:solidFill>
                <a:srgbClr val="40404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612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710629" y="1720700"/>
            <a:ext cx="7886700" cy="3960210"/>
          </a:xfrm>
        </p:spPr>
        <p:txBody>
          <a:bodyPr/>
          <a:lstStyle/>
          <a:p>
            <a:r>
              <a:rPr lang="en-US" dirty="0" smtClean="0"/>
              <a:t>BIO &amp; Career Overview</a:t>
            </a:r>
          </a:p>
          <a:p>
            <a:r>
              <a:rPr lang="en-US" dirty="0" smtClean="0"/>
              <a:t>Company Overview</a:t>
            </a:r>
          </a:p>
          <a:p>
            <a:r>
              <a:rPr lang="en-US" dirty="0" smtClean="0"/>
              <a:t>Major Markets</a:t>
            </a:r>
          </a:p>
          <a:p>
            <a:r>
              <a:rPr lang="en-US" dirty="0" smtClean="0"/>
              <a:t>Capital Allocation Strategy &amp; M&amp;A</a:t>
            </a:r>
          </a:p>
          <a:p>
            <a:pPr lvl="1"/>
            <a:endParaRPr lang="en-US" dirty="0" smtClean="0"/>
          </a:p>
        </p:txBody>
      </p:sp>
      <p:sp>
        <p:nvSpPr>
          <p:cNvPr id="4" name="Slide Number Placeholder 3"/>
          <p:cNvSpPr>
            <a:spLocks noGrp="1"/>
          </p:cNvSpPr>
          <p:nvPr>
            <p:ph type="sldNum" sz="quarter" idx="12"/>
          </p:nvPr>
        </p:nvSpPr>
        <p:spPr/>
        <p:txBody>
          <a:bodyPr/>
          <a:lstStyle/>
          <a:p>
            <a:fld id="{47603F0D-057F-42AB-8638-5A357AF72192}" type="slidenum">
              <a:rPr lang="en-US" smtClean="0"/>
              <a:pPr/>
              <a:t>2</a:t>
            </a:fld>
            <a:endParaRPr lang="en-US" dirty="0"/>
          </a:p>
        </p:txBody>
      </p:sp>
    </p:spTree>
    <p:extLst>
      <p:ext uri="{BB962C8B-B14F-4D97-AF65-F5344CB8AC3E}">
        <p14:creationId xmlns:p14="http://schemas.microsoft.com/office/powerpoint/2010/main" val="610713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ck Arc 8"/>
          <p:cNvSpPr/>
          <p:nvPr/>
        </p:nvSpPr>
        <p:spPr>
          <a:xfrm>
            <a:off x="-4864952" y="220631"/>
            <a:ext cx="6809448" cy="6809448"/>
          </a:xfrm>
          <a:prstGeom prst="blockArc">
            <a:avLst>
              <a:gd name="adj1" fmla="val 18900000"/>
              <a:gd name="adj2" fmla="val 2700000"/>
              <a:gd name="adj3" fmla="val 317"/>
            </a:avLst>
          </a:prstGeom>
          <a:solidFill>
            <a:schemeClr val="tx2">
              <a:lumMod val="75000"/>
            </a:schemeClr>
          </a:solid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flipH="1">
            <a:off x="757283" y="1424901"/>
            <a:ext cx="5324070" cy="1365799"/>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5720" rIns="45720" bIns="45720" numCol="1" spcCol="1270" anchor="ctr" anchorCtr="0">
            <a:noAutofit/>
          </a:bodyPr>
          <a:lstStyle/>
          <a:p>
            <a:pPr lvl="0" algn="l" defTabSz="80010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Statistics</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36% of the U.S. adult population participated in recreational boating in 2016</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Estimated 141.6 million people went boating in 2016</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11.9 million registered powerboats in the U.S.</a:t>
            </a:r>
          </a:p>
        </p:txBody>
      </p:sp>
      <p:sp>
        <p:nvSpPr>
          <p:cNvPr id="2" name="Title 1"/>
          <p:cNvSpPr>
            <a:spLocks noGrp="1"/>
          </p:cNvSpPr>
          <p:nvPr>
            <p:ph type="title"/>
          </p:nvPr>
        </p:nvSpPr>
        <p:spPr/>
        <p:txBody>
          <a:bodyPr/>
          <a:lstStyle/>
          <a:p>
            <a:r>
              <a:rPr lang="en-US" dirty="0" smtClean="0"/>
              <a:t>Overview</a:t>
            </a:r>
            <a:endParaRPr lang="en-US" dirty="0"/>
          </a:p>
        </p:txBody>
      </p:sp>
      <p:sp>
        <p:nvSpPr>
          <p:cNvPr id="4" name="TextBox 3"/>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Marine Market</a:t>
            </a:r>
            <a:endParaRPr lang="en-US" b="1" dirty="0">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flipH="1">
            <a:off x="1125038" y="2961011"/>
            <a:ext cx="4956315" cy="1362456"/>
          </a:xfrm>
          <a:custGeom>
            <a:avLst/>
            <a:gdLst>
              <a:gd name="connsiteX0" fmla="*/ 0 w 4956315"/>
              <a:gd name="connsiteY0" fmla="*/ 0 h 1365799"/>
              <a:gd name="connsiteX1" fmla="*/ 4273416 w 4956315"/>
              <a:gd name="connsiteY1" fmla="*/ 0 h 1365799"/>
              <a:gd name="connsiteX2" fmla="*/ 4956315 w 4956315"/>
              <a:gd name="connsiteY2" fmla="*/ 682900 h 1365799"/>
              <a:gd name="connsiteX3" fmla="*/ 4273416 w 4956315"/>
              <a:gd name="connsiteY3" fmla="*/ 1365799 h 1365799"/>
              <a:gd name="connsiteX4" fmla="*/ 0 w 4956315"/>
              <a:gd name="connsiteY4" fmla="*/ 1365799 h 1365799"/>
              <a:gd name="connsiteX5" fmla="*/ 0 w 4956315"/>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315" h="1365799">
                <a:moveTo>
                  <a:pt x="0" y="0"/>
                </a:moveTo>
                <a:lnTo>
                  <a:pt x="4273416" y="0"/>
                </a:lnTo>
                <a:lnTo>
                  <a:pt x="4956315" y="682900"/>
                </a:lnTo>
                <a:lnTo>
                  <a:pt x="4273416"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Outdoor Recreational Lifestyle</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Continued core recreational boater demand</a:t>
            </a:r>
          </a:p>
          <a:p>
            <a:pPr marL="285750" indent="-285750" defTabSz="755650">
              <a:lnSpc>
                <a:spcPct val="90000"/>
              </a:lnSpc>
              <a:spcBef>
                <a:spcPct val="0"/>
              </a:spcBef>
              <a:spcAft>
                <a:spcPct val="35000"/>
              </a:spcAft>
              <a:buClr>
                <a:srgbClr val="B89458"/>
              </a:buClr>
              <a:buFont typeface="Wingdings" panose="05000000000000000000" pitchFamily="2" charset="2"/>
              <a:buChar char="§"/>
            </a:pPr>
            <a:r>
              <a:rPr lang="en-US" sz="1200" dirty="0">
                <a:latin typeface="Arial" panose="020B0604020202020204" pitchFamily="34" charset="0"/>
                <a:cs typeface="Arial" panose="020B0604020202020204" pitchFamily="34" charset="0"/>
              </a:rPr>
              <a:t>Three most popular boating activities: fishing, swimming &amp; </a:t>
            </a:r>
            <a:r>
              <a:rPr lang="en-US" sz="1200" dirty="0" smtClean="0">
                <a:latin typeface="Arial" panose="020B0604020202020204" pitchFamily="34" charset="0"/>
                <a:cs typeface="Arial" panose="020B0604020202020204" pitchFamily="34" charset="0"/>
              </a:rPr>
              <a:t>entertaining</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Active, outdoor lifestyle continuing to grow, allowing for more time spent with family</a:t>
            </a:r>
            <a:endParaRPr lang="en-US" sz="1200" kern="1200" dirty="0">
              <a:latin typeface="Arial" panose="020B0604020202020204" pitchFamily="34" charset="0"/>
              <a:cs typeface="Arial" panose="020B0604020202020204" pitchFamily="34" charset="0"/>
            </a:endParaRPr>
          </a:p>
        </p:txBody>
      </p:sp>
      <p:sp>
        <p:nvSpPr>
          <p:cNvPr id="14" name="Freeform 13"/>
          <p:cNvSpPr/>
          <p:nvPr/>
        </p:nvSpPr>
        <p:spPr>
          <a:xfrm flipH="1">
            <a:off x="757283" y="4460012"/>
            <a:ext cx="5324070" cy="1365799"/>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Trends Influencing the Market</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Average age of registered boats continues to increase</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Innovative, versatile boats helping new generations become boaters</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Younger demographics and families allocating more time to leisure activities</a:t>
            </a:r>
            <a:endParaRPr lang="en-US" sz="1200" kern="1200" dirty="0">
              <a:latin typeface="Arial" panose="020B0604020202020204" pitchFamily="34" charset="0"/>
              <a:cs typeface="Arial" panose="020B0604020202020204" pitchFamily="34" charset="0"/>
            </a:endParaRPr>
          </a:p>
        </p:txBody>
      </p:sp>
      <p:pic>
        <p:nvPicPr>
          <p:cNvPr id="12290" name="Picture 2" descr="Image result for people boating sk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487" y="1327268"/>
            <a:ext cx="2672776" cy="15213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176526" y="2775448"/>
            <a:ext cx="2780410" cy="1699815"/>
          </a:xfrm>
          <a:prstGeom prst="rect">
            <a:avLst/>
          </a:prstGeom>
          <a:ln>
            <a:noFill/>
          </a:ln>
          <a:effectLst>
            <a:softEdge rad="112500"/>
          </a:effectLst>
        </p:spPr>
      </p:pic>
      <p:pic>
        <p:nvPicPr>
          <p:cNvPr id="12294" name="Picture 6" descr="Image result for pontoon bo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9040" y="4385539"/>
            <a:ext cx="2837896" cy="1545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clrChange>
              <a:clrFrom>
                <a:srgbClr val="FFFFFF"/>
              </a:clrFrom>
              <a:clrTo>
                <a:srgbClr val="FFFFFF">
                  <a:alpha val="0"/>
                </a:srgbClr>
              </a:clrTo>
            </a:clrChange>
            <a:lum bright="70000" contrast="-70000"/>
          </a:blip>
          <a:stretch>
            <a:fillRect/>
          </a:stretch>
        </p:blipFill>
        <p:spPr>
          <a:xfrm>
            <a:off x="1426741" y="3407193"/>
            <a:ext cx="831595" cy="352720"/>
          </a:xfrm>
          <a:prstGeom prst="rect">
            <a:avLst/>
          </a:prstGeom>
        </p:spPr>
      </p:pic>
      <p:pic>
        <p:nvPicPr>
          <p:cNvPr id="12300" name="Picture 12" descr="Image result for statistics clip art"/>
          <p:cNvPicPr>
            <a:picLocks noChangeAspect="1" noChangeArrowheads="1"/>
          </p:cNvPicPr>
          <p:nvPr/>
        </p:nvPicPr>
        <p:blipFill>
          <a:blip r:embed="rId6" cstate="print">
            <a:clrChange>
              <a:clrFrom>
                <a:srgbClr val="FEFEFE"/>
              </a:clrFrom>
              <a:clrTo>
                <a:srgbClr val="FEFEFE">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144071" y="4918107"/>
            <a:ext cx="565341" cy="48054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Image result for char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8981" y="1859762"/>
            <a:ext cx="479520" cy="456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68350" y="6387149"/>
            <a:ext cx="5231423" cy="215444"/>
          </a:xfrm>
          <a:prstGeom prst="rect">
            <a:avLst/>
          </a:prstGeom>
          <a:noFill/>
        </p:spPr>
        <p:txBody>
          <a:bodyPr wrap="square" rtlCol="0">
            <a:spAutoFit/>
          </a:bodyPr>
          <a:lstStyle>
            <a:defPPr>
              <a:defRPr lang="en-US"/>
            </a:defPPr>
            <a:lvl1pPr>
              <a:defRPr sz="800" b="1" i="1">
                <a:solidFill>
                  <a:schemeClr val="bg1">
                    <a:lumMod val="50000"/>
                  </a:schemeClr>
                </a:solidFill>
                <a:latin typeface="Arial" panose="020B0604020202020204" pitchFamily="34" charset="0"/>
                <a:cs typeface="Arial" panose="020B0604020202020204" pitchFamily="34" charset="0"/>
              </a:defRPr>
            </a:lvl1pPr>
          </a:lstStyle>
          <a:p>
            <a:r>
              <a:rPr lang="en-US" dirty="0"/>
              <a:t>Source: National Marine </a:t>
            </a:r>
            <a:r>
              <a:rPr lang="en-US" dirty="0" smtClean="0"/>
              <a:t>Manufacturers Association (NMMA)</a:t>
            </a:r>
            <a:endParaRPr lang="en-US" dirty="0"/>
          </a:p>
        </p:txBody>
      </p:sp>
      <p:sp>
        <p:nvSpPr>
          <p:cNvPr id="3" name="Slide Number Placeholder 2"/>
          <p:cNvSpPr>
            <a:spLocks noGrp="1"/>
          </p:cNvSpPr>
          <p:nvPr>
            <p:ph type="sldNum" sz="quarter" idx="12"/>
          </p:nvPr>
        </p:nvSpPr>
        <p:spPr/>
        <p:txBody>
          <a:bodyPr/>
          <a:lstStyle/>
          <a:p>
            <a:fld id="{47603F0D-057F-42AB-8638-5A357AF72192}" type="slidenum">
              <a:rPr lang="en-US" smtClean="0"/>
              <a:pPr/>
              <a:t>20</a:t>
            </a:fld>
            <a:endParaRPr lang="en-US" dirty="0"/>
          </a:p>
        </p:txBody>
      </p:sp>
    </p:spTree>
    <p:extLst>
      <p:ext uri="{BB962C8B-B14F-4D97-AF65-F5344CB8AC3E}">
        <p14:creationId xmlns:p14="http://schemas.microsoft.com/office/powerpoint/2010/main" val="1324342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699" y="338051"/>
            <a:ext cx="5620656" cy="3748934"/>
          </a:xfrm>
        </p:spPr>
      </p:pic>
      <p:sp>
        <p:nvSpPr>
          <p:cNvPr id="2" name="Title 1"/>
          <p:cNvSpPr>
            <a:spLocks noGrp="1"/>
          </p:cNvSpPr>
          <p:nvPr>
            <p:ph type="title"/>
          </p:nvPr>
        </p:nvSpPr>
        <p:spPr/>
        <p:txBody>
          <a:bodyPr/>
          <a:lstStyle/>
          <a:p>
            <a:r>
              <a:rPr lang="en-US" dirty="0" smtClean="0"/>
              <a:t>Marine Products</a:t>
            </a:r>
            <a:endParaRPr lang="en-US" dirty="0"/>
          </a:p>
        </p:txBody>
      </p:sp>
      <p:sp>
        <p:nvSpPr>
          <p:cNvPr id="28" name="Text Box 3"/>
          <p:cNvSpPr txBox="1">
            <a:spLocks noChangeArrowheads="1"/>
          </p:cNvSpPr>
          <p:nvPr/>
        </p:nvSpPr>
        <p:spPr bwMode="auto">
          <a:xfrm>
            <a:off x="445725" y="3575581"/>
            <a:ext cx="1470815" cy="31341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1100" b="1" dirty="0" smtClean="0">
                <a:latin typeface="Arial" pitchFamily="34" charset="0"/>
                <a:cs typeface="Arial" pitchFamily="34" charset="0"/>
              </a:rPr>
              <a:t>Aluminum Fuel &amp; Holding Tanks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3497" y="2676779"/>
            <a:ext cx="5331662" cy="3998746"/>
          </a:xfrm>
          <a:prstGeom prst="rect">
            <a:avLst/>
          </a:prstGeom>
        </p:spPr>
      </p:pic>
      <p:cxnSp>
        <p:nvCxnSpPr>
          <p:cNvPr id="12" name="AutoShape 4"/>
          <p:cNvCxnSpPr>
            <a:cxnSpLocks noChangeShapeType="1"/>
          </p:cNvCxnSpPr>
          <p:nvPr/>
        </p:nvCxnSpPr>
        <p:spPr bwMode="auto">
          <a:xfrm flipV="1">
            <a:off x="5244361" y="4211292"/>
            <a:ext cx="764706" cy="91879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3" name="Rectangle 12"/>
          <p:cNvSpPr/>
          <p:nvPr/>
        </p:nvSpPr>
        <p:spPr>
          <a:xfrm>
            <a:off x="5277880" y="5882482"/>
            <a:ext cx="1914307" cy="258725"/>
          </a:xfrm>
          <a:prstGeom prst="rect">
            <a:avLst/>
          </a:prstGeom>
        </p:spPr>
        <p:txBody>
          <a:bodyPr wrap="none">
            <a:spAutoFit/>
          </a:bodyPr>
          <a:lstStyle/>
          <a:p>
            <a:pPr fontAlgn="base">
              <a:lnSpc>
                <a:spcPct val="112000"/>
              </a:lnSpc>
              <a:spcBef>
                <a:spcPct val="0"/>
              </a:spcBef>
              <a:spcAft>
                <a:spcPct val="0"/>
              </a:spcAft>
            </a:pPr>
            <a:r>
              <a:rPr lang="en-US" altLang="en-US" sz="1050" b="1" dirty="0">
                <a:latin typeface="Arial" pitchFamily="34" charset="0"/>
                <a:cs typeface="Arial" pitchFamily="34" charset="0"/>
              </a:rPr>
              <a:t>Boat Hull Design &amp; Tooling</a:t>
            </a:r>
          </a:p>
        </p:txBody>
      </p:sp>
      <p:cxnSp>
        <p:nvCxnSpPr>
          <p:cNvPr id="17" name="AutoShape 4"/>
          <p:cNvCxnSpPr>
            <a:cxnSpLocks noChangeShapeType="1"/>
          </p:cNvCxnSpPr>
          <p:nvPr/>
        </p:nvCxnSpPr>
        <p:spPr bwMode="auto">
          <a:xfrm flipV="1">
            <a:off x="1092023" y="2721612"/>
            <a:ext cx="102662" cy="87304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 name="AutoShape 4"/>
          <p:cNvCxnSpPr>
            <a:cxnSpLocks noChangeShapeType="1"/>
            <a:stCxn id="18" idx="0"/>
          </p:cNvCxnSpPr>
          <p:nvPr/>
        </p:nvCxnSpPr>
        <p:spPr bwMode="auto">
          <a:xfrm flipV="1">
            <a:off x="7722391" y="5436050"/>
            <a:ext cx="704088" cy="70515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6" name="Slide Number Placeholder 15"/>
          <p:cNvSpPr>
            <a:spLocks noGrp="1"/>
          </p:cNvSpPr>
          <p:nvPr>
            <p:ph type="sldNum" sz="quarter" idx="12"/>
          </p:nvPr>
        </p:nvSpPr>
        <p:spPr/>
        <p:txBody>
          <a:bodyPr/>
          <a:lstStyle/>
          <a:p>
            <a:fld id="{47603F0D-057F-42AB-8638-5A357AF72192}" type="slidenum">
              <a:rPr lang="en-US" smtClean="0"/>
              <a:pPr/>
              <a:t>21</a:t>
            </a:fld>
            <a:endParaRPr lang="en-US" dirty="0"/>
          </a:p>
        </p:txBody>
      </p:sp>
      <p:sp>
        <p:nvSpPr>
          <p:cNvPr id="18" name="Text Box 3"/>
          <p:cNvSpPr txBox="1">
            <a:spLocks noChangeArrowheads="1"/>
          </p:cNvSpPr>
          <p:nvPr/>
        </p:nvSpPr>
        <p:spPr bwMode="auto">
          <a:xfrm>
            <a:off x="7053487" y="6141207"/>
            <a:ext cx="1337807" cy="313411"/>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1100" b="1" dirty="0" smtClean="0">
                <a:latin typeface="Arial" pitchFamily="34" charset="0"/>
                <a:cs typeface="Arial" pitchFamily="34" charset="0"/>
              </a:rPr>
              <a:t>Aluminum Fuel &amp; Holding Tanks</a:t>
            </a:r>
          </a:p>
        </p:txBody>
      </p:sp>
      <p:sp>
        <p:nvSpPr>
          <p:cNvPr id="19" name="Rectangle 18"/>
          <p:cNvSpPr/>
          <p:nvPr/>
        </p:nvSpPr>
        <p:spPr>
          <a:xfrm>
            <a:off x="5510734" y="2749256"/>
            <a:ext cx="910827"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Electronics</a:t>
            </a:r>
          </a:p>
        </p:txBody>
      </p:sp>
      <p:cxnSp>
        <p:nvCxnSpPr>
          <p:cNvPr id="21" name="AutoShape 4"/>
          <p:cNvCxnSpPr>
            <a:cxnSpLocks noChangeShapeType="1"/>
          </p:cNvCxnSpPr>
          <p:nvPr/>
        </p:nvCxnSpPr>
        <p:spPr bwMode="auto">
          <a:xfrm flipH="1">
            <a:off x="5857542" y="3019503"/>
            <a:ext cx="108606" cy="7925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2" name="Rectangle 21"/>
          <p:cNvSpPr/>
          <p:nvPr/>
        </p:nvSpPr>
        <p:spPr>
          <a:xfrm>
            <a:off x="5955194" y="2918637"/>
            <a:ext cx="1301959"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Dash Assemblies</a:t>
            </a:r>
          </a:p>
        </p:txBody>
      </p:sp>
      <p:cxnSp>
        <p:nvCxnSpPr>
          <p:cNvPr id="24" name="AutoShape 4"/>
          <p:cNvCxnSpPr>
            <a:cxnSpLocks noChangeShapeType="1"/>
          </p:cNvCxnSpPr>
          <p:nvPr/>
        </p:nvCxnSpPr>
        <p:spPr bwMode="auto">
          <a:xfrm flipH="1">
            <a:off x="5911845" y="3178124"/>
            <a:ext cx="227099" cy="68430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6" name="AutoShape 4"/>
          <p:cNvCxnSpPr>
            <a:cxnSpLocks noChangeShapeType="1"/>
          </p:cNvCxnSpPr>
          <p:nvPr/>
        </p:nvCxnSpPr>
        <p:spPr bwMode="auto">
          <a:xfrm flipV="1">
            <a:off x="6131888" y="5348164"/>
            <a:ext cx="579345" cy="60527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9" name="Rectangle 28"/>
          <p:cNvSpPr/>
          <p:nvPr/>
        </p:nvSpPr>
        <p:spPr>
          <a:xfrm>
            <a:off x="4494699" y="5138245"/>
            <a:ext cx="1197764"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Wire Harnesses</a:t>
            </a:r>
          </a:p>
        </p:txBody>
      </p:sp>
      <p:sp>
        <p:nvSpPr>
          <p:cNvPr id="31" name="Rectangle 30"/>
          <p:cNvSpPr/>
          <p:nvPr/>
        </p:nvSpPr>
        <p:spPr>
          <a:xfrm>
            <a:off x="3017073" y="3418752"/>
            <a:ext cx="1039067"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Wire Screens</a:t>
            </a:r>
          </a:p>
        </p:txBody>
      </p:sp>
      <p:cxnSp>
        <p:nvCxnSpPr>
          <p:cNvPr id="32" name="AutoShape 4"/>
          <p:cNvCxnSpPr>
            <a:cxnSpLocks noChangeShapeType="1"/>
          </p:cNvCxnSpPr>
          <p:nvPr/>
        </p:nvCxnSpPr>
        <p:spPr bwMode="auto">
          <a:xfrm flipH="1" flipV="1">
            <a:off x="3675946" y="2800116"/>
            <a:ext cx="4246" cy="65823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6" name="Rectangle 35"/>
          <p:cNvSpPr/>
          <p:nvPr/>
        </p:nvSpPr>
        <p:spPr>
          <a:xfrm>
            <a:off x="3611628" y="1438530"/>
            <a:ext cx="590226"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Helms</a:t>
            </a:r>
          </a:p>
        </p:txBody>
      </p:sp>
      <p:cxnSp>
        <p:nvCxnSpPr>
          <p:cNvPr id="37" name="AutoShape 4"/>
          <p:cNvCxnSpPr>
            <a:cxnSpLocks noChangeShapeType="1"/>
          </p:cNvCxnSpPr>
          <p:nvPr/>
        </p:nvCxnSpPr>
        <p:spPr bwMode="auto">
          <a:xfrm flipH="1">
            <a:off x="3383497" y="1500986"/>
            <a:ext cx="9144" cy="9711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2" name="Rectangle 41"/>
          <p:cNvSpPr/>
          <p:nvPr/>
        </p:nvSpPr>
        <p:spPr>
          <a:xfrm>
            <a:off x="2090682" y="3623505"/>
            <a:ext cx="1301959"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Dash Assemblies</a:t>
            </a:r>
          </a:p>
        </p:txBody>
      </p:sp>
      <p:cxnSp>
        <p:nvCxnSpPr>
          <p:cNvPr id="44" name="AutoShape 4"/>
          <p:cNvCxnSpPr>
            <a:cxnSpLocks noChangeShapeType="1"/>
          </p:cNvCxnSpPr>
          <p:nvPr/>
        </p:nvCxnSpPr>
        <p:spPr bwMode="auto">
          <a:xfrm flipV="1">
            <a:off x="2914536" y="2839710"/>
            <a:ext cx="478105" cy="78656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6" name="Rectangle 45"/>
          <p:cNvSpPr/>
          <p:nvPr/>
        </p:nvSpPr>
        <p:spPr>
          <a:xfrm>
            <a:off x="2879419" y="1273144"/>
            <a:ext cx="910827" cy="258725"/>
          </a:xfrm>
          <a:prstGeom prst="rect">
            <a:avLst/>
          </a:prstGeom>
        </p:spPr>
        <p:txBody>
          <a:bodyPr wrap="non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Electronics</a:t>
            </a:r>
          </a:p>
        </p:txBody>
      </p:sp>
      <p:cxnSp>
        <p:nvCxnSpPr>
          <p:cNvPr id="47" name="AutoShape 4"/>
          <p:cNvCxnSpPr>
            <a:cxnSpLocks noChangeShapeType="1"/>
          </p:cNvCxnSpPr>
          <p:nvPr/>
        </p:nvCxnSpPr>
        <p:spPr bwMode="auto">
          <a:xfrm flipH="1">
            <a:off x="3537142" y="1656362"/>
            <a:ext cx="237643" cy="8501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7" name="Text Box 3"/>
          <p:cNvSpPr txBox="1">
            <a:spLocks noChangeArrowheads="1"/>
          </p:cNvSpPr>
          <p:nvPr/>
        </p:nvSpPr>
        <p:spPr bwMode="auto">
          <a:xfrm>
            <a:off x="1285796" y="4186701"/>
            <a:ext cx="2412100" cy="2204491"/>
          </a:xfrm>
          <a:prstGeom prst="rect">
            <a:avLst/>
          </a:prstGeom>
          <a:solidFill>
            <a:srgbClr val="435269"/>
          </a:solidFill>
          <a:ln w="9525" algn="in">
            <a:noFill/>
            <a:miter lim="800000"/>
            <a:headEnd/>
            <a:tailEnd/>
          </a:ln>
          <a:effectLst/>
          <a:extLst/>
        </p:spPr>
        <p:txBody>
          <a:bodyPr vert="horz" wrap="square" lIns="36576" tIns="36576" rIns="36576" bIns="36576" numCol="1" anchor="t" anchorCtr="0" compatLnSpc="1">
            <a:prstTxWarp prst="textNoShape">
              <a:avLst/>
            </a:prstTxWarp>
          </a:bodyPr>
          <a:lstStyle/>
          <a:p>
            <a:pPr algn="ctr" fontAlgn="base">
              <a:lnSpc>
                <a:spcPct val="112000"/>
              </a:lnSpc>
              <a:spcBef>
                <a:spcPct val="0"/>
              </a:spcBef>
              <a:spcAft>
                <a:spcPct val="0"/>
              </a:spcAft>
            </a:pPr>
            <a:r>
              <a:rPr lang="en-US" altLang="en-US" sz="1200" b="1" u="sng" dirty="0" smtClean="0">
                <a:solidFill>
                  <a:schemeClr val="bg1"/>
                </a:solidFill>
                <a:latin typeface="Arial" panose="020B0604020202020204" pitchFamily="34" charset="0"/>
                <a:cs typeface="Arial" pitchFamily="34" charset="0"/>
              </a:rPr>
              <a:t>Marine Growth Potential:</a:t>
            </a:r>
          </a:p>
          <a:p>
            <a:pPr marL="171450" indent="-171450" fontAlgn="base">
              <a:lnSpc>
                <a:spcPct val="112000"/>
              </a:lnSpc>
              <a:spcBef>
                <a:spcPct val="0"/>
              </a:spcBef>
              <a:spcAft>
                <a:spcPct val="0"/>
              </a:spcAft>
              <a:buClr>
                <a:srgbClr val="B89458"/>
              </a:buClr>
              <a:buFont typeface="Wingdings" panose="05000000000000000000" pitchFamily="2" charset="2"/>
              <a:buChar char="§"/>
            </a:pPr>
            <a:endParaRPr lang="en-US" altLang="en-US" sz="400" dirty="0" smtClean="0">
              <a:solidFill>
                <a:schemeClr val="bg1"/>
              </a:solidFill>
              <a:latin typeface="Arial" pitchFamily="34" charset="0"/>
              <a:cs typeface="Arial" pitchFamily="34" charset="0"/>
            </a:endParaRP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Wind Shields (Glass)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Plastic fuel &amp; holding tanks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Fuel system related components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Plastic seat bases and components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Vinyls (biminis, covers)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Fabricated &amp; extruded aluminum</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Decking, flooring, carpet, vinyls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Gauges, instrument panels, displays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Lighting</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Steering and throttle controls</a:t>
            </a:r>
          </a:p>
          <a:p>
            <a:pPr marL="171450" indent="-171450" fontAlgn="base">
              <a:lnSpc>
                <a:spcPct val="112000"/>
              </a:lnSpc>
              <a:spcBef>
                <a:spcPct val="0"/>
              </a:spcBef>
              <a:spcAft>
                <a:spcPct val="0"/>
              </a:spcAft>
              <a:buClr>
                <a:srgbClr val="B89458"/>
              </a:buClr>
              <a:buFont typeface="Wingdings" panose="05000000000000000000" pitchFamily="2" charset="2"/>
              <a:buChar char="§"/>
            </a:pPr>
            <a:r>
              <a:rPr lang="en-US" altLang="en-US" sz="1000" dirty="0" smtClean="0">
                <a:solidFill>
                  <a:schemeClr val="bg1"/>
                </a:solidFill>
                <a:latin typeface="Arial" pitchFamily="34" charset="0"/>
                <a:cs typeface="Arial" pitchFamily="34" charset="0"/>
              </a:rPr>
              <a:t>Accessories</a:t>
            </a:r>
            <a:endParaRPr lang="en-US" altLang="en-US" sz="1000" dirty="0">
              <a:solidFill>
                <a:schemeClr val="bg1"/>
              </a:solidFill>
              <a:latin typeface="Arial" pitchFamily="34" charset="0"/>
              <a:cs typeface="Arial" pitchFamily="34" charset="0"/>
            </a:endParaRPr>
          </a:p>
        </p:txBody>
      </p:sp>
      <p:cxnSp>
        <p:nvCxnSpPr>
          <p:cNvPr id="30" name="AutoShape 4"/>
          <p:cNvCxnSpPr>
            <a:cxnSpLocks noChangeShapeType="1"/>
          </p:cNvCxnSpPr>
          <p:nvPr/>
        </p:nvCxnSpPr>
        <p:spPr bwMode="auto">
          <a:xfrm flipV="1">
            <a:off x="2273412" y="2952888"/>
            <a:ext cx="952487" cy="50690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3" name="Rectangle 32"/>
          <p:cNvSpPr/>
          <p:nvPr/>
        </p:nvSpPr>
        <p:spPr>
          <a:xfrm>
            <a:off x="1669452" y="3412996"/>
            <a:ext cx="1197764" cy="273280"/>
          </a:xfrm>
          <a:prstGeom prst="rect">
            <a:avLst/>
          </a:prstGeom>
        </p:spPr>
        <p:txBody>
          <a:bodyPr wrap="square">
            <a:spAutoFit/>
          </a:bodyPr>
          <a:lstStyle/>
          <a:p>
            <a:pPr fontAlgn="base">
              <a:lnSpc>
                <a:spcPct val="112000"/>
              </a:lnSpc>
              <a:spcBef>
                <a:spcPct val="0"/>
              </a:spcBef>
              <a:spcAft>
                <a:spcPct val="0"/>
              </a:spcAft>
            </a:pPr>
            <a:r>
              <a:rPr lang="en-US" altLang="en-US" sz="1050" b="1" dirty="0" smtClean="0">
                <a:latin typeface="Arial" pitchFamily="34" charset="0"/>
                <a:cs typeface="Arial" pitchFamily="34" charset="0"/>
              </a:rPr>
              <a:t>Wire Harnesses</a:t>
            </a:r>
          </a:p>
        </p:txBody>
      </p:sp>
      <p:sp>
        <p:nvSpPr>
          <p:cNvPr id="34" name="TextBox 33"/>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Marine Market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3761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extLst>
              <p:ext uri="{D42A27DB-BD31-4B8C-83A1-F6EECF244321}">
                <p14:modId xmlns:p14="http://schemas.microsoft.com/office/powerpoint/2010/main" val="2526446101"/>
              </p:ext>
            </p:extLst>
          </p:nvPr>
        </p:nvPicPr>
        <p:blipFill>
          <a:blip r:embed="rId3"/>
          <a:stretch>
            <a:fillRect/>
          </a:stretch>
        </p:blipFill>
        <p:spPr>
          <a:xfrm>
            <a:off x="933450" y="1162050"/>
            <a:ext cx="7366000" cy="3962400"/>
          </a:xfrm>
          <a:prstGeom prst="rect">
            <a:avLst/>
          </a:prstGeom>
        </p:spPr>
      </p:pic>
      <p:sp>
        <p:nvSpPr>
          <p:cNvPr id="2" name="Title 1"/>
          <p:cNvSpPr>
            <a:spLocks noGrp="1"/>
          </p:cNvSpPr>
          <p:nvPr>
            <p:ph type="title"/>
          </p:nvPr>
        </p:nvSpPr>
        <p:spPr/>
        <p:txBody>
          <a:bodyPr/>
          <a:lstStyle/>
          <a:p>
            <a:r>
              <a:rPr lang="en-US" dirty="0" smtClean="0"/>
              <a:t>U.S. Marine Outlook</a:t>
            </a:r>
            <a:endParaRPr lang="en-US" dirty="0"/>
          </a:p>
        </p:txBody>
      </p:sp>
      <p:sp>
        <p:nvSpPr>
          <p:cNvPr id="5" name="TextBox 4"/>
          <p:cNvSpPr txBox="1"/>
          <p:nvPr/>
        </p:nvSpPr>
        <p:spPr>
          <a:xfrm>
            <a:off x="1138160" y="1142741"/>
            <a:ext cx="892706" cy="3693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Industry Volume</a:t>
            </a:r>
          </a:p>
        </p:txBody>
      </p:sp>
      <p:sp>
        <p:nvSpPr>
          <p:cNvPr id="6" name="TextBox 5"/>
          <p:cNvSpPr txBox="1"/>
          <p:nvPr/>
        </p:nvSpPr>
        <p:spPr>
          <a:xfrm>
            <a:off x="157454" y="6353007"/>
            <a:ext cx="7479479" cy="215444"/>
          </a:xfrm>
          <a:prstGeom prst="rect">
            <a:avLst/>
          </a:prstGeom>
          <a:noFill/>
        </p:spPr>
        <p:txBody>
          <a:bodyPr wrap="square" rtlCol="0">
            <a:spAutoFit/>
          </a:bodyPr>
          <a:lstStyle>
            <a:defPPr>
              <a:defRPr lang="en-US"/>
            </a:defPPr>
            <a:lvl1pPr>
              <a:defRPr sz="800" b="1" i="1">
                <a:solidFill>
                  <a:schemeClr val="bg1">
                    <a:lumMod val="50000"/>
                  </a:schemeClr>
                </a:solidFill>
                <a:latin typeface="Arial" panose="020B0604020202020204" pitchFamily="34" charset="0"/>
                <a:cs typeface="Arial" panose="020B0604020202020204" pitchFamily="34" charset="0"/>
              </a:defRPr>
            </a:lvl1pPr>
          </a:lstStyle>
          <a:p>
            <a:r>
              <a:rPr lang="en-US" dirty="0"/>
              <a:t>Source: </a:t>
            </a:r>
            <a:r>
              <a:rPr lang="en-US" dirty="0" smtClean="0"/>
              <a:t>NMMA (traditional powerboat retail excluding jet boats); 2017F is Company estimate</a:t>
            </a:r>
            <a:endParaRPr lang="en-US" dirty="0"/>
          </a:p>
        </p:txBody>
      </p:sp>
      <p:cxnSp>
        <p:nvCxnSpPr>
          <p:cNvPr id="7" name="Straight Connector 6"/>
          <p:cNvCxnSpPr/>
          <p:nvPr/>
        </p:nvCxnSpPr>
        <p:spPr>
          <a:xfrm>
            <a:off x="1776714" y="2635203"/>
            <a:ext cx="2977641" cy="0"/>
          </a:xfrm>
          <a:prstGeom prst="line">
            <a:avLst/>
          </a:prstGeom>
          <a:ln w="19050" cmpd="sng">
            <a:solidFill>
              <a:schemeClr val="tx1"/>
            </a:solidFill>
            <a:prstDash val="dash"/>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2406087" y="3067651"/>
            <a:ext cx="1230923" cy="400110"/>
          </a:xfrm>
          <a:prstGeom prst="rect">
            <a:avLst/>
          </a:prstGeom>
          <a:solidFill>
            <a:schemeClr val="bg1"/>
          </a:solidFill>
          <a:ln w="12700">
            <a:solidFill>
              <a:schemeClr val="tx1"/>
            </a:solidFill>
          </a:ln>
        </p:spPr>
        <p:txBody>
          <a:bodyPr wrap="square" rtlCol="0">
            <a:spAutoFit/>
          </a:bodyPr>
          <a:lstStyle/>
          <a:p>
            <a:pPr algn="ctr"/>
            <a:r>
              <a:rPr lang="en-US" sz="1000" dirty="0" smtClean="0">
                <a:latin typeface="Arial" panose="020B0604020202020204" pitchFamily="34" charset="0"/>
                <a:cs typeface="Arial" panose="020B0604020202020204" pitchFamily="34" charset="0"/>
              </a:rPr>
              <a:t>1965-1991</a:t>
            </a:r>
          </a:p>
          <a:p>
            <a:pPr algn="ctr"/>
            <a:r>
              <a:rPr lang="en-US" sz="1000" dirty="0" smtClean="0">
                <a:latin typeface="Arial" panose="020B0604020202020204" pitchFamily="34" charset="0"/>
                <a:cs typeface="Arial" panose="020B0604020202020204" pitchFamily="34" charset="0"/>
              </a:rPr>
              <a:t>Average 401,000</a:t>
            </a:r>
            <a:endParaRPr lang="en-US" sz="1000" dirty="0">
              <a:latin typeface="Arial" panose="020B0604020202020204" pitchFamily="34" charset="0"/>
              <a:cs typeface="Arial" panose="020B0604020202020204" pitchFamily="34" charset="0"/>
            </a:endParaRPr>
          </a:p>
        </p:txBody>
      </p:sp>
      <p:cxnSp>
        <p:nvCxnSpPr>
          <p:cNvPr id="9" name="Straight Connector 8"/>
          <p:cNvCxnSpPr/>
          <p:nvPr/>
        </p:nvCxnSpPr>
        <p:spPr>
          <a:xfrm flipH="1">
            <a:off x="2960001" y="2666026"/>
            <a:ext cx="123093" cy="370328"/>
          </a:xfrm>
          <a:prstGeom prst="line">
            <a:avLst/>
          </a:prstGeom>
          <a:ln w="9525"/>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4940380" y="3128798"/>
            <a:ext cx="1774745" cy="13131"/>
          </a:xfrm>
          <a:prstGeom prst="line">
            <a:avLst/>
          </a:prstGeom>
          <a:ln w="19050" cmpd="sng">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184358" y="3521049"/>
            <a:ext cx="1230923" cy="400110"/>
          </a:xfrm>
          <a:prstGeom prst="rect">
            <a:avLst/>
          </a:prstGeom>
          <a:solidFill>
            <a:schemeClr val="bg1"/>
          </a:solidFill>
          <a:ln w="12700">
            <a:solidFill>
              <a:schemeClr val="tx1"/>
            </a:solidFill>
          </a:ln>
        </p:spPr>
        <p:txBody>
          <a:bodyPr wrap="square" rtlCol="0">
            <a:spAutoFit/>
          </a:bodyPr>
          <a:lstStyle/>
          <a:p>
            <a:pPr algn="ctr"/>
            <a:r>
              <a:rPr lang="en-US" sz="1000" dirty="0" smtClean="0">
                <a:latin typeface="Arial" panose="020B0604020202020204" pitchFamily="34" charset="0"/>
                <a:cs typeface="Arial" panose="020B0604020202020204" pitchFamily="34" charset="0"/>
              </a:rPr>
              <a:t>1992-2006</a:t>
            </a:r>
          </a:p>
          <a:p>
            <a:pPr algn="ctr"/>
            <a:r>
              <a:rPr lang="en-US" sz="1000" dirty="0" smtClean="0">
                <a:latin typeface="Arial" panose="020B0604020202020204" pitchFamily="34" charset="0"/>
                <a:cs typeface="Arial" panose="020B0604020202020204" pitchFamily="34" charset="0"/>
              </a:rPr>
              <a:t>Average 306,000</a:t>
            </a:r>
            <a:endParaRPr lang="en-US" sz="1000" dirty="0">
              <a:latin typeface="Arial" panose="020B0604020202020204" pitchFamily="34" charset="0"/>
              <a:cs typeface="Arial" panose="020B0604020202020204" pitchFamily="34" charset="0"/>
            </a:endParaRPr>
          </a:p>
        </p:txBody>
      </p:sp>
      <p:cxnSp>
        <p:nvCxnSpPr>
          <p:cNvPr id="12" name="Straight Connector 11"/>
          <p:cNvCxnSpPr/>
          <p:nvPr/>
        </p:nvCxnSpPr>
        <p:spPr>
          <a:xfrm flipH="1">
            <a:off x="5861832" y="3141929"/>
            <a:ext cx="123094" cy="370328"/>
          </a:xfrm>
          <a:prstGeom prst="line">
            <a:avLst/>
          </a:prstGeom>
          <a:ln w="9525"/>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081489" y="5181420"/>
            <a:ext cx="7071727" cy="738664"/>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algn="ctr">
              <a:spcAft>
                <a:spcPts val="600"/>
              </a:spcAft>
            </a:pPr>
            <a:r>
              <a:rPr lang="en-US" sz="1400" b="1" dirty="0">
                <a:solidFill>
                  <a:schemeClr val="tx2">
                    <a:lumMod val="75000"/>
                  </a:schemeClr>
                </a:solidFill>
                <a:latin typeface="Arial" panose="020B0604020202020204" pitchFamily="34" charset="0"/>
                <a:cs typeface="Arial" panose="020B0604020202020204" pitchFamily="34" charset="0"/>
                <a:sym typeface="Symbol" panose="05050102010706020507" pitchFamily="18" charset="2"/>
              </a:rPr>
              <a:t>The U.S. marine market continues its steady recovery with the potential for a long runway of </a:t>
            </a:r>
            <a:r>
              <a:rPr lang="en-US" sz="1400" b="1" dirty="0" smtClean="0">
                <a:solidFill>
                  <a:schemeClr val="tx2">
                    <a:lumMod val="75000"/>
                  </a:schemeClr>
                </a:solidFill>
                <a:latin typeface="Arial" panose="020B0604020202020204" pitchFamily="34" charset="0"/>
                <a:cs typeface="Arial" panose="020B0604020202020204" pitchFamily="34" charset="0"/>
                <a:sym typeface="Symbol" panose="05050102010706020507" pitchFamily="18" charset="2"/>
              </a:rPr>
              <a:t>steady growth with leisure lifestyle attractiveness and an aging inventory of used boats</a:t>
            </a:r>
            <a:endParaRPr lang="en-US" sz="1400" b="1" dirty="0">
              <a:solidFill>
                <a:schemeClr val="tx2">
                  <a:lumMod val="75000"/>
                </a:schemeClr>
              </a:solidFill>
              <a:latin typeface="Arial" panose="020B0604020202020204" pitchFamily="34" charset="0"/>
              <a:cs typeface="Arial" panose="020B0604020202020204" pitchFamily="34" charset="0"/>
              <a:sym typeface="Symbol" panose="05050102010706020507" pitchFamily="18" charset="2"/>
            </a:endParaRPr>
          </a:p>
        </p:txBody>
      </p:sp>
      <p:sp>
        <p:nvSpPr>
          <p:cNvPr id="15" name="Slide Number Placeholder 14"/>
          <p:cNvSpPr>
            <a:spLocks noGrp="1"/>
          </p:cNvSpPr>
          <p:nvPr>
            <p:ph type="sldNum" sz="quarter" idx="12"/>
          </p:nvPr>
        </p:nvSpPr>
        <p:spPr/>
        <p:txBody>
          <a:bodyPr/>
          <a:lstStyle/>
          <a:p>
            <a:fld id="{47603F0D-057F-42AB-8638-5A357AF72192}" type="slidenum">
              <a:rPr lang="en-US" smtClean="0"/>
              <a:pPr/>
              <a:t>22</a:t>
            </a:fld>
            <a:endParaRPr lang="en-US" dirty="0"/>
          </a:p>
        </p:txBody>
      </p:sp>
      <p:sp>
        <p:nvSpPr>
          <p:cNvPr id="17" name="TextBox 16"/>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Marine Market</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898535" y="2290754"/>
            <a:ext cx="1802567" cy="400110"/>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US" sz="1000" dirty="0" smtClean="0">
                <a:latin typeface="Arial" panose="020B0604020202020204" pitchFamily="34" charset="0"/>
                <a:cs typeface="Arial" panose="020B0604020202020204" pitchFamily="34" charset="0"/>
              </a:rPr>
              <a:t>Average age of a used boat is approximately 25 years</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6856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Update:</a:t>
            </a:r>
            <a:br>
              <a:rPr lang="en-US" dirty="0" smtClean="0"/>
            </a:br>
            <a:r>
              <a:rPr lang="en-US" sz="3600" i="1" dirty="0" smtClean="0"/>
              <a:t>Housing &amp; Industrial</a:t>
            </a:r>
            <a:endParaRPr lang="en-US" sz="3600" i="1" dirty="0"/>
          </a:p>
        </p:txBody>
      </p:sp>
    </p:spTree>
    <p:extLst>
      <p:ext uri="{BB962C8B-B14F-4D97-AF65-F5344CB8AC3E}">
        <p14:creationId xmlns:p14="http://schemas.microsoft.com/office/powerpoint/2010/main" val="4222147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ck Arc 8"/>
          <p:cNvSpPr/>
          <p:nvPr/>
        </p:nvSpPr>
        <p:spPr>
          <a:xfrm>
            <a:off x="-4864952" y="220631"/>
            <a:ext cx="6809448" cy="6809448"/>
          </a:xfrm>
          <a:prstGeom prst="blockArc">
            <a:avLst>
              <a:gd name="adj1" fmla="val 18900000"/>
              <a:gd name="adj2" fmla="val 2700000"/>
              <a:gd name="adj3" fmla="val 317"/>
            </a:avLst>
          </a:prstGeom>
          <a:solidFill>
            <a:schemeClr val="tx2">
              <a:lumMod val="75000"/>
            </a:schemeClr>
          </a:solid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flipH="1">
            <a:off x="757283" y="1424901"/>
            <a:ext cx="5324070" cy="1365799"/>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5720" rIns="45720" bIns="45720" numCol="1" spcCol="1270" anchor="ctr" anchorCtr="0">
            <a:noAutofit/>
          </a:bodyPr>
          <a:lstStyle/>
          <a:p>
            <a:pPr lvl="0" algn="l" defTabSz="80010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Affordable Form of Home Ownership</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Average structure cost per sq. ft. (2016) $48.82 (MH) vs. $107.18 (single family home)</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Average MH retail price (2016) $70,600 for 1,446 sq. ft. (home only)</a:t>
            </a:r>
            <a:endParaRPr lang="en-US" sz="1200" kern="1200"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Overview</a:t>
            </a:r>
            <a:endParaRPr lang="en-US" dirty="0"/>
          </a:p>
        </p:txBody>
      </p:sp>
      <p:sp>
        <p:nvSpPr>
          <p:cNvPr id="4" name="TextBox 3"/>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MH Market</a:t>
            </a:r>
            <a:endParaRPr lang="en-US" b="1" dirty="0">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flipH="1">
            <a:off x="1125038" y="2961011"/>
            <a:ext cx="4956315" cy="1362456"/>
          </a:xfrm>
          <a:custGeom>
            <a:avLst/>
            <a:gdLst>
              <a:gd name="connsiteX0" fmla="*/ 0 w 4956315"/>
              <a:gd name="connsiteY0" fmla="*/ 0 h 1365799"/>
              <a:gd name="connsiteX1" fmla="*/ 4273416 w 4956315"/>
              <a:gd name="connsiteY1" fmla="*/ 0 h 1365799"/>
              <a:gd name="connsiteX2" fmla="*/ 4956315 w 4956315"/>
              <a:gd name="connsiteY2" fmla="*/ 682900 h 1365799"/>
              <a:gd name="connsiteX3" fmla="*/ 4273416 w 4956315"/>
              <a:gd name="connsiteY3" fmla="*/ 1365799 h 1365799"/>
              <a:gd name="connsiteX4" fmla="*/ 0 w 4956315"/>
              <a:gd name="connsiteY4" fmla="*/ 1365799 h 1365799"/>
              <a:gd name="connsiteX5" fmla="*/ 0 w 4956315"/>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315" h="1365799">
                <a:moveTo>
                  <a:pt x="0" y="0"/>
                </a:moveTo>
                <a:lnTo>
                  <a:pt x="4273416" y="0"/>
                </a:lnTo>
                <a:lnTo>
                  <a:pt x="4956315" y="682900"/>
                </a:lnTo>
                <a:lnTo>
                  <a:pt x="4273416"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Statistics</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Approximately 9 million households with 22 million people living in manufactured homes </a:t>
            </a:r>
            <a:r>
              <a:rPr lang="en-US" sz="1200" dirty="0" smtClean="0">
                <a:latin typeface="Arial" panose="020B0604020202020204" pitchFamily="34" charset="0"/>
                <a:cs typeface="Arial" panose="020B0604020202020204" pitchFamily="34" charset="0"/>
              </a:rPr>
              <a:t>(9% of nation’s single family housing stock)</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80% of all new homes sold under $150,000 ar</a:t>
            </a:r>
            <a:r>
              <a:rPr lang="en-US" sz="1200" dirty="0" smtClean="0">
                <a:latin typeface="Arial" panose="020B0604020202020204" pitchFamily="34" charset="0"/>
                <a:cs typeface="Arial" panose="020B0604020202020204" pitchFamily="34" charset="0"/>
              </a:rPr>
              <a:t>e MH</a:t>
            </a:r>
            <a:endParaRPr lang="en-US" sz="1200" kern="1200" dirty="0" smtClean="0">
              <a:latin typeface="Arial" panose="020B0604020202020204" pitchFamily="34" charset="0"/>
              <a:cs typeface="Arial" panose="020B0604020202020204" pitchFamily="34" charset="0"/>
            </a:endParaRPr>
          </a:p>
        </p:txBody>
      </p:sp>
      <p:sp>
        <p:nvSpPr>
          <p:cNvPr id="14" name="Freeform 13"/>
          <p:cNvSpPr/>
          <p:nvPr/>
        </p:nvSpPr>
        <p:spPr>
          <a:xfrm flipH="1">
            <a:off x="757283" y="4460012"/>
            <a:ext cx="5324070" cy="1365799"/>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ct val="0"/>
              </a:spcBef>
              <a:spcAft>
                <a:spcPct val="35000"/>
              </a:spcAft>
            </a:pPr>
            <a:r>
              <a:rPr lang="en-US" sz="1400" b="1" kern="1200" dirty="0" smtClean="0">
                <a:latin typeface="Arial" panose="020B0604020202020204" pitchFamily="34" charset="0"/>
                <a:cs typeface="Arial" panose="020B0604020202020204" pitchFamily="34" charset="0"/>
              </a:rPr>
              <a:t>Manufacturing</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dirty="0" smtClean="0">
                <a:latin typeface="Arial" panose="020B0604020202020204" pitchFamily="34" charset="0"/>
                <a:cs typeface="Arial" panose="020B0604020202020204" pitchFamily="34" charset="0"/>
              </a:rPr>
              <a:t>Flexible production process allows for more custom features at lower cost</a:t>
            </a:r>
          </a:p>
          <a:p>
            <a:pPr marL="285750" lvl="0" indent="-285750" algn="l" defTabSz="755650">
              <a:lnSpc>
                <a:spcPct val="90000"/>
              </a:lnSpc>
              <a:spcBef>
                <a:spcPct val="0"/>
              </a:spcBef>
              <a:spcAft>
                <a:spcPct val="35000"/>
              </a:spcAft>
              <a:buClr>
                <a:srgbClr val="B89458"/>
              </a:buClr>
              <a:buFont typeface="Wingdings" panose="05000000000000000000" pitchFamily="2" charset="2"/>
              <a:buChar char="§"/>
            </a:pPr>
            <a:r>
              <a:rPr lang="en-US" sz="1200" kern="1200" dirty="0" smtClean="0">
                <a:latin typeface="Arial" panose="020B0604020202020204" pitchFamily="34" charset="0"/>
                <a:cs typeface="Arial" panose="020B0604020202020204" pitchFamily="34" charset="0"/>
              </a:rPr>
              <a:t>Engineered for wind safety and energy efficiency based on geographic region</a:t>
            </a:r>
            <a:endParaRPr lang="en-US" sz="1200" kern="1200" dirty="0">
              <a:latin typeface="Arial" panose="020B0604020202020204" pitchFamily="34" charset="0"/>
              <a:cs typeface="Arial" panose="020B0604020202020204" pitchFamily="34" charset="0"/>
            </a:endParaRPr>
          </a:p>
        </p:txBody>
      </p:sp>
      <p:sp>
        <p:nvSpPr>
          <p:cNvPr id="24" name="TextBox 23"/>
          <p:cNvSpPr txBox="1"/>
          <p:nvPr/>
        </p:nvSpPr>
        <p:spPr>
          <a:xfrm>
            <a:off x="168350" y="6387149"/>
            <a:ext cx="5231423" cy="215444"/>
          </a:xfrm>
          <a:prstGeom prst="rect">
            <a:avLst/>
          </a:prstGeom>
          <a:noFill/>
        </p:spPr>
        <p:txBody>
          <a:bodyPr wrap="square" rtlCol="0">
            <a:spAutoFit/>
          </a:bodyPr>
          <a:lstStyle>
            <a:defPPr>
              <a:defRPr lang="en-US"/>
            </a:defPPr>
            <a:lvl1pPr>
              <a:defRPr sz="800" b="1" i="1">
                <a:solidFill>
                  <a:schemeClr val="bg1">
                    <a:lumMod val="50000"/>
                  </a:schemeClr>
                </a:solidFill>
                <a:latin typeface="Arial" panose="020B0604020202020204" pitchFamily="34" charset="0"/>
                <a:cs typeface="Arial" panose="020B0604020202020204" pitchFamily="34" charset="0"/>
              </a:defRPr>
            </a:lvl1pPr>
          </a:lstStyle>
          <a:p>
            <a:r>
              <a:rPr lang="en-US" dirty="0"/>
              <a:t>Source: </a:t>
            </a:r>
            <a:r>
              <a:rPr lang="en-US" dirty="0" smtClean="0"/>
              <a:t>Manufactured Housing Institute (MHI)</a:t>
            </a:r>
            <a:endParaRPr lang="en-US" dirty="0"/>
          </a:p>
        </p:txBody>
      </p:sp>
      <p:pic>
        <p:nvPicPr>
          <p:cNvPr id="15362" name="Picture 2" descr="Image result for home clip art"/>
          <p:cNvPicPr>
            <a:picLocks noChangeAspect="1" noChangeArrowheads="1"/>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131162" y="1855141"/>
            <a:ext cx="629566" cy="504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Image result for manufacturing clip art"/>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9359" y="4904589"/>
            <a:ext cx="580219" cy="5444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6166328" y="1330129"/>
            <a:ext cx="2538056" cy="1554178"/>
          </a:xfrm>
          <a:prstGeom prst="rect">
            <a:avLst/>
          </a:prstGeom>
          <a:ln>
            <a:noFill/>
          </a:ln>
          <a:effectLst>
            <a:softEdge rad="112500"/>
          </a:effectLst>
        </p:spPr>
      </p:pic>
      <p:pic>
        <p:nvPicPr>
          <p:cNvPr id="15366" name="Picture 6" descr="Image result for subdi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328" y="2981307"/>
            <a:ext cx="2684318" cy="1342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8" name="Picture 8" descr="Image result for manufactured home constr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311" y="4347527"/>
            <a:ext cx="2666090" cy="15907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7603F0D-057F-42AB-8638-5A357AF72192}" type="slidenum">
              <a:rPr lang="en-US" smtClean="0"/>
              <a:pPr/>
              <a:t>24</a:t>
            </a:fld>
            <a:endParaRPr lang="en-US" dirty="0"/>
          </a:p>
        </p:txBody>
      </p:sp>
      <p:pic>
        <p:nvPicPr>
          <p:cNvPr id="16" name="Picture 14" descr="Image result for chart clip 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9951" y="3361951"/>
            <a:ext cx="479520" cy="45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02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t>Patrick Product Lines – MH </a:t>
            </a:r>
            <a:endParaRPr lang="en-US" sz="3800" dirty="0"/>
          </a:p>
        </p:txBody>
      </p:sp>
      <p:sp>
        <p:nvSpPr>
          <p:cNvPr id="5" name="Slide Number Placeholder 4"/>
          <p:cNvSpPr>
            <a:spLocks noGrp="1"/>
          </p:cNvSpPr>
          <p:nvPr>
            <p:ph type="sldNum" sz="quarter" idx="12"/>
          </p:nvPr>
        </p:nvSpPr>
        <p:spPr/>
        <p:txBody>
          <a:bodyPr/>
          <a:lstStyle/>
          <a:p>
            <a:fld id="{BCF97837-A29C-4243-9F9B-B3874C1BEEE0}" type="slidenum">
              <a:rPr lang="en-US" smtClean="0"/>
              <a:t>25</a:t>
            </a:fld>
            <a:endParaRPr lang="en-US" dirty="0"/>
          </a:p>
        </p:txBody>
      </p:sp>
      <p:pic>
        <p:nvPicPr>
          <p:cNvPr id="7" name="Picture 6" descr="assets-house_cutaway.jpg"/>
          <p:cNvPicPr>
            <a:picLocks noChangeAspect="1"/>
          </p:cNvPicPr>
          <p:nvPr/>
        </p:nvPicPr>
        <p:blipFill rotWithShape="1">
          <a:blip r:embed="rId3">
            <a:extLst>
              <a:ext uri="{28A0092B-C50C-407E-A947-70E740481C1C}">
                <a14:useLocalDpi xmlns:a14="http://schemas.microsoft.com/office/drawing/2010/main" val="0"/>
              </a:ext>
            </a:extLst>
          </a:blip>
          <a:srcRect l="5193" t="4978"/>
          <a:stretch/>
        </p:blipFill>
        <p:spPr>
          <a:xfrm>
            <a:off x="974221" y="2110811"/>
            <a:ext cx="5179350" cy="3460748"/>
          </a:xfrm>
          <a:prstGeom prst="rect">
            <a:avLst/>
          </a:prstGeom>
        </p:spPr>
      </p:pic>
      <p:sp>
        <p:nvSpPr>
          <p:cNvPr id="8" name="Text Box 26"/>
          <p:cNvSpPr txBox="1">
            <a:spLocks noChangeArrowheads="1"/>
          </p:cNvSpPr>
          <p:nvPr/>
        </p:nvSpPr>
        <p:spPr bwMode="auto">
          <a:xfrm>
            <a:off x="317616" y="1515464"/>
            <a:ext cx="1696247" cy="36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Interior &amp; Exterior Decorative Lighting Fixtures</a:t>
            </a:r>
            <a:endParaRPr lang="en-US" altLang="en-US" sz="800" dirty="0">
              <a:latin typeface="Arial" pitchFamily="34" charset="0"/>
              <a:cs typeface="Arial" pitchFamily="34" charset="0"/>
            </a:endParaRPr>
          </a:p>
        </p:txBody>
      </p:sp>
      <p:cxnSp>
        <p:nvCxnSpPr>
          <p:cNvPr id="9" name="AutoShape 27"/>
          <p:cNvCxnSpPr>
            <a:cxnSpLocks noChangeShapeType="1"/>
          </p:cNvCxnSpPr>
          <p:nvPr/>
        </p:nvCxnSpPr>
        <p:spPr bwMode="auto">
          <a:xfrm>
            <a:off x="1734072" y="1707693"/>
            <a:ext cx="16719" cy="147638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0" name="Text Box 26"/>
          <p:cNvSpPr txBox="1">
            <a:spLocks noChangeArrowheads="1"/>
          </p:cNvSpPr>
          <p:nvPr/>
        </p:nvSpPr>
        <p:spPr bwMode="auto">
          <a:xfrm>
            <a:off x="3397062" y="1760172"/>
            <a:ext cx="1041467" cy="411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Interior Passage Doors</a:t>
            </a:r>
            <a:endParaRPr lang="en-US" altLang="en-US" sz="800" dirty="0">
              <a:latin typeface="Arial" pitchFamily="34" charset="0"/>
              <a:cs typeface="Arial" pitchFamily="34" charset="0"/>
            </a:endParaRPr>
          </a:p>
        </p:txBody>
      </p:sp>
      <p:cxnSp>
        <p:nvCxnSpPr>
          <p:cNvPr id="11" name="AutoShape 27"/>
          <p:cNvCxnSpPr>
            <a:cxnSpLocks noChangeShapeType="1"/>
          </p:cNvCxnSpPr>
          <p:nvPr/>
        </p:nvCxnSpPr>
        <p:spPr bwMode="auto">
          <a:xfrm>
            <a:off x="4187193" y="1947242"/>
            <a:ext cx="10475" cy="137115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2" name="Text Box 26"/>
          <p:cNvSpPr txBox="1">
            <a:spLocks noChangeArrowheads="1"/>
          </p:cNvSpPr>
          <p:nvPr/>
        </p:nvSpPr>
        <p:spPr bwMode="auto">
          <a:xfrm>
            <a:off x="1678125" y="916186"/>
            <a:ext cx="1198497" cy="406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Kitchen &amp; Bath Faucets &amp; Sinks</a:t>
            </a:r>
            <a:endParaRPr lang="en-US" altLang="en-US" sz="800" dirty="0">
              <a:latin typeface="Arial" pitchFamily="34" charset="0"/>
              <a:cs typeface="Arial" pitchFamily="34" charset="0"/>
            </a:endParaRPr>
          </a:p>
        </p:txBody>
      </p:sp>
      <p:cxnSp>
        <p:nvCxnSpPr>
          <p:cNvPr id="13" name="AutoShape 27"/>
          <p:cNvCxnSpPr>
            <a:cxnSpLocks noChangeShapeType="1"/>
          </p:cNvCxnSpPr>
          <p:nvPr/>
        </p:nvCxnSpPr>
        <p:spPr bwMode="auto">
          <a:xfrm flipH="1">
            <a:off x="2438403" y="1219632"/>
            <a:ext cx="2308" cy="232620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4" name="Text Box 26"/>
          <p:cNvSpPr txBox="1">
            <a:spLocks noChangeArrowheads="1"/>
          </p:cNvSpPr>
          <p:nvPr/>
        </p:nvSpPr>
        <p:spPr bwMode="auto">
          <a:xfrm>
            <a:off x="4582261" y="993484"/>
            <a:ext cx="1239520" cy="460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Gypsum (Drywall &amp; Drywall Finishing Products)</a:t>
            </a:r>
            <a:endParaRPr lang="en-US" altLang="en-US" sz="800" dirty="0">
              <a:latin typeface="Arial" pitchFamily="34" charset="0"/>
              <a:cs typeface="Arial" pitchFamily="34" charset="0"/>
            </a:endParaRPr>
          </a:p>
        </p:txBody>
      </p:sp>
      <p:cxnSp>
        <p:nvCxnSpPr>
          <p:cNvPr id="15" name="AutoShape 27"/>
          <p:cNvCxnSpPr>
            <a:cxnSpLocks noChangeShapeType="1"/>
          </p:cNvCxnSpPr>
          <p:nvPr/>
        </p:nvCxnSpPr>
        <p:spPr bwMode="auto">
          <a:xfrm flipH="1">
            <a:off x="4635504" y="1456359"/>
            <a:ext cx="6895" cy="187498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6" name="Text Box 26"/>
          <p:cNvSpPr txBox="1">
            <a:spLocks noChangeArrowheads="1"/>
          </p:cNvSpPr>
          <p:nvPr/>
        </p:nvSpPr>
        <p:spPr bwMode="auto">
          <a:xfrm>
            <a:off x="4191213" y="5965199"/>
            <a:ext cx="1696295" cy="242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Laminate &amp; Ceramic Flooring</a:t>
            </a:r>
            <a:endParaRPr lang="en-US" altLang="en-US" sz="800" dirty="0">
              <a:latin typeface="Arial" pitchFamily="34" charset="0"/>
              <a:cs typeface="Arial" pitchFamily="34" charset="0"/>
            </a:endParaRPr>
          </a:p>
        </p:txBody>
      </p:sp>
      <p:sp>
        <p:nvSpPr>
          <p:cNvPr id="17" name="Text Box 21"/>
          <p:cNvSpPr txBox="1">
            <a:spLocks noChangeArrowheads="1"/>
          </p:cNvSpPr>
          <p:nvPr/>
        </p:nvSpPr>
        <p:spPr bwMode="auto">
          <a:xfrm>
            <a:off x="2606150" y="902524"/>
            <a:ext cx="1803291" cy="355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Fiberglass Bath Fixtures &amp; Shower </a:t>
            </a:r>
            <a:r>
              <a:rPr lang="en-US" altLang="en-US" sz="800" b="1" dirty="0" smtClean="0">
                <a:latin typeface="Arial" panose="020B0604020202020204" pitchFamily="34" charset="0"/>
                <a:cs typeface="Arial" pitchFamily="34" charset="0"/>
              </a:rPr>
              <a:t>Doors &amp; Enclosures </a:t>
            </a:r>
            <a:endParaRPr lang="en-US" altLang="en-US" sz="800" dirty="0">
              <a:latin typeface="Arial" pitchFamily="34" charset="0"/>
              <a:cs typeface="Arial" pitchFamily="34" charset="0"/>
            </a:endParaRPr>
          </a:p>
        </p:txBody>
      </p:sp>
      <p:cxnSp>
        <p:nvCxnSpPr>
          <p:cNvPr id="18" name="AutoShape 27"/>
          <p:cNvCxnSpPr>
            <a:cxnSpLocks noChangeShapeType="1"/>
          </p:cNvCxnSpPr>
          <p:nvPr/>
        </p:nvCxnSpPr>
        <p:spPr bwMode="auto">
          <a:xfrm flipH="1">
            <a:off x="2667000" y="1217754"/>
            <a:ext cx="5080" cy="216589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9" name="Text Box 21"/>
          <p:cNvSpPr txBox="1">
            <a:spLocks noChangeArrowheads="1"/>
          </p:cNvSpPr>
          <p:nvPr/>
        </p:nvSpPr>
        <p:spPr bwMode="auto">
          <a:xfrm>
            <a:off x="2253159" y="6147999"/>
            <a:ext cx="974991" cy="422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Cabinet Doors &amp; Components</a:t>
            </a:r>
            <a:endParaRPr lang="en-US" altLang="en-US" sz="800" dirty="0">
              <a:latin typeface="Arial" pitchFamily="34" charset="0"/>
              <a:cs typeface="Arial" pitchFamily="34" charset="0"/>
            </a:endParaRPr>
          </a:p>
        </p:txBody>
      </p:sp>
      <p:cxnSp>
        <p:nvCxnSpPr>
          <p:cNvPr id="20" name="AutoShape 27"/>
          <p:cNvCxnSpPr>
            <a:cxnSpLocks noChangeShapeType="1"/>
          </p:cNvCxnSpPr>
          <p:nvPr/>
        </p:nvCxnSpPr>
        <p:spPr bwMode="auto">
          <a:xfrm flipH="1" flipV="1">
            <a:off x="2317753" y="4418628"/>
            <a:ext cx="2275" cy="174254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1" name="Text Box 21"/>
          <p:cNvSpPr txBox="1">
            <a:spLocks noChangeArrowheads="1"/>
          </p:cNvSpPr>
          <p:nvPr/>
        </p:nvSpPr>
        <p:spPr bwMode="auto">
          <a:xfrm>
            <a:off x="1477862" y="6206674"/>
            <a:ext cx="752079" cy="245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Microwaves</a:t>
            </a:r>
            <a:endParaRPr lang="en-US" altLang="en-US" sz="800" dirty="0">
              <a:latin typeface="Arial" pitchFamily="34" charset="0"/>
              <a:cs typeface="Arial" pitchFamily="34" charset="0"/>
            </a:endParaRPr>
          </a:p>
        </p:txBody>
      </p:sp>
      <p:sp>
        <p:nvSpPr>
          <p:cNvPr id="22" name="Text Box 21"/>
          <p:cNvSpPr txBox="1">
            <a:spLocks noChangeArrowheads="1"/>
          </p:cNvSpPr>
          <p:nvPr/>
        </p:nvSpPr>
        <p:spPr bwMode="auto">
          <a:xfrm>
            <a:off x="1048821" y="5504925"/>
            <a:ext cx="800801" cy="239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Countertops</a:t>
            </a:r>
            <a:endParaRPr lang="en-US" altLang="en-US" sz="800" dirty="0">
              <a:latin typeface="Arial" pitchFamily="34" charset="0"/>
              <a:cs typeface="Arial" pitchFamily="34" charset="0"/>
            </a:endParaRPr>
          </a:p>
        </p:txBody>
      </p:sp>
      <p:cxnSp>
        <p:nvCxnSpPr>
          <p:cNvPr id="23" name="AutoShape 27"/>
          <p:cNvCxnSpPr>
            <a:cxnSpLocks noChangeShapeType="1"/>
          </p:cNvCxnSpPr>
          <p:nvPr/>
        </p:nvCxnSpPr>
        <p:spPr bwMode="auto">
          <a:xfrm flipV="1">
            <a:off x="1726261" y="4378963"/>
            <a:ext cx="11105" cy="129346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4" name="AutoShape 27"/>
          <p:cNvCxnSpPr>
            <a:cxnSpLocks noChangeShapeType="1"/>
          </p:cNvCxnSpPr>
          <p:nvPr/>
        </p:nvCxnSpPr>
        <p:spPr bwMode="auto">
          <a:xfrm flipV="1">
            <a:off x="2132265" y="4349751"/>
            <a:ext cx="14037" cy="203302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5" name="Text Box 21"/>
          <p:cNvSpPr txBox="1">
            <a:spLocks noChangeArrowheads="1"/>
          </p:cNvSpPr>
          <p:nvPr/>
        </p:nvSpPr>
        <p:spPr bwMode="auto">
          <a:xfrm>
            <a:off x="4266603" y="4918240"/>
            <a:ext cx="845935" cy="272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r" fontAlgn="base">
              <a:lnSpc>
                <a:spcPct val="112000"/>
              </a:lnSpc>
              <a:spcBef>
                <a:spcPct val="0"/>
              </a:spcBef>
              <a:spcAft>
                <a:spcPct val="0"/>
              </a:spcAft>
            </a:pPr>
            <a:r>
              <a:rPr lang="en-US" altLang="en-US" sz="800" b="1" dirty="0">
                <a:latin typeface="Arial" panose="020B0604020202020204" pitchFamily="34" charset="0"/>
                <a:cs typeface="Arial" pitchFamily="34" charset="0"/>
              </a:rPr>
              <a:t>Electronics</a:t>
            </a:r>
            <a:endParaRPr lang="en-US" altLang="en-US" sz="800" dirty="0">
              <a:latin typeface="Arial" pitchFamily="34" charset="0"/>
              <a:cs typeface="Arial" pitchFamily="34" charset="0"/>
            </a:endParaRPr>
          </a:p>
        </p:txBody>
      </p:sp>
      <p:cxnSp>
        <p:nvCxnSpPr>
          <p:cNvPr id="26" name="AutoShape 22"/>
          <p:cNvCxnSpPr>
            <a:cxnSpLocks noChangeShapeType="1"/>
          </p:cNvCxnSpPr>
          <p:nvPr/>
        </p:nvCxnSpPr>
        <p:spPr bwMode="auto">
          <a:xfrm flipH="1" flipV="1">
            <a:off x="4972051" y="4546601"/>
            <a:ext cx="9008" cy="40706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27" name="Text Box 3"/>
          <p:cNvSpPr txBox="1">
            <a:spLocks noChangeArrowheads="1"/>
          </p:cNvSpPr>
          <p:nvPr/>
        </p:nvSpPr>
        <p:spPr bwMode="auto">
          <a:xfrm>
            <a:off x="6292744" y="3185359"/>
            <a:ext cx="2518555" cy="3246585"/>
          </a:xfrm>
          <a:prstGeom prst="rect">
            <a:avLst/>
          </a:prstGeom>
          <a:noFill/>
          <a:ln w="9525" algn="in">
            <a:noFill/>
            <a:miter lim="800000"/>
            <a:headEnd/>
            <a:tailEnd/>
          </a:ln>
          <a:effectLs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u="sng" dirty="0">
                <a:latin typeface="Arial" panose="020B0604020202020204" pitchFamily="34" charset="0"/>
                <a:cs typeface="Arial" pitchFamily="34" charset="0"/>
              </a:rPr>
              <a:t>Additional Supplied Products: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Building Arches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Closet Organization Products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Sealants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Innovative Lighting</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Electrical Components</a:t>
            </a:r>
          </a:p>
          <a:p>
            <a:pPr marL="628635" lvl="1"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Panels/Breakers</a:t>
            </a:r>
          </a:p>
          <a:p>
            <a:pPr marL="628635" lvl="1"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Outlet Boxes</a:t>
            </a:r>
          </a:p>
          <a:p>
            <a:pPr marL="628635" lvl="1"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Switches/Receptacles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Fireplaces and Surrounds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Made-to-order laminated products including vinyl, paper, veneers and high pressure laminates (HPL)</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Cut to size, boring, foiling &amp; edge-banding</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Solid Surface, Granite and Quartz Fabrication</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Flooring Adhesive</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Tables &amp; Signs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a:latin typeface="Arial" pitchFamily="34" charset="0"/>
                <a:cs typeface="Arial" pitchFamily="34" charset="0"/>
              </a:rPr>
              <a:t>Roof </a:t>
            </a:r>
            <a:r>
              <a:rPr lang="en-US" altLang="en-US" sz="800" b="1" dirty="0" smtClean="0">
                <a:latin typeface="Arial" pitchFamily="34" charset="0"/>
                <a:cs typeface="Arial" pitchFamily="34" charset="0"/>
              </a:rPr>
              <a:t>Trusses</a:t>
            </a:r>
            <a:endParaRPr lang="en-US" altLang="en-US" sz="800" dirty="0">
              <a:latin typeface="Arial" pitchFamily="34" charset="0"/>
              <a:cs typeface="Arial" pitchFamily="34" charset="0"/>
            </a:endParaRPr>
          </a:p>
          <a:p>
            <a:pPr marL="171446" indent="-171446" fontAlgn="base">
              <a:lnSpc>
                <a:spcPct val="112000"/>
              </a:lnSpc>
              <a:spcBef>
                <a:spcPct val="0"/>
              </a:spcBef>
              <a:spcAft>
                <a:spcPct val="0"/>
              </a:spcAft>
              <a:buFont typeface="Wingdings" panose="05000000000000000000" pitchFamily="2" charset="2"/>
              <a:buChar char="§"/>
            </a:pPr>
            <a:r>
              <a:rPr lang="en-US" altLang="en-US" sz="800" b="1" dirty="0" smtClean="0">
                <a:latin typeface="Arial" pitchFamily="34" charset="0"/>
                <a:cs typeface="Arial" pitchFamily="34" charset="0"/>
              </a:rPr>
              <a:t>Wardrobe Doors &amp; Hardware Systems</a:t>
            </a:r>
          </a:p>
          <a:p>
            <a:pPr marL="171446" indent="-171446" fontAlgn="base">
              <a:lnSpc>
                <a:spcPct val="112000"/>
              </a:lnSpc>
              <a:spcBef>
                <a:spcPct val="0"/>
              </a:spcBef>
              <a:spcAft>
                <a:spcPct val="0"/>
              </a:spcAft>
              <a:buFont typeface="Wingdings" panose="05000000000000000000" pitchFamily="2" charset="2"/>
              <a:buChar char="§"/>
            </a:pPr>
            <a:r>
              <a:rPr lang="en-US" altLang="en-US" sz="800" b="1" dirty="0" smtClean="0">
                <a:latin typeface="Arial" pitchFamily="34" charset="0"/>
                <a:cs typeface="Arial" pitchFamily="34" charset="0"/>
              </a:rPr>
              <a:t>Closet Organizers &amp; Shelving </a:t>
            </a:r>
          </a:p>
        </p:txBody>
      </p:sp>
      <p:sp>
        <p:nvSpPr>
          <p:cNvPr id="28" name="Text Box 21"/>
          <p:cNvSpPr txBox="1">
            <a:spLocks noChangeArrowheads="1"/>
          </p:cNvSpPr>
          <p:nvPr/>
        </p:nvSpPr>
        <p:spPr bwMode="auto">
          <a:xfrm>
            <a:off x="5803570" y="1355533"/>
            <a:ext cx="574675" cy="24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Siding</a:t>
            </a:r>
            <a:endParaRPr lang="en-US" altLang="en-US" sz="800" dirty="0">
              <a:latin typeface="Arial" pitchFamily="34" charset="0"/>
              <a:cs typeface="Arial" pitchFamily="34" charset="0"/>
            </a:endParaRPr>
          </a:p>
        </p:txBody>
      </p:sp>
      <p:cxnSp>
        <p:nvCxnSpPr>
          <p:cNvPr id="29" name="AutoShape 22"/>
          <p:cNvCxnSpPr>
            <a:cxnSpLocks noChangeShapeType="1"/>
          </p:cNvCxnSpPr>
          <p:nvPr/>
        </p:nvCxnSpPr>
        <p:spPr bwMode="auto">
          <a:xfrm flipH="1">
            <a:off x="5864858" y="1560230"/>
            <a:ext cx="2659" cy="170113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0" name="Text Box 12"/>
          <p:cNvSpPr txBox="1">
            <a:spLocks noChangeArrowheads="1"/>
          </p:cNvSpPr>
          <p:nvPr/>
        </p:nvSpPr>
        <p:spPr bwMode="auto">
          <a:xfrm>
            <a:off x="4971182" y="1581274"/>
            <a:ext cx="70326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Shingles</a:t>
            </a:r>
            <a:endParaRPr lang="en-US" altLang="en-US" sz="800" dirty="0">
              <a:latin typeface="Arial" pitchFamily="34" charset="0"/>
              <a:cs typeface="Arial" pitchFamily="34" charset="0"/>
            </a:endParaRPr>
          </a:p>
        </p:txBody>
      </p:sp>
      <p:cxnSp>
        <p:nvCxnSpPr>
          <p:cNvPr id="31" name="AutoShape 22"/>
          <p:cNvCxnSpPr>
            <a:cxnSpLocks noChangeShapeType="1"/>
          </p:cNvCxnSpPr>
          <p:nvPr/>
        </p:nvCxnSpPr>
        <p:spPr bwMode="auto">
          <a:xfrm flipH="1">
            <a:off x="5039361" y="1793910"/>
            <a:ext cx="2659" cy="61401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2" name="Text Box 3"/>
          <p:cNvSpPr txBox="1">
            <a:spLocks noChangeArrowheads="1"/>
          </p:cNvSpPr>
          <p:nvPr/>
        </p:nvSpPr>
        <p:spPr bwMode="auto">
          <a:xfrm>
            <a:off x="6797770" y="1602005"/>
            <a:ext cx="2059460" cy="127052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Ventilation System &amp; Ridge Cap</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Felt Paper</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Ice &amp; Water Protection</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Drip Edge</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Flashing</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Roofing Membrane</a:t>
            </a:r>
          </a:p>
          <a:p>
            <a:pPr marL="171446" indent="-171446" fontAlgn="base">
              <a:lnSpc>
                <a:spcPct val="112000"/>
              </a:lnSpc>
              <a:spcBef>
                <a:spcPct val="0"/>
              </a:spcBef>
              <a:spcAft>
                <a:spcPct val="0"/>
              </a:spcAft>
              <a:buFont typeface="Arial" panose="020B0604020202020204" pitchFamily="34" charset="0"/>
              <a:buChar char="•"/>
            </a:pPr>
            <a:r>
              <a:rPr lang="en-US" altLang="en-US" sz="800" b="1" dirty="0">
                <a:latin typeface="Arial" pitchFamily="34" charset="0"/>
                <a:cs typeface="Arial" pitchFamily="34" charset="0"/>
              </a:rPr>
              <a:t>Soffit &amp; Fascia</a:t>
            </a:r>
          </a:p>
        </p:txBody>
      </p:sp>
      <p:cxnSp>
        <p:nvCxnSpPr>
          <p:cNvPr id="33" name="AutoShape 27"/>
          <p:cNvCxnSpPr>
            <a:cxnSpLocks noChangeShapeType="1"/>
          </p:cNvCxnSpPr>
          <p:nvPr/>
        </p:nvCxnSpPr>
        <p:spPr bwMode="auto">
          <a:xfrm flipV="1">
            <a:off x="5466918" y="4683763"/>
            <a:ext cx="9323" cy="129246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4" name="Text Box 26"/>
          <p:cNvSpPr txBox="1">
            <a:spLocks noChangeArrowheads="1"/>
          </p:cNvSpPr>
          <p:nvPr/>
        </p:nvSpPr>
        <p:spPr bwMode="auto">
          <a:xfrm>
            <a:off x="848256" y="1288214"/>
            <a:ext cx="1533071" cy="217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Wrapped Profile Moldings </a:t>
            </a:r>
          </a:p>
        </p:txBody>
      </p:sp>
      <p:sp>
        <p:nvSpPr>
          <p:cNvPr id="35" name="Text Box 26"/>
          <p:cNvSpPr txBox="1">
            <a:spLocks noChangeArrowheads="1"/>
          </p:cNvSpPr>
          <p:nvPr/>
        </p:nvSpPr>
        <p:spPr bwMode="auto">
          <a:xfrm>
            <a:off x="2824733" y="1249834"/>
            <a:ext cx="1239269" cy="254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Plumbing Products</a:t>
            </a:r>
          </a:p>
        </p:txBody>
      </p:sp>
      <p:sp>
        <p:nvSpPr>
          <p:cNvPr id="36" name="Text Box 26"/>
          <p:cNvSpPr txBox="1">
            <a:spLocks noChangeArrowheads="1"/>
          </p:cNvSpPr>
          <p:nvPr/>
        </p:nvSpPr>
        <p:spPr bwMode="auto">
          <a:xfrm>
            <a:off x="707040" y="1910234"/>
            <a:ext cx="896368" cy="167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Backsplashes</a:t>
            </a:r>
          </a:p>
        </p:txBody>
      </p:sp>
      <p:cxnSp>
        <p:nvCxnSpPr>
          <p:cNvPr id="37" name="AutoShape 27"/>
          <p:cNvCxnSpPr>
            <a:cxnSpLocks noChangeShapeType="1"/>
          </p:cNvCxnSpPr>
          <p:nvPr/>
        </p:nvCxnSpPr>
        <p:spPr bwMode="auto">
          <a:xfrm>
            <a:off x="2113258" y="1479089"/>
            <a:ext cx="9460" cy="257584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8" name="AutoShape 27"/>
          <p:cNvCxnSpPr>
            <a:cxnSpLocks noChangeShapeType="1"/>
          </p:cNvCxnSpPr>
          <p:nvPr/>
        </p:nvCxnSpPr>
        <p:spPr bwMode="auto">
          <a:xfrm>
            <a:off x="1405686" y="2086874"/>
            <a:ext cx="18532" cy="219484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9" name="AutoShape 27"/>
          <p:cNvCxnSpPr>
            <a:cxnSpLocks noChangeShapeType="1"/>
          </p:cNvCxnSpPr>
          <p:nvPr/>
        </p:nvCxnSpPr>
        <p:spPr bwMode="auto">
          <a:xfrm>
            <a:off x="2875258" y="1424663"/>
            <a:ext cx="18532" cy="214041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0" name="Text Box 26"/>
          <p:cNvSpPr txBox="1">
            <a:spLocks noChangeArrowheads="1"/>
          </p:cNvSpPr>
          <p:nvPr/>
        </p:nvSpPr>
        <p:spPr bwMode="auto">
          <a:xfrm>
            <a:off x="3369320" y="5582209"/>
            <a:ext cx="1141299" cy="27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Recessed Lighting</a:t>
            </a:r>
          </a:p>
        </p:txBody>
      </p:sp>
      <p:cxnSp>
        <p:nvCxnSpPr>
          <p:cNvPr id="41" name="AutoShape 17"/>
          <p:cNvCxnSpPr>
            <a:cxnSpLocks noChangeShapeType="1"/>
          </p:cNvCxnSpPr>
          <p:nvPr/>
        </p:nvCxnSpPr>
        <p:spPr bwMode="auto">
          <a:xfrm>
            <a:off x="6702329" y="2631725"/>
            <a:ext cx="205105" cy="0"/>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42" name="AutoShape 17"/>
          <p:cNvCxnSpPr>
            <a:cxnSpLocks noChangeShapeType="1"/>
          </p:cNvCxnSpPr>
          <p:nvPr/>
        </p:nvCxnSpPr>
        <p:spPr bwMode="auto">
          <a:xfrm>
            <a:off x="6708352" y="1578303"/>
            <a:ext cx="200455" cy="1375"/>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43" name="AutoShape 17"/>
          <p:cNvCxnSpPr>
            <a:cxnSpLocks noChangeShapeType="1"/>
          </p:cNvCxnSpPr>
          <p:nvPr/>
        </p:nvCxnSpPr>
        <p:spPr bwMode="auto">
          <a:xfrm>
            <a:off x="6709721" y="1573167"/>
            <a:ext cx="0" cy="1056967"/>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44" name="AutoShape 22"/>
          <p:cNvCxnSpPr>
            <a:cxnSpLocks noChangeShapeType="1"/>
          </p:cNvCxnSpPr>
          <p:nvPr/>
        </p:nvCxnSpPr>
        <p:spPr bwMode="auto">
          <a:xfrm flipH="1">
            <a:off x="5978770" y="2630158"/>
            <a:ext cx="731835" cy="363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5" name="Text Box 26"/>
          <p:cNvSpPr txBox="1">
            <a:spLocks noChangeArrowheads="1"/>
          </p:cNvSpPr>
          <p:nvPr/>
        </p:nvSpPr>
        <p:spPr bwMode="auto">
          <a:xfrm>
            <a:off x="2462138" y="5796968"/>
            <a:ext cx="1239269" cy="254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Fluorescent Lighting</a:t>
            </a:r>
          </a:p>
        </p:txBody>
      </p:sp>
      <p:cxnSp>
        <p:nvCxnSpPr>
          <p:cNvPr id="46" name="AutoShape 27"/>
          <p:cNvCxnSpPr>
            <a:cxnSpLocks noChangeShapeType="1"/>
          </p:cNvCxnSpPr>
          <p:nvPr/>
        </p:nvCxnSpPr>
        <p:spPr bwMode="auto">
          <a:xfrm flipV="1">
            <a:off x="2513394" y="4842387"/>
            <a:ext cx="2027" cy="97316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47" name="AutoShape 27"/>
          <p:cNvCxnSpPr>
            <a:cxnSpLocks noChangeShapeType="1"/>
          </p:cNvCxnSpPr>
          <p:nvPr/>
        </p:nvCxnSpPr>
        <p:spPr bwMode="auto">
          <a:xfrm flipH="1" flipV="1">
            <a:off x="3424909" y="3138129"/>
            <a:ext cx="6737" cy="246611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8" name="Text Box 21"/>
          <p:cNvSpPr txBox="1">
            <a:spLocks noChangeArrowheads="1"/>
          </p:cNvSpPr>
          <p:nvPr/>
        </p:nvSpPr>
        <p:spPr bwMode="auto">
          <a:xfrm>
            <a:off x="292981" y="6019180"/>
            <a:ext cx="1255603" cy="245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Wiring/Electrical Products</a:t>
            </a:r>
            <a:endParaRPr lang="en-US" altLang="en-US" sz="800" dirty="0">
              <a:latin typeface="Arial" pitchFamily="34" charset="0"/>
              <a:cs typeface="Arial" pitchFamily="34" charset="0"/>
            </a:endParaRPr>
          </a:p>
        </p:txBody>
      </p:sp>
      <p:cxnSp>
        <p:nvCxnSpPr>
          <p:cNvPr id="49" name="AutoShape 17"/>
          <p:cNvCxnSpPr>
            <a:cxnSpLocks noChangeShapeType="1"/>
          </p:cNvCxnSpPr>
          <p:nvPr/>
        </p:nvCxnSpPr>
        <p:spPr bwMode="auto">
          <a:xfrm>
            <a:off x="376903" y="4244009"/>
            <a:ext cx="0" cy="1765337"/>
          </a:xfrm>
          <a:prstGeom prst="straightConnector1">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50" name="AutoShape 22"/>
          <p:cNvCxnSpPr>
            <a:cxnSpLocks noChangeShapeType="1"/>
          </p:cNvCxnSpPr>
          <p:nvPr/>
        </p:nvCxnSpPr>
        <p:spPr bwMode="auto">
          <a:xfrm>
            <a:off x="380925" y="4251010"/>
            <a:ext cx="641889" cy="3255"/>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1" name="Text Box 26"/>
          <p:cNvSpPr txBox="1">
            <a:spLocks noChangeArrowheads="1"/>
          </p:cNvSpPr>
          <p:nvPr/>
        </p:nvSpPr>
        <p:spPr bwMode="auto">
          <a:xfrm>
            <a:off x="3862635" y="1508872"/>
            <a:ext cx="857448" cy="203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Ceiling Fans</a:t>
            </a:r>
          </a:p>
        </p:txBody>
      </p:sp>
      <p:cxnSp>
        <p:nvCxnSpPr>
          <p:cNvPr id="52" name="AutoShape 27"/>
          <p:cNvCxnSpPr>
            <a:cxnSpLocks noChangeShapeType="1"/>
          </p:cNvCxnSpPr>
          <p:nvPr/>
        </p:nvCxnSpPr>
        <p:spPr bwMode="auto">
          <a:xfrm>
            <a:off x="4372364" y="1689959"/>
            <a:ext cx="11184" cy="1480944"/>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3" name="Text Box 26"/>
          <p:cNvSpPr txBox="1">
            <a:spLocks noChangeArrowheads="1"/>
          </p:cNvSpPr>
          <p:nvPr/>
        </p:nvSpPr>
        <p:spPr bwMode="auto">
          <a:xfrm>
            <a:off x="378189" y="3246327"/>
            <a:ext cx="1696295" cy="242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Medicine</a:t>
            </a:r>
          </a:p>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Cabinets</a:t>
            </a:r>
          </a:p>
        </p:txBody>
      </p:sp>
      <p:cxnSp>
        <p:nvCxnSpPr>
          <p:cNvPr id="54" name="AutoShape 22"/>
          <p:cNvCxnSpPr>
            <a:cxnSpLocks noChangeShapeType="1"/>
          </p:cNvCxnSpPr>
          <p:nvPr/>
        </p:nvCxnSpPr>
        <p:spPr bwMode="auto">
          <a:xfrm flipV="1">
            <a:off x="465992" y="3564198"/>
            <a:ext cx="1869172" cy="88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5" name="Text Box 21"/>
          <p:cNvSpPr txBox="1">
            <a:spLocks noChangeArrowheads="1"/>
          </p:cNvSpPr>
          <p:nvPr/>
        </p:nvSpPr>
        <p:spPr bwMode="auto">
          <a:xfrm>
            <a:off x="1140705" y="5730978"/>
            <a:ext cx="918497" cy="245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r" fontAlgn="base">
              <a:lnSpc>
                <a:spcPct val="112000"/>
              </a:lnSpc>
              <a:spcBef>
                <a:spcPct val="0"/>
              </a:spcBef>
              <a:spcAft>
                <a:spcPct val="0"/>
              </a:spcAft>
            </a:pPr>
            <a:r>
              <a:rPr lang="en-US" altLang="en-US" sz="800" b="1" dirty="0">
                <a:latin typeface="Arial" panose="020B0604020202020204" pitchFamily="34" charset="0"/>
                <a:cs typeface="Arial" pitchFamily="34" charset="0"/>
              </a:rPr>
              <a:t>Under Cabinet Lighting</a:t>
            </a:r>
            <a:endParaRPr lang="en-US" altLang="en-US" sz="800" dirty="0">
              <a:latin typeface="Arial" pitchFamily="34" charset="0"/>
              <a:cs typeface="Arial" pitchFamily="34" charset="0"/>
            </a:endParaRPr>
          </a:p>
        </p:txBody>
      </p:sp>
      <p:cxnSp>
        <p:nvCxnSpPr>
          <p:cNvPr id="56" name="AutoShape 27"/>
          <p:cNvCxnSpPr>
            <a:cxnSpLocks noChangeShapeType="1"/>
          </p:cNvCxnSpPr>
          <p:nvPr/>
        </p:nvCxnSpPr>
        <p:spPr bwMode="auto">
          <a:xfrm flipV="1">
            <a:off x="2064038" y="4190397"/>
            <a:ext cx="9531" cy="183732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7" name="Text Box 26"/>
          <p:cNvSpPr txBox="1">
            <a:spLocks noChangeArrowheads="1"/>
          </p:cNvSpPr>
          <p:nvPr/>
        </p:nvSpPr>
        <p:spPr bwMode="auto">
          <a:xfrm>
            <a:off x="2729985" y="5439363"/>
            <a:ext cx="1239269" cy="254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Tile</a:t>
            </a:r>
          </a:p>
        </p:txBody>
      </p:sp>
      <p:cxnSp>
        <p:nvCxnSpPr>
          <p:cNvPr id="58" name="AutoShape 27"/>
          <p:cNvCxnSpPr>
            <a:cxnSpLocks noChangeShapeType="1"/>
          </p:cNvCxnSpPr>
          <p:nvPr/>
        </p:nvCxnSpPr>
        <p:spPr bwMode="auto">
          <a:xfrm flipV="1">
            <a:off x="2805081" y="3793613"/>
            <a:ext cx="0" cy="167453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59" name="AutoShape 27"/>
          <p:cNvCxnSpPr>
            <a:cxnSpLocks noChangeShapeType="1"/>
          </p:cNvCxnSpPr>
          <p:nvPr/>
        </p:nvCxnSpPr>
        <p:spPr bwMode="auto">
          <a:xfrm flipH="1" flipV="1">
            <a:off x="5800402" y="4460022"/>
            <a:ext cx="3168" cy="683656"/>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0" name="Text Box 21"/>
          <p:cNvSpPr txBox="1">
            <a:spLocks noChangeArrowheads="1"/>
          </p:cNvSpPr>
          <p:nvPr/>
        </p:nvSpPr>
        <p:spPr bwMode="auto">
          <a:xfrm>
            <a:off x="5476830" y="5131891"/>
            <a:ext cx="731428" cy="2348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lnSpc>
                <a:spcPct val="112000"/>
              </a:lnSpc>
              <a:spcBef>
                <a:spcPct val="0"/>
              </a:spcBef>
              <a:spcAft>
                <a:spcPct val="0"/>
              </a:spcAft>
            </a:pPr>
            <a:r>
              <a:rPr lang="en-US" altLang="en-US" sz="800" b="1" dirty="0">
                <a:latin typeface="Arial" panose="020B0604020202020204" pitchFamily="34" charset="0"/>
                <a:cs typeface="Arial" pitchFamily="34" charset="0"/>
              </a:rPr>
              <a:t>Printed Vinyl</a:t>
            </a:r>
          </a:p>
        </p:txBody>
      </p:sp>
      <p:sp>
        <p:nvSpPr>
          <p:cNvPr id="61" name="TextBox 60"/>
          <p:cNvSpPr txBox="1"/>
          <p:nvPr/>
        </p:nvSpPr>
        <p:spPr>
          <a:xfrm>
            <a:off x="2862502" y="1563075"/>
            <a:ext cx="580608" cy="215444"/>
          </a:xfrm>
          <a:prstGeom prst="rect">
            <a:avLst/>
          </a:prstGeom>
          <a:noFill/>
        </p:spPr>
        <p:txBody>
          <a:bodyPr wrap="none" rtlCol="0">
            <a:spAutoFit/>
          </a:bodyPr>
          <a:lstStyle/>
          <a:p>
            <a:r>
              <a:rPr lang="en-US" sz="800" b="1" dirty="0">
                <a:latin typeface="Arial" panose="020B0604020202020204" pitchFamily="34" charset="0"/>
                <a:cs typeface="Arial" panose="020B0604020202020204" pitchFamily="34" charset="0"/>
              </a:rPr>
              <a:t>Trusses</a:t>
            </a:r>
          </a:p>
        </p:txBody>
      </p:sp>
      <p:cxnSp>
        <p:nvCxnSpPr>
          <p:cNvPr id="62" name="Straight Arrow Connector 61"/>
          <p:cNvCxnSpPr/>
          <p:nvPr/>
        </p:nvCxnSpPr>
        <p:spPr>
          <a:xfrm>
            <a:off x="3053960" y="1758230"/>
            <a:ext cx="7096" cy="512531"/>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3" name="TextBox 62"/>
          <p:cNvSpPr txBox="1"/>
          <p:nvPr/>
        </p:nvSpPr>
        <p:spPr>
          <a:xfrm>
            <a:off x="7297615" y="0"/>
            <a:ext cx="1846385"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MH Market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062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extLst>
              <p:ext uri="{D42A27DB-BD31-4B8C-83A1-F6EECF244321}">
                <p14:modId xmlns:p14="http://schemas.microsoft.com/office/powerpoint/2010/main" val="3435555763"/>
              </p:ext>
            </p:extLst>
          </p:nvPr>
        </p:nvPicPr>
        <p:blipFill>
          <a:blip r:embed="rId3"/>
          <a:stretch>
            <a:fillRect/>
          </a:stretch>
        </p:blipFill>
        <p:spPr>
          <a:xfrm>
            <a:off x="763588" y="1143000"/>
            <a:ext cx="7715250" cy="3495675"/>
          </a:xfrm>
          <a:prstGeom prst="rect">
            <a:avLst/>
          </a:prstGeom>
        </p:spPr>
      </p:pic>
      <p:sp>
        <p:nvSpPr>
          <p:cNvPr id="2" name="Title 1"/>
          <p:cNvSpPr>
            <a:spLocks noGrp="1"/>
          </p:cNvSpPr>
          <p:nvPr>
            <p:ph type="title"/>
          </p:nvPr>
        </p:nvSpPr>
        <p:spPr/>
        <p:txBody>
          <a:bodyPr>
            <a:normAutofit/>
          </a:bodyPr>
          <a:lstStyle/>
          <a:p>
            <a:r>
              <a:rPr lang="en-US" dirty="0" smtClean="0"/>
              <a:t>Industry Outlook</a:t>
            </a:r>
            <a:endParaRPr lang="en-US" dirty="0"/>
          </a:p>
        </p:txBody>
      </p:sp>
      <p:sp>
        <p:nvSpPr>
          <p:cNvPr id="5" name="Slide Number Placeholder 4"/>
          <p:cNvSpPr>
            <a:spLocks noGrp="1"/>
          </p:cNvSpPr>
          <p:nvPr>
            <p:ph type="sldNum" sz="quarter" idx="12"/>
          </p:nvPr>
        </p:nvSpPr>
        <p:spPr/>
        <p:txBody>
          <a:bodyPr/>
          <a:lstStyle/>
          <a:p>
            <a:fld id="{BCF97837-A29C-4243-9F9B-B3874C1BEEE0}" type="slidenum">
              <a:rPr lang="en-US" smtClean="0"/>
              <a:t>26</a:t>
            </a:fld>
            <a:endParaRPr lang="en-US" dirty="0"/>
          </a:p>
        </p:txBody>
      </p:sp>
      <p:sp>
        <p:nvSpPr>
          <p:cNvPr id="6" name="TextBox 5"/>
          <p:cNvSpPr txBox="1"/>
          <p:nvPr/>
        </p:nvSpPr>
        <p:spPr>
          <a:xfrm>
            <a:off x="194727" y="6393071"/>
            <a:ext cx="7384242" cy="215444"/>
          </a:xfrm>
          <a:prstGeom prst="rect">
            <a:avLst/>
          </a:prstGeom>
          <a:noFill/>
        </p:spPr>
        <p:txBody>
          <a:bodyPr wrap="square" rtlCol="0">
            <a:spAutoFit/>
          </a:bodyPr>
          <a:lstStyle/>
          <a:p>
            <a:r>
              <a:rPr lang="en-US" sz="800" b="1" i="1" dirty="0" smtClean="0">
                <a:solidFill>
                  <a:schemeClr val="bg1">
                    <a:lumMod val="50000"/>
                  </a:schemeClr>
                </a:solidFill>
                <a:latin typeface="Arial" panose="020B0604020202020204" pitchFamily="34" charset="0"/>
                <a:cs typeface="Arial" panose="020B0604020202020204" pitchFamily="34" charset="0"/>
              </a:rPr>
              <a:t>Source: 1990-2016: MHI; 2017F - 2020F Company Estimates, NAHB</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7" name="Rectangle 6"/>
          <p:cNvSpPr/>
          <p:nvPr/>
        </p:nvSpPr>
        <p:spPr>
          <a:xfrm>
            <a:off x="819150" y="5031163"/>
            <a:ext cx="7600680" cy="1015663"/>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fontAlgn="base" hangingPunct="0">
              <a:spcBef>
                <a:spcPct val="0"/>
              </a:spcBef>
              <a:spcAft>
                <a:spcPct val="0"/>
              </a:spcAft>
              <a:defRPr/>
            </a:pPr>
            <a:r>
              <a:rPr lang="en-US" sz="1200" b="1" dirty="0">
                <a:ln w="19050">
                  <a:noFill/>
                </a:ln>
                <a:solidFill>
                  <a:schemeClr val="tx2">
                    <a:lumMod val="75000"/>
                  </a:schemeClr>
                </a:solidFill>
                <a:latin typeface="Arial" panose="020B0604020202020204" pitchFamily="34" charset="0"/>
                <a:cs typeface="Arial" panose="020B0604020202020204" pitchFamily="34" charset="0"/>
              </a:rPr>
              <a:t>The MH industry continues to perform at historical lows reflecting the residual impacts from the residential housing market </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crash, </a:t>
            </a:r>
            <a:r>
              <a:rPr lang="en-US" sz="1200" b="1" dirty="0">
                <a:ln w="19050">
                  <a:noFill/>
                </a:ln>
                <a:solidFill>
                  <a:schemeClr val="tx2">
                    <a:lumMod val="75000"/>
                  </a:schemeClr>
                </a:solidFill>
                <a:latin typeface="Arial" panose="020B0604020202020204" pitchFamily="34" charset="0"/>
                <a:cs typeface="Arial" panose="020B0604020202020204" pitchFamily="34" charset="0"/>
              </a:rPr>
              <a:t>including tight credit standards and lending</a:t>
            </a:r>
            <a:r>
              <a:rPr lang="en-US" sz="1200" b="1" dirty="0" smtClean="0">
                <a:ln w="19050">
                  <a:noFill/>
                </a:ln>
                <a:solidFill>
                  <a:schemeClr val="tx2">
                    <a:lumMod val="75000"/>
                  </a:schemeClr>
                </a:solidFill>
                <a:latin typeface="Arial" panose="020B0604020202020204" pitchFamily="34" charset="0"/>
                <a:cs typeface="Arial" panose="020B0604020202020204" pitchFamily="34" charset="0"/>
              </a:rPr>
              <a:t>.  We believe, however, that there is pent-up demand and significant upside potential for this market based on current demographic trends, including multi-family housing capacity and improving consumer credit and financing conditions, among other factors.</a:t>
            </a:r>
            <a:endParaRPr lang="en-US" sz="1200" b="1" dirty="0">
              <a:ln w="19050">
                <a:noFill/>
              </a:ln>
              <a:solidFill>
                <a:schemeClr val="tx2">
                  <a:lumMod val="75000"/>
                </a:schemeClr>
              </a:solidFill>
              <a:latin typeface="Arial" panose="020B0604020202020204" pitchFamily="34" charset="0"/>
              <a:cs typeface="Arial" panose="020B0604020202020204" pitchFamily="34" charset="0"/>
            </a:endParaRPr>
          </a:p>
        </p:txBody>
      </p:sp>
      <p:sp>
        <p:nvSpPr>
          <p:cNvPr id="20" name="TextBox 19"/>
          <p:cNvSpPr txBox="1"/>
          <p:nvPr/>
        </p:nvSpPr>
        <p:spPr>
          <a:xfrm>
            <a:off x="659258" y="793096"/>
            <a:ext cx="2640652" cy="230832"/>
          </a:xfrm>
          <a:prstGeom prst="rect">
            <a:avLst/>
          </a:prstGeom>
          <a:noFill/>
        </p:spPr>
        <p:txBody>
          <a:bodyPr wrap="square" rtlCol="0">
            <a:spAutoFit/>
          </a:bodyPr>
          <a:lstStyle/>
          <a:p>
            <a:r>
              <a:rPr lang="en-US" sz="900" b="1" i="1" dirty="0" smtClean="0">
                <a:solidFill>
                  <a:schemeClr val="bg1">
                    <a:lumMod val="50000"/>
                  </a:schemeClr>
                </a:solidFill>
                <a:latin typeface="Arial" panose="020B0604020202020204" pitchFamily="34" charset="0"/>
                <a:cs typeface="Arial" panose="020B0604020202020204" pitchFamily="34" charset="0"/>
              </a:rPr>
              <a:t>(shipments in thousands)</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sp>
        <p:nvSpPr>
          <p:cNvPr id="14" name="TextBox 13"/>
          <p:cNvSpPr txBox="1"/>
          <p:nvPr/>
        </p:nvSpPr>
        <p:spPr>
          <a:xfrm>
            <a:off x="7349383" y="0"/>
            <a:ext cx="1794617"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MH Market</a:t>
            </a:r>
            <a:endParaRPr lang="en-US"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7825085" y="2830926"/>
            <a:ext cx="701674" cy="461665"/>
          </a:xfrm>
          <a:prstGeom prst="rect">
            <a:avLst/>
          </a:prstGeom>
          <a:noFill/>
        </p:spPr>
        <p:txBody>
          <a:bodyPr wrap="square" rtlCol="0">
            <a:spAutoFit/>
          </a:bodyPr>
          <a:lstStyle/>
          <a:p>
            <a:pPr algn="ctr"/>
            <a:r>
              <a:rPr lang="en-US" sz="800" b="1" i="1" dirty="0" smtClean="0">
                <a:solidFill>
                  <a:srgbClr val="009E75"/>
                </a:solidFill>
                <a:latin typeface="Arial" panose="020B0604020202020204" pitchFamily="34" charset="0"/>
                <a:cs typeface="Arial" panose="020B0604020202020204" pitchFamily="34" charset="0"/>
              </a:rPr>
              <a:t>+10% annual growth</a:t>
            </a:r>
            <a:endParaRPr lang="en-US" sz="800" b="1" i="1" dirty="0">
              <a:solidFill>
                <a:srgbClr val="009E75"/>
              </a:solidFill>
              <a:latin typeface="Arial" panose="020B0604020202020204" pitchFamily="34" charset="0"/>
              <a:cs typeface="Arial" panose="020B0604020202020204" pitchFamily="34" charset="0"/>
            </a:endParaRPr>
          </a:p>
        </p:txBody>
      </p:sp>
      <p:sp>
        <p:nvSpPr>
          <p:cNvPr id="21" name="TextBox 20"/>
          <p:cNvSpPr txBox="1"/>
          <p:nvPr/>
        </p:nvSpPr>
        <p:spPr>
          <a:xfrm>
            <a:off x="7824091" y="1464597"/>
            <a:ext cx="582417" cy="461665"/>
          </a:xfrm>
          <a:prstGeom prst="rect">
            <a:avLst/>
          </a:prstGeom>
          <a:noFill/>
        </p:spPr>
        <p:txBody>
          <a:bodyPr wrap="square" rtlCol="0">
            <a:spAutoFit/>
          </a:bodyPr>
          <a:lstStyle/>
          <a:p>
            <a:pPr algn="ctr"/>
            <a:r>
              <a:rPr lang="en-US" sz="800" b="1" dirty="0" smtClean="0">
                <a:solidFill>
                  <a:srgbClr val="FF9933"/>
                </a:solidFill>
                <a:latin typeface="Arial" panose="020B0604020202020204" pitchFamily="34" charset="0"/>
                <a:cs typeface="Arial" panose="020B0604020202020204" pitchFamily="34" charset="0"/>
              </a:rPr>
              <a:t>+15% annual growth</a:t>
            </a:r>
            <a:endParaRPr lang="en-US" sz="800" b="1" dirty="0">
              <a:solidFill>
                <a:srgbClr val="FF99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954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197" y="237392"/>
            <a:ext cx="8382000" cy="671084"/>
          </a:xfrm>
        </p:spPr>
        <p:txBody>
          <a:bodyPr>
            <a:normAutofit/>
          </a:bodyPr>
          <a:lstStyle/>
          <a:p>
            <a:r>
              <a:rPr lang="en-US" sz="3600" dirty="0" smtClean="0"/>
              <a:t>Residential End-Markets</a:t>
            </a:r>
            <a:endParaRPr lang="en-US" sz="3600" dirty="0"/>
          </a:p>
        </p:txBody>
      </p:sp>
      <p:sp>
        <p:nvSpPr>
          <p:cNvPr id="5" name="Slide Number Placeholder 4"/>
          <p:cNvSpPr>
            <a:spLocks noGrp="1"/>
          </p:cNvSpPr>
          <p:nvPr>
            <p:ph type="sldNum" sz="quarter" idx="12"/>
          </p:nvPr>
        </p:nvSpPr>
        <p:spPr/>
        <p:txBody>
          <a:bodyPr/>
          <a:lstStyle/>
          <a:p>
            <a:fld id="{BCF97837-A29C-4243-9F9B-B3874C1BEEE0}" type="slidenum">
              <a:rPr lang="en-US" smtClean="0"/>
              <a:t>27</a:t>
            </a:fld>
            <a:endParaRPr lang="en-US" dirty="0"/>
          </a:p>
        </p:txBody>
      </p:sp>
      <p:sp>
        <p:nvSpPr>
          <p:cNvPr id="7" name="Content Placeholder 2"/>
          <p:cNvSpPr txBox="1">
            <a:spLocks/>
          </p:cNvSpPr>
          <p:nvPr/>
        </p:nvSpPr>
        <p:spPr>
          <a:xfrm>
            <a:off x="692878" y="4017555"/>
            <a:ext cx="7986274" cy="2219069"/>
          </a:xfrm>
          <a:prstGeom prst="rect">
            <a:avLst/>
          </a:prstGeom>
          <a:solidFill>
            <a:schemeClr val="bg1">
              <a:lumMod val="85000"/>
            </a:schemeClr>
          </a:solidFill>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400" kern="1200">
                <a:solidFill>
                  <a:srgbClr val="004D6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rgbClr val="004D6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4D6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D6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D6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spcAft>
                <a:spcPts val="200"/>
              </a:spcAft>
              <a:buClr>
                <a:srgbClr val="B89458"/>
              </a:buClr>
            </a:pPr>
            <a:r>
              <a:rPr lang="en-US" sz="1400" b="1" dirty="0" smtClean="0">
                <a:solidFill>
                  <a:schemeClr val="tx1">
                    <a:lumMod val="75000"/>
                    <a:lumOff val="25000"/>
                  </a:schemeClr>
                </a:solidFill>
              </a:rPr>
              <a:t>Product Lines:</a:t>
            </a:r>
          </a:p>
          <a:p>
            <a:pPr marL="640080" lvl="2">
              <a:spcBef>
                <a:spcPts val="200"/>
              </a:spcBef>
              <a:spcAft>
                <a:spcPts val="200"/>
              </a:spcAft>
              <a:buClr>
                <a:srgbClr val="B89458"/>
              </a:buClr>
            </a:pPr>
            <a:r>
              <a:rPr lang="en-US" sz="1200" b="1" dirty="0" smtClean="0">
                <a:solidFill>
                  <a:srgbClr val="435269"/>
                </a:solidFill>
              </a:rPr>
              <a:t>Kitchen cabinets and components</a:t>
            </a:r>
          </a:p>
          <a:p>
            <a:pPr marL="640080" lvl="2">
              <a:spcBef>
                <a:spcPts val="200"/>
              </a:spcBef>
              <a:spcAft>
                <a:spcPts val="200"/>
              </a:spcAft>
              <a:buClr>
                <a:srgbClr val="B89458"/>
              </a:buClr>
            </a:pPr>
            <a:r>
              <a:rPr lang="en-US" sz="1200" b="1" dirty="0" smtClean="0">
                <a:solidFill>
                  <a:srgbClr val="435269"/>
                </a:solidFill>
              </a:rPr>
              <a:t>Household furniture</a:t>
            </a:r>
          </a:p>
          <a:p>
            <a:pPr marL="640080" lvl="2">
              <a:spcBef>
                <a:spcPts val="200"/>
              </a:spcBef>
              <a:spcAft>
                <a:spcPts val="200"/>
              </a:spcAft>
              <a:buClr>
                <a:srgbClr val="B89458"/>
              </a:buClr>
            </a:pPr>
            <a:r>
              <a:rPr lang="en-US" sz="1200" b="1" dirty="0" smtClean="0">
                <a:solidFill>
                  <a:srgbClr val="435269"/>
                </a:solidFill>
              </a:rPr>
              <a:t>Solid surface countertops</a:t>
            </a:r>
          </a:p>
          <a:p>
            <a:pPr marL="640080" lvl="2">
              <a:spcBef>
                <a:spcPts val="200"/>
              </a:spcBef>
              <a:spcAft>
                <a:spcPts val="200"/>
              </a:spcAft>
              <a:buClr>
                <a:srgbClr val="B89458"/>
              </a:buClr>
            </a:pPr>
            <a:r>
              <a:rPr lang="en-US" sz="1200" b="1" dirty="0" smtClean="0">
                <a:solidFill>
                  <a:srgbClr val="435269"/>
                </a:solidFill>
              </a:rPr>
              <a:t>Shower doors</a:t>
            </a:r>
          </a:p>
          <a:p>
            <a:pPr marL="640080" lvl="2">
              <a:spcBef>
                <a:spcPts val="200"/>
              </a:spcBef>
              <a:spcAft>
                <a:spcPts val="200"/>
              </a:spcAft>
              <a:buClr>
                <a:srgbClr val="B89458"/>
              </a:buClr>
            </a:pPr>
            <a:r>
              <a:rPr lang="en-US" sz="1200" b="1" dirty="0" smtClean="0">
                <a:solidFill>
                  <a:srgbClr val="435269"/>
                </a:solidFill>
              </a:rPr>
              <a:t>Bathroom &amp; closet systems</a:t>
            </a:r>
          </a:p>
          <a:p>
            <a:pPr>
              <a:spcBef>
                <a:spcPts val="200"/>
              </a:spcBef>
              <a:spcAft>
                <a:spcPts val="200"/>
              </a:spcAft>
              <a:buClr>
                <a:srgbClr val="B89458"/>
              </a:buClr>
            </a:pPr>
            <a:r>
              <a:rPr lang="en-US" sz="1400" b="1" dirty="0" smtClean="0">
                <a:solidFill>
                  <a:schemeClr val="tx1">
                    <a:lumMod val="75000"/>
                    <a:lumOff val="25000"/>
                  </a:schemeClr>
                </a:solidFill>
              </a:rPr>
              <a:t>New housing starts are well below the prior peak and there continues to be pent-up demand, providing continued runway in new housing market</a:t>
            </a:r>
          </a:p>
          <a:p>
            <a:pPr>
              <a:spcBef>
                <a:spcPts val="200"/>
              </a:spcBef>
              <a:spcAft>
                <a:spcPts val="200"/>
              </a:spcAft>
              <a:buClr>
                <a:srgbClr val="B89458"/>
              </a:buClr>
            </a:pPr>
            <a:r>
              <a:rPr lang="en-US" sz="1400" b="1" dirty="0" smtClean="0">
                <a:solidFill>
                  <a:schemeClr val="tx1">
                    <a:lumMod val="75000"/>
                    <a:lumOff val="25000"/>
                  </a:schemeClr>
                </a:solidFill>
              </a:rPr>
              <a:t>New housing demand on the West Coast has continued to increase as a % of new housing starts </a:t>
            </a:r>
          </a:p>
          <a:p>
            <a:pPr>
              <a:spcBef>
                <a:spcPts val="200"/>
              </a:spcBef>
              <a:spcAft>
                <a:spcPts val="200"/>
              </a:spcAft>
              <a:buClr>
                <a:srgbClr val="B89458"/>
              </a:buClr>
            </a:pPr>
            <a:endParaRPr lang="en-US" sz="1400" b="1" dirty="0" smtClean="0">
              <a:solidFill>
                <a:schemeClr val="tx1">
                  <a:lumMod val="75000"/>
                  <a:lumOff val="25000"/>
                </a:schemeClr>
              </a:solidFill>
            </a:endParaRPr>
          </a:p>
          <a:p>
            <a:pPr>
              <a:spcBef>
                <a:spcPts val="200"/>
              </a:spcBef>
              <a:spcAft>
                <a:spcPts val="200"/>
              </a:spcAft>
              <a:buClr>
                <a:srgbClr val="B89458"/>
              </a:buClr>
            </a:pPr>
            <a:endParaRPr lang="en-US" sz="1400" b="1" dirty="0" smtClean="0">
              <a:solidFill>
                <a:schemeClr val="tx1">
                  <a:lumMod val="75000"/>
                  <a:lumOff val="25000"/>
                </a:schemeClr>
              </a:solidFill>
            </a:endParaRPr>
          </a:p>
        </p:txBody>
      </p:sp>
      <p:sp>
        <p:nvSpPr>
          <p:cNvPr id="8" name="TextBox 7"/>
          <p:cNvSpPr txBox="1"/>
          <p:nvPr/>
        </p:nvSpPr>
        <p:spPr>
          <a:xfrm>
            <a:off x="132381" y="6410672"/>
            <a:ext cx="7149567" cy="215444"/>
          </a:xfrm>
          <a:prstGeom prst="rect">
            <a:avLst/>
          </a:prstGeom>
          <a:noFill/>
        </p:spPr>
        <p:txBody>
          <a:bodyPr wrap="square" rtlCol="0">
            <a:spAutoFit/>
          </a:bodyPr>
          <a:lstStyle/>
          <a:p>
            <a:r>
              <a:rPr lang="en-US" sz="800" b="1" i="1" dirty="0" smtClean="0">
                <a:solidFill>
                  <a:schemeClr val="bg1">
                    <a:lumMod val="50000"/>
                  </a:schemeClr>
                </a:solidFill>
                <a:latin typeface="Arial" panose="020B0604020202020204" pitchFamily="34" charset="0"/>
                <a:cs typeface="Arial" panose="020B0604020202020204" pitchFamily="34" charset="0"/>
              </a:rPr>
              <a:t>Sources: New Housing Starts - U.S. Census Bureau; Existing Home Sales – National Association of Realtors; NAHB</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6770077" y="0"/>
            <a:ext cx="2373923"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Industrial Market</a:t>
            </a:r>
            <a:endParaRPr lang="en-US" b="1"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562" y="4240791"/>
            <a:ext cx="1577400" cy="886298"/>
          </a:xfrm>
          <a:prstGeom prst="rect">
            <a:avLst/>
          </a:prstGeom>
          <a:ln>
            <a:noFill/>
          </a:ln>
          <a:effectLst>
            <a:softEdge rad="11250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804" y="4240791"/>
            <a:ext cx="1603842" cy="886298"/>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4249631" y="3336216"/>
            <a:ext cx="644738" cy="185567"/>
          </a:xfrm>
          <a:prstGeom prst="rect">
            <a:avLst/>
          </a:prstGeom>
        </p:spPr>
      </p:pic>
      <p:pic>
        <p:nvPicPr>
          <p:cNvPr id="11" name="Picture 10"/>
          <p:cNvPicPr>
            <a:picLocks noChangeAspect="1"/>
          </p:cNvPicPr>
          <p:nvPr/>
        </p:nvPicPr>
        <p:blipFill>
          <a:blip r:embed="rId6"/>
          <a:stretch>
            <a:fillRect/>
          </a:stretch>
        </p:blipFill>
        <p:spPr>
          <a:xfrm>
            <a:off x="4402031" y="3488616"/>
            <a:ext cx="644738" cy="185567"/>
          </a:xfrm>
          <a:prstGeom prst="rect">
            <a:avLst/>
          </a:prstGeom>
        </p:spPr>
      </p:pic>
      <p:pic>
        <p:nvPicPr>
          <p:cNvPr id="3" name="Picture 2"/>
          <p:cNvPicPr/>
          <p:nvPr>
            <p:extLst>
              <p:ext uri="{D42A27DB-BD31-4B8C-83A1-F6EECF244321}">
                <p14:modId xmlns:p14="http://schemas.microsoft.com/office/powerpoint/2010/main" val="2965913923"/>
              </p:ext>
            </p:extLst>
          </p:nvPr>
        </p:nvPicPr>
        <p:blipFill>
          <a:blip r:embed="rId7"/>
          <a:stretch>
            <a:fillRect/>
          </a:stretch>
        </p:blipFill>
        <p:spPr>
          <a:xfrm>
            <a:off x="195050" y="989822"/>
            <a:ext cx="9254802" cy="2730649"/>
          </a:xfrm>
          <a:prstGeom prst="rect">
            <a:avLst/>
          </a:prstGeom>
        </p:spPr>
      </p:pic>
      <p:cxnSp>
        <p:nvCxnSpPr>
          <p:cNvPr id="19" name="Straight Connector 18"/>
          <p:cNvCxnSpPr/>
          <p:nvPr/>
        </p:nvCxnSpPr>
        <p:spPr>
          <a:xfrm>
            <a:off x="4691382" y="908476"/>
            <a:ext cx="0" cy="2997828"/>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661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629" y="205272"/>
            <a:ext cx="8382000" cy="587823"/>
          </a:xfrm>
        </p:spPr>
        <p:txBody>
          <a:bodyPr/>
          <a:lstStyle/>
          <a:p>
            <a:r>
              <a:rPr lang="en-US" sz="2800" dirty="0" smtClean="0"/>
              <a:t>Residential Home Buying Strength</a:t>
            </a:r>
            <a:endParaRPr lang="en-US" sz="2800"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28</a:t>
            </a:fld>
            <a:endParaRPr lang="en-US" dirty="0"/>
          </a:p>
        </p:txBody>
      </p:sp>
      <p:sp>
        <p:nvSpPr>
          <p:cNvPr id="6" name="TextBox 5"/>
          <p:cNvSpPr txBox="1"/>
          <p:nvPr/>
        </p:nvSpPr>
        <p:spPr>
          <a:xfrm>
            <a:off x="170104" y="6393071"/>
            <a:ext cx="7114894" cy="215444"/>
          </a:xfrm>
          <a:prstGeom prst="rect">
            <a:avLst/>
          </a:prstGeom>
          <a:noFill/>
        </p:spPr>
        <p:txBody>
          <a:bodyPr wrap="square" rtlCol="0">
            <a:spAutoFit/>
          </a:bodyPr>
          <a:lstStyle/>
          <a:p>
            <a:r>
              <a:rPr lang="en-US" sz="800" b="1" i="1" dirty="0" smtClean="0">
                <a:solidFill>
                  <a:schemeClr val="bg1">
                    <a:lumMod val="50000"/>
                  </a:schemeClr>
                </a:solidFill>
                <a:latin typeface="Arial" panose="020B0604020202020204" pitchFamily="34" charset="0"/>
                <a:cs typeface="Arial" panose="020B0604020202020204" pitchFamily="34" charset="0"/>
              </a:rPr>
              <a:t>Sources: Euromonitor, BofA Merrill Lynch Global Research </a:t>
            </a:r>
            <a:endParaRPr lang="en-US" sz="800" b="1" i="1" dirty="0">
              <a:solidFill>
                <a:schemeClr val="bg1">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1063869" y="882760"/>
            <a:ext cx="7192108" cy="584775"/>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600" b="1" dirty="0" smtClean="0">
                <a:solidFill>
                  <a:schemeClr val="tx1">
                    <a:lumMod val="75000"/>
                    <a:lumOff val="25000"/>
                  </a:schemeClr>
                </a:solidFill>
                <a:latin typeface="Arial" panose="020B0604020202020204" pitchFamily="34" charset="0"/>
                <a:cs typeface="Arial" panose="020B0604020202020204" pitchFamily="34" charset="0"/>
              </a:rPr>
              <a:t>The key home buying population demographic began to increase in recent years following a 14 year decline</a:t>
            </a:r>
            <a:endParaRPr lang="en-US" sz="1600" b="1"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9" name="Content Placeholder 8" descr="&lt;LinkedObjectInfo xmlns:xsi=&quot;http://www.w3.org/2001/XMLSchema-instance&quot; xmlns:xsd=&quot;http://www.w3.org/2001/XMLSchema&quot; FileName=&quot;\\enycmvifl26a\apparel\Dan\Demographics.xlsm&quot; SheetName=&quot;Dollar vs pop&quot; LastUpdated=&quot;2016-04-04T17:35:40.2798502-04:00&quot; RangeName=&quot;_NG_169b3&quot; Layout=&quot;TwoSideBySide&quot; Type=&quot;Chart&quot; ChartLayout=&quot;PortraitTwoSideBySideLandscape&quot; Style=&quot;BlueDiamond&quot; /&gt;" title="ae9060a241f4459d9fc5022163830ae6.emz"/>
          <p:cNvGraphicFramePr>
            <a:graphicFrameLocks noGrp="1"/>
          </p:cNvGraphicFramePr>
          <p:nvPr>
            <p:ph idx="1"/>
            <p:extLst>
              <p:ext uri="{D42A27DB-BD31-4B8C-83A1-F6EECF244321}">
                <p14:modId xmlns:p14="http://schemas.microsoft.com/office/powerpoint/2010/main" val="3038859287"/>
              </p:ext>
            </p:extLst>
          </p:nvPr>
        </p:nvGraphicFramePr>
        <p:xfrm>
          <a:off x="790331" y="1675070"/>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989884" y="-4470"/>
            <a:ext cx="2154116"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Industrial Market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6287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lock Arc 8"/>
          <p:cNvSpPr/>
          <p:nvPr/>
        </p:nvSpPr>
        <p:spPr>
          <a:xfrm>
            <a:off x="-4864952" y="583164"/>
            <a:ext cx="6809448" cy="6809448"/>
          </a:xfrm>
          <a:prstGeom prst="blockArc">
            <a:avLst>
              <a:gd name="adj1" fmla="val 18900000"/>
              <a:gd name="adj2" fmla="val 2700000"/>
              <a:gd name="adj3" fmla="val 317"/>
            </a:avLst>
          </a:prstGeom>
          <a:solidFill>
            <a:schemeClr val="tx2">
              <a:lumMod val="75000"/>
            </a:schemeClr>
          </a:solidFill>
          <a:ln>
            <a:solidFill>
              <a:schemeClr val="tx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flipH="1">
            <a:off x="757283" y="1796959"/>
            <a:ext cx="5324070" cy="1365799"/>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5720" rIns="45720" bIns="45720" numCol="1" spcCol="1270" anchor="ctr" anchorCtr="0">
            <a:noAutofit/>
          </a:bodyPr>
          <a:lstStyle/>
          <a:p>
            <a:pPr lvl="0" algn="l" defTabSz="800100">
              <a:lnSpc>
                <a:spcPct val="90000"/>
              </a:lnSpc>
              <a:spcBef>
                <a:spcPts val="200"/>
              </a:spcBef>
              <a:spcAft>
                <a:spcPts val="200"/>
              </a:spcAft>
            </a:pPr>
            <a:r>
              <a:rPr lang="en-US" sz="1400" b="1" dirty="0" smtClean="0">
                <a:latin typeface="Arial" panose="020B0604020202020204" pitchFamily="34" charset="0"/>
                <a:cs typeface="Arial" panose="020B0604020202020204" pitchFamily="34" charset="0"/>
              </a:rPr>
              <a:t>Big Box </a:t>
            </a:r>
            <a:r>
              <a:rPr lang="en-US" sz="1400" b="1" dirty="0">
                <a:latin typeface="Arial" panose="020B0604020202020204" pitchFamily="34" charset="0"/>
                <a:cs typeface="Arial" panose="020B0604020202020204" pitchFamily="34" charset="0"/>
              </a:rPr>
              <a:t>R</a:t>
            </a:r>
            <a:r>
              <a:rPr lang="en-US" sz="1400" b="1" dirty="0" smtClean="0">
                <a:latin typeface="Arial" panose="020B0604020202020204" pitchFamily="34" charset="0"/>
                <a:cs typeface="Arial" panose="020B0604020202020204" pitchFamily="34" charset="0"/>
              </a:rPr>
              <a:t>etail</a:t>
            </a:r>
            <a:endParaRPr lang="en-US" sz="1400" b="1" kern="1200" dirty="0" smtClean="0">
              <a:latin typeface="Arial" panose="020B0604020202020204" pitchFamily="34" charset="0"/>
              <a:cs typeface="Arial" panose="020B0604020202020204" pitchFamily="34" charset="0"/>
            </a:endParaRPr>
          </a:p>
          <a:p>
            <a:pPr marL="285750" lvl="0" indent="-285750" algn="l" defTabSz="80010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Kitchen cabinets</a:t>
            </a:r>
          </a:p>
          <a:p>
            <a:pPr marL="285750" lvl="0" indent="-285750" algn="l" defTabSz="80010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Custom wardrobe and shower systems</a:t>
            </a:r>
          </a:p>
          <a:p>
            <a:pPr marL="285750" lvl="0" indent="-285750" algn="l" defTabSz="80010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Electronics distribution</a:t>
            </a:r>
          </a:p>
          <a:p>
            <a:pPr marL="285750" lvl="0" indent="-285750" algn="l" defTabSz="80010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Polymer-based wall panels, adhesives and accessories</a:t>
            </a:r>
          </a:p>
          <a:p>
            <a:pPr marL="285750" lvl="0" indent="-285750" algn="l" defTabSz="800100">
              <a:lnSpc>
                <a:spcPct val="90000"/>
              </a:lnSpc>
              <a:spcBef>
                <a:spcPct val="0"/>
              </a:spcBef>
              <a:spcAft>
                <a:spcPct val="35000"/>
              </a:spcAft>
              <a:buClr>
                <a:srgbClr val="B89458"/>
              </a:buClr>
              <a:buFont typeface="Wingdings" panose="05000000000000000000" pitchFamily="2" charset="2"/>
              <a:buChar char="§"/>
            </a:pPr>
            <a:endParaRPr lang="en-US" sz="1200" kern="1200" dirty="0" smtClean="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55765" y="260571"/>
            <a:ext cx="8382000" cy="650220"/>
          </a:xfrm>
        </p:spPr>
        <p:txBody>
          <a:bodyPr/>
          <a:lstStyle/>
          <a:p>
            <a:r>
              <a:rPr lang="en-US" sz="3200" dirty="0" smtClean="0"/>
              <a:t>Non-Residential End-Markets</a:t>
            </a:r>
            <a:endParaRPr lang="en-US" sz="3200" dirty="0"/>
          </a:p>
        </p:txBody>
      </p:sp>
      <p:sp>
        <p:nvSpPr>
          <p:cNvPr id="4" name="TextBox 3"/>
          <p:cNvSpPr txBox="1"/>
          <p:nvPr/>
        </p:nvSpPr>
        <p:spPr>
          <a:xfrm>
            <a:off x="6989884" y="-4470"/>
            <a:ext cx="2154116" cy="490776"/>
          </a:xfrm>
          <a:prstGeom prst="cube">
            <a:avLst/>
          </a:prstGeom>
          <a:solidFill>
            <a:srgbClr val="435269"/>
          </a:solidFill>
          <a:ln>
            <a:noFill/>
          </a:ln>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Industrial Market</a:t>
            </a:r>
            <a:endParaRPr lang="en-US" b="1" dirty="0">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flipH="1">
            <a:off x="1125038" y="3333069"/>
            <a:ext cx="4956315" cy="1362456"/>
          </a:xfrm>
          <a:custGeom>
            <a:avLst/>
            <a:gdLst>
              <a:gd name="connsiteX0" fmla="*/ 0 w 4956315"/>
              <a:gd name="connsiteY0" fmla="*/ 0 h 1365799"/>
              <a:gd name="connsiteX1" fmla="*/ 4273416 w 4956315"/>
              <a:gd name="connsiteY1" fmla="*/ 0 h 1365799"/>
              <a:gd name="connsiteX2" fmla="*/ 4956315 w 4956315"/>
              <a:gd name="connsiteY2" fmla="*/ 682900 h 1365799"/>
              <a:gd name="connsiteX3" fmla="*/ 4273416 w 4956315"/>
              <a:gd name="connsiteY3" fmla="*/ 1365799 h 1365799"/>
              <a:gd name="connsiteX4" fmla="*/ 0 w 4956315"/>
              <a:gd name="connsiteY4" fmla="*/ 1365799 h 1365799"/>
              <a:gd name="connsiteX5" fmla="*/ 0 w 4956315"/>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6315" h="1365799">
                <a:moveTo>
                  <a:pt x="0" y="0"/>
                </a:moveTo>
                <a:lnTo>
                  <a:pt x="4273416" y="0"/>
                </a:lnTo>
                <a:lnTo>
                  <a:pt x="4956315" y="682900"/>
                </a:lnTo>
                <a:lnTo>
                  <a:pt x="4273416"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ts val="200"/>
              </a:spcBef>
              <a:spcAft>
                <a:spcPts val="200"/>
              </a:spcAft>
            </a:pPr>
            <a:r>
              <a:rPr lang="en-US" sz="1400" b="1" dirty="0" smtClean="0">
                <a:latin typeface="Arial" panose="020B0604020202020204" pitchFamily="34" charset="0"/>
                <a:cs typeface="Arial" panose="020B0604020202020204" pitchFamily="34" charset="0"/>
              </a:rPr>
              <a:t>Retail and Commercial Fixtures</a:t>
            </a:r>
            <a:endParaRPr lang="en-US" sz="1400" b="1" kern="1200" dirty="0" smtClean="0">
              <a:latin typeface="Arial" panose="020B0604020202020204" pitchFamily="34" charset="0"/>
              <a:cs typeface="Arial" panose="020B0604020202020204" pitchFamily="34" charset="0"/>
            </a:endParaRP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Store fixtures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kern="1200" dirty="0" smtClean="0">
                <a:latin typeface="Arial" panose="020B0604020202020204" pitchFamily="34" charset="0"/>
                <a:cs typeface="Arial" panose="020B0604020202020204" pitchFamily="34" charset="0"/>
              </a:rPr>
              <a:t>Slotwall</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Casework and office furnishings</a:t>
            </a:r>
            <a:endParaRPr lang="en-US" sz="1100" kern="1200" dirty="0" smtClean="0">
              <a:latin typeface="Arial" panose="020B0604020202020204" pitchFamily="34" charset="0"/>
              <a:cs typeface="Arial" panose="020B0604020202020204" pitchFamily="34" charset="0"/>
            </a:endParaRP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Solid surface countertops</a:t>
            </a:r>
            <a:endParaRPr lang="en-US" sz="1100" kern="1200" dirty="0" smtClean="0">
              <a:latin typeface="Arial" panose="020B0604020202020204" pitchFamily="34" charset="0"/>
              <a:cs typeface="Arial" panose="020B0604020202020204" pitchFamily="34" charset="0"/>
            </a:endParaRPr>
          </a:p>
        </p:txBody>
      </p:sp>
      <p:sp>
        <p:nvSpPr>
          <p:cNvPr id="14" name="Freeform 13"/>
          <p:cNvSpPr/>
          <p:nvPr/>
        </p:nvSpPr>
        <p:spPr>
          <a:xfrm flipH="1">
            <a:off x="757283" y="4832070"/>
            <a:ext cx="5324070" cy="1616438"/>
          </a:xfrm>
          <a:custGeom>
            <a:avLst/>
            <a:gdLst>
              <a:gd name="connsiteX0" fmla="*/ 0 w 5324070"/>
              <a:gd name="connsiteY0" fmla="*/ 0 h 1365799"/>
              <a:gd name="connsiteX1" fmla="*/ 4641171 w 5324070"/>
              <a:gd name="connsiteY1" fmla="*/ 0 h 1365799"/>
              <a:gd name="connsiteX2" fmla="*/ 5324070 w 5324070"/>
              <a:gd name="connsiteY2" fmla="*/ 682900 h 1365799"/>
              <a:gd name="connsiteX3" fmla="*/ 4641171 w 5324070"/>
              <a:gd name="connsiteY3" fmla="*/ 1365799 h 1365799"/>
              <a:gd name="connsiteX4" fmla="*/ 0 w 5324070"/>
              <a:gd name="connsiteY4" fmla="*/ 1365799 h 1365799"/>
              <a:gd name="connsiteX5" fmla="*/ 0 w 5324070"/>
              <a:gd name="connsiteY5" fmla="*/ 0 h 13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4070" h="1365799">
                <a:moveTo>
                  <a:pt x="0" y="0"/>
                </a:moveTo>
                <a:lnTo>
                  <a:pt x="4641171" y="0"/>
                </a:lnTo>
                <a:lnTo>
                  <a:pt x="5324070" y="682900"/>
                </a:lnTo>
                <a:lnTo>
                  <a:pt x="4641171" y="1365799"/>
                </a:lnTo>
                <a:lnTo>
                  <a:pt x="0" y="1365799"/>
                </a:lnTo>
                <a:lnTo>
                  <a:pt x="0" y="0"/>
                </a:lnTo>
                <a:close/>
              </a:path>
            </a:pathLst>
          </a:custGeom>
          <a:solidFill>
            <a:srgbClr val="34405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4490" tIns="43180" rIns="43180" bIns="43180" numCol="1" spcCol="1270" anchor="ctr" anchorCtr="0">
            <a:noAutofit/>
          </a:bodyPr>
          <a:lstStyle/>
          <a:p>
            <a:pPr lvl="0" algn="l" defTabSz="755650">
              <a:lnSpc>
                <a:spcPct val="90000"/>
              </a:lnSpc>
              <a:spcBef>
                <a:spcPts val="200"/>
              </a:spcBef>
              <a:spcAft>
                <a:spcPts val="200"/>
              </a:spcAft>
            </a:pPr>
            <a:r>
              <a:rPr lang="en-US" sz="1400" b="1" kern="1200" dirty="0" smtClean="0">
                <a:latin typeface="Arial" panose="020B0604020202020204" pitchFamily="34" charset="0"/>
                <a:cs typeface="Arial" panose="020B0604020202020204" pitchFamily="34" charset="0"/>
              </a:rPr>
              <a:t>High Rise, Office, Hospitality, Schools &amp; Universities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Office furniture &amp; cabinets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kern="1200" dirty="0" smtClean="0">
                <a:latin typeface="Arial" panose="020B0604020202020204" pitchFamily="34" charset="0"/>
                <a:cs typeface="Arial" panose="020B0604020202020204" pitchFamily="34" charset="0"/>
              </a:rPr>
              <a:t>Solid surface, granite, &amp; quartz countertops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Polymer-based wall and ceiling panels and other accessories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r>
              <a:rPr lang="en-US" sz="1100" dirty="0" smtClean="0">
                <a:latin typeface="Arial" panose="020B0604020202020204" pitchFamily="34" charset="0"/>
                <a:cs typeface="Arial" panose="020B0604020202020204" pitchFamily="34" charset="0"/>
              </a:rPr>
              <a:t>Bath and shower surrounds &amp; wardrobe systems</a:t>
            </a:r>
          </a:p>
          <a:p>
            <a:pPr marL="285750" lvl="0" indent="-285750" algn="l" defTabSz="755650">
              <a:lnSpc>
                <a:spcPct val="90000"/>
              </a:lnSpc>
              <a:spcBef>
                <a:spcPts val="200"/>
              </a:spcBef>
              <a:spcAft>
                <a:spcPts val="200"/>
              </a:spcAft>
              <a:buClr>
                <a:srgbClr val="B89458"/>
              </a:buClr>
              <a:buFont typeface="Wingdings" panose="05000000000000000000" pitchFamily="2" charset="2"/>
              <a:buChar char="§"/>
            </a:pPr>
            <a:endParaRPr lang="en-US" sz="1200" kern="12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47603F0D-057F-42AB-8638-5A357AF72192}" type="slidenum">
              <a:rPr lang="en-US" smtClean="0"/>
              <a:pPr/>
              <a:t>29</a:t>
            </a:fld>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6063" y="3333069"/>
            <a:ext cx="2421336" cy="1362456"/>
          </a:xfrm>
          <a:prstGeom prst="rect">
            <a:avLst/>
          </a:prstGeom>
          <a:ln>
            <a:noFill/>
          </a:ln>
          <a:effectLst>
            <a:softEdge rad="112500"/>
          </a:effec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6063" y="4865835"/>
            <a:ext cx="2421336" cy="1332033"/>
          </a:xfrm>
          <a:prstGeom prst="rect">
            <a:avLst/>
          </a:prstGeom>
          <a:ln>
            <a:noFill/>
          </a:ln>
          <a:effectLst>
            <a:softEdge rad="112500"/>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837" y="1793379"/>
            <a:ext cx="2461561" cy="1369379"/>
          </a:xfrm>
          <a:prstGeom prst="rect">
            <a:avLst/>
          </a:prstGeom>
          <a:ln>
            <a:noFill/>
          </a:ln>
          <a:effectLst>
            <a:softEdge rad="112500"/>
          </a:effectLst>
        </p:spPr>
      </p:pic>
      <p:pic>
        <p:nvPicPr>
          <p:cNvPr id="5" name="Picture 4"/>
          <p:cNvPicPr>
            <a:picLocks noChangeAspect="1"/>
          </p:cNvPicPr>
          <p:nvPr/>
        </p:nvPicPr>
        <p:blipFill>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190786" y="2192856"/>
            <a:ext cx="611115" cy="611115"/>
          </a:xfrm>
          <a:prstGeom prst="rect">
            <a:avLst/>
          </a:prstGeom>
        </p:spPr>
      </p:pic>
      <p:pic>
        <p:nvPicPr>
          <p:cNvPr id="26" name="Picture 25"/>
          <p:cNvPicPr>
            <a:picLocks noChangeAspect="1"/>
          </p:cNvPicPr>
          <p:nvPr/>
        </p:nvPicPr>
        <p:blipFill>
          <a:blip r:embed="rId6">
            <a:clrChange>
              <a:clrFrom>
                <a:srgbClr val="FFFFFF"/>
              </a:clrFrom>
              <a:clrTo>
                <a:srgbClr val="FFFFFF">
                  <a:alpha val="0"/>
                </a:srgbClr>
              </a:clrTo>
            </a:clrChange>
            <a:duotone>
              <a:schemeClr val="bg2">
                <a:shade val="45000"/>
                <a:satMod val="135000"/>
              </a:schemeClr>
              <a:prstClr val="white"/>
            </a:duotone>
          </a:blip>
          <a:stretch>
            <a:fillRect/>
          </a:stretch>
        </p:blipFill>
        <p:spPr>
          <a:xfrm>
            <a:off x="1533452" y="3749052"/>
            <a:ext cx="525671" cy="373503"/>
          </a:xfrm>
          <a:prstGeom prst="rect">
            <a:avLst/>
          </a:prstGeom>
        </p:spPr>
      </p:pic>
      <p:sp>
        <p:nvSpPr>
          <p:cNvPr id="27" name="TextBox 26"/>
          <p:cNvSpPr txBox="1"/>
          <p:nvPr/>
        </p:nvSpPr>
        <p:spPr>
          <a:xfrm>
            <a:off x="896112" y="957251"/>
            <a:ext cx="8141653" cy="692497"/>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300" b="1" dirty="0">
                <a:solidFill>
                  <a:schemeClr val="tx1">
                    <a:lumMod val="75000"/>
                    <a:lumOff val="25000"/>
                  </a:schemeClr>
                </a:solidFill>
                <a:latin typeface="Arial" panose="020B0604020202020204" pitchFamily="34" charset="0"/>
                <a:cs typeface="Arial" panose="020B0604020202020204" pitchFamily="34" charset="0"/>
              </a:rPr>
              <a:t> </a:t>
            </a:r>
            <a:r>
              <a:rPr lang="en-US" sz="1300" b="1" dirty="0" smtClean="0">
                <a:solidFill>
                  <a:schemeClr val="tx1">
                    <a:lumMod val="75000"/>
                    <a:lumOff val="25000"/>
                  </a:schemeClr>
                </a:solidFill>
                <a:latin typeface="Arial" panose="020B0604020202020204" pitchFamily="34" charset="0"/>
                <a:cs typeface="Arial" panose="020B0604020202020204" pitchFamily="34" charset="0"/>
              </a:rPr>
              <a:t>Our current non-residential industrial strategy is to leverage our manufacturing and distribution capabilities, geographic footprint and product expertise to penetrate adjacent markets and identify new sales channels</a:t>
            </a:r>
            <a:endParaRPr lang="en-US" sz="13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4340" name="Picture 4" descr="Office building clipart kid 2"/>
          <p:cNvPicPr>
            <a:picLocks noChangeAspect="1" noChangeArrowheads="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5758" y="5394026"/>
            <a:ext cx="684062" cy="49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1659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a:t>
            </a:r>
            <a:endParaRPr lang="en-US" dirty="0"/>
          </a:p>
        </p:txBody>
      </p:sp>
    </p:spTree>
    <p:extLst>
      <p:ext uri="{BB962C8B-B14F-4D97-AF65-F5344CB8AC3E}">
        <p14:creationId xmlns:p14="http://schemas.microsoft.com/office/powerpoint/2010/main" val="3967355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Capital Allocation Strategy</a:t>
            </a:r>
            <a:endParaRPr lang="en-US" dirty="0"/>
          </a:p>
        </p:txBody>
      </p:sp>
    </p:spTree>
    <p:extLst>
      <p:ext uri="{BB962C8B-B14F-4D97-AF65-F5344CB8AC3E}">
        <p14:creationId xmlns:p14="http://schemas.microsoft.com/office/powerpoint/2010/main" val="4875756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Focused Capital Allocation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4322167"/>
              </p:ext>
            </p:extLst>
          </p:nvPr>
        </p:nvGraphicFramePr>
        <p:xfrm>
          <a:off x="496025" y="1564547"/>
          <a:ext cx="8490857" cy="5293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a:xfrm>
            <a:off x="7086600" y="6608515"/>
            <a:ext cx="2057400" cy="249485"/>
          </a:xfrm>
        </p:spPr>
        <p:txBody>
          <a:bodyPr/>
          <a:lstStyle/>
          <a:p>
            <a:fld id="{47603F0D-057F-42AB-8638-5A357AF72192}" type="slidenum">
              <a:rPr lang="en-US" smtClean="0"/>
              <a:pPr/>
              <a:t>31</a:t>
            </a:fld>
            <a:endParaRPr lang="en-US" dirty="0"/>
          </a:p>
        </p:txBody>
      </p:sp>
      <p:sp>
        <p:nvSpPr>
          <p:cNvPr id="6" name="Rectangle 5"/>
          <p:cNvSpPr/>
          <p:nvPr/>
        </p:nvSpPr>
        <p:spPr>
          <a:xfrm>
            <a:off x="1040110" y="3403359"/>
            <a:ext cx="3261302" cy="1615827"/>
          </a:xfrm>
          <a:prstGeom prst="rect">
            <a:avLst/>
          </a:prstGeom>
        </p:spPr>
        <p:txBody>
          <a:bodyPr wrap="square">
            <a:spAutoFit/>
          </a:bodyPr>
          <a:lstStyle/>
          <a:p>
            <a:pPr lvl="0" algn="ctr" defTabSz="444500">
              <a:lnSpc>
                <a:spcPct val="90000"/>
              </a:lnSpc>
              <a:spcBef>
                <a:spcPct val="0"/>
              </a:spcBef>
              <a:spcAft>
                <a:spcPct val="35000"/>
              </a:spcAft>
            </a:pPr>
            <a:r>
              <a:rPr lang="en-US" b="1" dirty="0">
                <a:solidFill>
                  <a:schemeClr val="bg1"/>
                </a:solidFill>
                <a:latin typeface="Arial" panose="020B0604020202020204" pitchFamily="34" charset="0"/>
                <a:cs typeface="Arial" panose="020B0604020202020204" pitchFamily="34" charset="0"/>
              </a:rPr>
              <a:t>Maintain efficient and flexible balance sheet through </a:t>
            </a:r>
            <a:r>
              <a:rPr lang="en-US" b="1" dirty="0" smtClean="0">
                <a:solidFill>
                  <a:schemeClr val="bg1"/>
                </a:solidFill>
                <a:latin typeface="Arial" panose="020B0604020202020204" pitchFamily="34" charset="0"/>
                <a:cs typeface="Arial" panose="020B0604020202020204" pitchFamily="34" charset="0"/>
              </a:rPr>
              <a:t>disciplined </a:t>
            </a:r>
            <a:r>
              <a:rPr lang="en-US" b="1" dirty="0">
                <a:solidFill>
                  <a:schemeClr val="bg1"/>
                </a:solidFill>
                <a:latin typeface="Arial" panose="020B0604020202020204" pitchFamily="34" charset="0"/>
                <a:cs typeface="Arial" panose="020B0604020202020204" pitchFamily="34" charset="0"/>
              </a:rPr>
              <a:t>use of cash flows and leverage to drive growth and strong </a:t>
            </a:r>
            <a:r>
              <a:rPr lang="en-US" b="1" dirty="0" smtClean="0">
                <a:solidFill>
                  <a:schemeClr val="bg1"/>
                </a:solidFill>
                <a:latin typeface="Arial" panose="020B0604020202020204" pitchFamily="34" charset="0"/>
                <a:cs typeface="Arial" panose="020B0604020202020204" pitchFamily="34" charset="0"/>
              </a:rPr>
              <a:t>ROIC</a:t>
            </a:r>
            <a:endParaRPr lang="en-US"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710629" y="878063"/>
            <a:ext cx="8256089" cy="1015663"/>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spcBef>
                <a:spcPts val="1000"/>
              </a:spcBef>
            </a:pPr>
            <a:r>
              <a:rPr lang="en-US" sz="2000" b="1" dirty="0">
                <a:solidFill>
                  <a:schemeClr val="tx2">
                    <a:lumMod val="75000"/>
                  </a:schemeClr>
                </a:solidFill>
                <a:latin typeface="Arial" panose="020B0604020202020204" pitchFamily="34" charset="0"/>
                <a:cs typeface="Arial" panose="020B0604020202020204" pitchFamily="34" charset="0"/>
              </a:rPr>
              <a:t>Our capital allocation strategy is centered around the utilization of </a:t>
            </a:r>
            <a:r>
              <a:rPr lang="en-US" sz="2000" b="1" dirty="0" smtClean="0">
                <a:solidFill>
                  <a:schemeClr val="tx2">
                    <a:lumMod val="75000"/>
                  </a:schemeClr>
                </a:solidFill>
                <a:latin typeface="Arial" panose="020B0604020202020204" pitchFamily="34" charset="0"/>
                <a:cs typeface="Arial" panose="020B0604020202020204" pitchFamily="34" charset="0"/>
              </a:rPr>
              <a:t>a balanced leverage position, strong cash flows </a:t>
            </a:r>
            <a:r>
              <a:rPr lang="en-US" sz="2000" b="1" dirty="0">
                <a:solidFill>
                  <a:schemeClr val="tx2">
                    <a:lumMod val="75000"/>
                  </a:schemeClr>
                </a:solidFill>
                <a:latin typeface="Arial" panose="020B0604020202020204" pitchFamily="34" charset="0"/>
                <a:cs typeface="Arial" panose="020B0604020202020204" pitchFamily="34" charset="0"/>
              </a:rPr>
              <a:t>and capital resources to grow and reinvest in the business </a:t>
            </a:r>
            <a:r>
              <a:rPr lang="en-US" sz="2000" b="1" dirty="0" smtClean="0">
                <a:solidFill>
                  <a:schemeClr val="tx2">
                    <a:lumMod val="75000"/>
                  </a:schemeClr>
                </a:solidFill>
                <a:latin typeface="Arial" panose="020B0604020202020204" pitchFamily="34" charset="0"/>
                <a:cs typeface="Arial" panose="020B0604020202020204" pitchFamily="34" charset="0"/>
              </a:rPr>
              <a:t>model</a:t>
            </a:r>
            <a:endParaRPr lang="en-US" sz="2000" b="1" dirty="0">
              <a:solidFill>
                <a:schemeClr val="tx2">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5881290" y="2404827"/>
            <a:ext cx="3105592" cy="430887"/>
          </a:xfrm>
          <a:prstGeom prst="rect">
            <a:avLst/>
          </a:prstGeom>
          <a:noFill/>
        </p:spPr>
        <p:txBody>
          <a:bodyPr wrap="square" rtlCol="0">
            <a:spAutoFit/>
          </a:bodyPr>
          <a:lstStyle/>
          <a:p>
            <a:pPr marL="171450" indent="-171450">
              <a:buClr>
                <a:srgbClr val="B89458"/>
              </a:buClr>
              <a:buFont typeface="Wingdings" panose="05000000000000000000" pitchFamily="2" charset="2"/>
              <a:buChar char="§"/>
            </a:pPr>
            <a:r>
              <a:rPr lang="en-US" sz="1050" b="1" i="1" dirty="0" smtClean="0">
                <a:latin typeface="Arial" panose="020B0604020202020204" pitchFamily="34" charset="0"/>
                <a:cs typeface="Arial" panose="020B0604020202020204" pitchFamily="34" charset="0"/>
              </a:rPr>
              <a:t>Execute disciplined strategic acquisition program in core markets</a:t>
            </a:r>
            <a:endParaRPr lang="en-US" sz="1050" b="1" i="1" dirty="0">
              <a:latin typeface="Arial" panose="020B0604020202020204" pitchFamily="34" charset="0"/>
              <a:cs typeface="Arial" panose="020B0604020202020204" pitchFamily="34" charset="0"/>
            </a:endParaRPr>
          </a:p>
        </p:txBody>
      </p:sp>
      <p:sp>
        <p:nvSpPr>
          <p:cNvPr id="8" name="TextBox 7"/>
          <p:cNvSpPr txBox="1"/>
          <p:nvPr/>
        </p:nvSpPr>
        <p:spPr>
          <a:xfrm>
            <a:off x="5881290" y="3208904"/>
            <a:ext cx="3191069" cy="577081"/>
          </a:xfrm>
          <a:prstGeom prst="rect">
            <a:avLst/>
          </a:prstGeom>
          <a:noFill/>
        </p:spPr>
        <p:txBody>
          <a:bodyPr wrap="square" rtlCol="0">
            <a:spAutoFit/>
          </a:bodyPr>
          <a:lstStyle/>
          <a:p>
            <a:pPr marL="171450" indent="-171450">
              <a:buClr>
                <a:srgbClr val="B89458"/>
              </a:buClr>
              <a:buFont typeface="Wingdings" panose="05000000000000000000" pitchFamily="2" charset="2"/>
              <a:buChar char="§"/>
            </a:pPr>
            <a:r>
              <a:rPr lang="en-US" sz="1050" b="1" i="1" dirty="0" smtClean="0">
                <a:latin typeface="Arial" panose="020B0604020202020204" pitchFamily="34" charset="0"/>
                <a:cs typeface="Arial" panose="020B0604020202020204" pitchFamily="34" charset="0"/>
              </a:rPr>
              <a:t>Invest in internal growth and cost saving opportunities including product extensions, infrastructure and expansions</a:t>
            </a:r>
            <a:endParaRPr lang="en-US" sz="1050" b="1" i="1" dirty="0">
              <a:latin typeface="Arial" panose="020B0604020202020204" pitchFamily="34" charset="0"/>
              <a:cs typeface="Arial" panose="020B0604020202020204" pitchFamily="34" charset="0"/>
            </a:endParaRPr>
          </a:p>
        </p:txBody>
      </p:sp>
      <p:sp>
        <p:nvSpPr>
          <p:cNvPr id="9" name="TextBox 8"/>
          <p:cNvSpPr txBox="1"/>
          <p:nvPr/>
        </p:nvSpPr>
        <p:spPr>
          <a:xfrm>
            <a:off x="5963763" y="4183928"/>
            <a:ext cx="3265715" cy="577081"/>
          </a:xfrm>
          <a:prstGeom prst="rect">
            <a:avLst/>
          </a:prstGeom>
          <a:noFill/>
        </p:spPr>
        <p:txBody>
          <a:bodyPr wrap="square" rtlCol="0">
            <a:spAutoFit/>
          </a:bodyPr>
          <a:lstStyle/>
          <a:p>
            <a:pPr marL="171450" indent="-171450">
              <a:buClr>
                <a:srgbClr val="B89458"/>
              </a:buClr>
              <a:buFont typeface="Wingdings" panose="05000000000000000000" pitchFamily="2" charset="2"/>
              <a:buChar char="§"/>
            </a:pPr>
            <a:r>
              <a:rPr lang="en-US" sz="1050" b="1" i="1" dirty="0" smtClean="0">
                <a:latin typeface="Arial" panose="020B0604020202020204" pitchFamily="34" charset="0"/>
                <a:cs typeface="Arial" panose="020B0604020202020204" pitchFamily="34" charset="0"/>
              </a:rPr>
              <a:t>Focus on geographic expansion opportunities to leverage our existing relationships and expertise</a:t>
            </a:r>
            <a:endParaRPr lang="en-US" sz="1050" b="1" i="1" dirty="0">
              <a:latin typeface="Arial" panose="020B0604020202020204" pitchFamily="34" charset="0"/>
              <a:cs typeface="Arial" panose="020B0604020202020204" pitchFamily="34" charset="0"/>
            </a:endParaRPr>
          </a:p>
        </p:txBody>
      </p:sp>
      <p:sp>
        <p:nvSpPr>
          <p:cNvPr id="10" name="TextBox 9"/>
          <p:cNvSpPr txBox="1"/>
          <p:nvPr/>
        </p:nvSpPr>
        <p:spPr>
          <a:xfrm>
            <a:off x="6038409" y="5269264"/>
            <a:ext cx="3191069" cy="415498"/>
          </a:xfrm>
          <a:prstGeom prst="rect">
            <a:avLst/>
          </a:prstGeom>
          <a:noFill/>
        </p:spPr>
        <p:txBody>
          <a:bodyPr wrap="square" rtlCol="0">
            <a:spAutoFit/>
          </a:bodyPr>
          <a:lstStyle/>
          <a:p>
            <a:pPr marL="171450" indent="-171450">
              <a:buClr>
                <a:srgbClr val="B89458"/>
              </a:buClr>
              <a:buFont typeface="Wingdings" panose="05000000000000000000" pitchFamily="2" charset="2"/>
              <a:buChar char="§"/>
            </a:pPr>
            <a:r>
              <a:rPr lang="en-US" sz="1050" b="1" i="1" dirty="0" smtClean="0">
                <a:latin typeface="Arial" panose="020B0604020202020204" pitchFamily="34" charset="0"/>
                <a:cs typeface="Arial" panose="020B0604020202020204" pitchFamily="34" charset="0"/>
              </a:rPr>
              <a:t>Return excess capital to shareholders through share repurchases</a:t>
            </a:r>
            <a:endParaRPr lang="en-US" sz="1050" b="1" i="1" dirty="0">
              <a:latin typeface="Arial" panose="020B0604020202020204" pitchFamily="34" charset="0"/>
              <a:cs typeface="Arial" panose="020B0604020202020204" pitchFamily="34" charset="0"/>
            </a:endParaRPr>
          </a:p>
        </p:txBody>
      </p:sp>
      <p:sp>
        <p:nvSpPr>
          <p:cNvPr id="11" name="TextBox 10"/>
          <p:cNvSpPr txBox="1"/>
          <p:nvPr/>
        </p:nvSpPr>
        <p:spPr>
          <a:xfrm>
            <a:off x="6038409" y="6015041"/>
            <a:ext cx="3191069" cy="415498"/>
          </a:xfrm>
          <a:prstGeom prst="rect">
            <a:avLst/>
          </a:prstGeom>
          <a:noFill/>
        </p:spPr>
        <p:txBody>
          <a:bodyPr wrap="square" rtlCol="0">
            <a:spAutoFit/>
          </a:bodyPr>
          <a:lstStyle/>
          <a:p>
            <a:pPr marL="171450" indent="-171450">
              <a:buClr>
                <a:srgbClr val="B89458"/>
              </a:buClr>
              <a:buFont typeface="Wingdings" panose="05000000000000000000" pitchFamily="2" charset="2"/>
              <a:buChar char="§"/>
            </a:pPr>
            <a:r>
              <a:rPr lang="en-US" sz="1050" b="1" i="1" dirty="0" smtClean="0">
                <a:latin typeface="Arial" panose="020B0604020202020204" pitchFamily="34" charset="0"/>
                <a:cs typeface="Arial" panose="020B0604020202020204" pitchFamily="34" charset="0"/>
              </a:rPr>
              <a:t>Use strong cash flow to reduce debt and reload growth capacity</a:t>
            </a:r>
            <a:endParaRPr lang="en-US" sz="105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34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642854" y="3391324"/>
            <a:ext cx="6766560" cy="771374"/>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3232" y="146304"/>
            <a:ext cx="8385048" cy="650220"/>
          </a:xfrm>
        </p:spPr>
        <p:txBody>
          <a:bodyPr/>
          <a:lstStyle/>
          <a:p>
            <a:r>
              <a:rPr lang="en-US" dirty="0" smtClean="0"/>
              <a:t>Leverage Capacity</a:t>
            </a:r>
            <a:endParaRPr lang="en-US" dirty="0"/>
          </a:p>
        </p:txBody>
      </p:sp>
      <p:sp>
        <p:nvSpPr>
          <p:cNvPr id="5" name="Slide Number Placeholder 4"/>
          <p:cNvSpPr>
            <a:spLocks noGrp="1"/>
          </p:cNvSpPr>
          <p:nvPr>
            <p:ph type="sldNum" sz="quarter" idx="12"/>
          </p:nvPr>
        </p:nvSpPr>
        <p:spPr/>
        <p:txBody>
          <a:bodyPr/>
          <a:lstStyle/>
          <a:p>
            <a:fld id="{47603F0D-057F-42AB-8638-5A357AF72192}" type="slidenum">
              <a:rPr lang="en-US" smtClean="0"/>
              <a:pPr/>
              <a:t>32</a:t>
            </a:fld>
            <a:endParaRPr lang="en-US" dirty="0"/>
          </a:p>
        </p:txBody>
      </p:sp>
      <p:sp>
        <p:nvSpPr>
          <p:cNvPr id="9" name="TextBox 8"/>
          <p:cNvSpPr txBox="1"/>
          <p:nvPr/>
        </p:nvSpPr>
        <p:spPr>
          <a:xfrm>
            <a:off x="950592" y="886932"/>
            <a:ext cx="7539995" cy="492443"/>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300" b="1" dirty="0">
                <a:solidFill>
                  <a:srgbClr val="435269"/>
                </a:solidFill>
                <a:latin typeface="Arial" panose="020B0604020202020204" pitchFamily="34" charset="0"/>
                <a:cs typeface="Arial" panose="020B0604020202020204" pitchFamily="34" charset="0"/>
              </a:rPr>
              <a:t> We expect </a:t>
            </a:r>
            <a:r>
              <a:rPr lang="en-US" sz="1300" b="1" dirty="0" smtClean="0">
                <a:solidFill>
                  <a:srgbClr val="435269"/>
                </a:solidFill>
                <a:latin typeface="Arial" panose="020B0604020202020204" pitchFamily="34" charset="0"/>
                <a:cs typeface="Arial" panose="020B0604020202020204" pitchFamily="34" charset="0"/>
              </a:rPr>
              <a:t>to continue </a:t>
            </a:r>
            <a:r>
              <a:rPr lang="en-US" sz="1300" b="1" dirty="0">
                <a:solidFill>
                  <a:srgbClr val="435269"/>
                </a:solidFill>
                <a:latin typeface="Arial" panose="020B0604020202020204" pitchFamily="34" charset="0"/>
                <a:cs typeface="Arial" panose="020B0604020202020204" pitchFamily="34" charset="0"/>
              </a:rPr>
              <a:t>to utilize our </a:t>
            </a:r>
            <a:r>
              <a:rPr lang="en-US" sz="1300" b="1" dirty="0" smtClean="0">
                <a:solidFill>
                  <a:srgbClr val="435269"/>
                </a:solidFill>
                <a:latin typeface="Arial" panose="020B0604020202020204" pitchFamily="34" charset="0"/>
                <a:cs typeface="Arial" panose="020B0604020202020204" pitchFamily="34" charset="0"/>
              </a:rPr>
              <a:t>leverage and cash flow in alignment with our capital allocation strategy</a:t>
            </a:r>
            <a:endParaRPr lang="en-US" sz="1300" b="1" dirty="0">
              <a:solidFill>
                <a:srgbClr val="435269"/>
              </a:solidFill>
              <a:latin typeface="Arial" panose="020B0604020202020204" pitchFamily="34" charset="0"/>
              <a:cs typeface="Arial" panose="020B0604020202020204" pitchFamily="34" charset="0"/>
            </a:endParaRPr>
          </a:p>
        </p:txBody>
      </p:sp>
      <p:sp>
        <p:nvSpPr>
          <p:cNvPr id="11" name="TextBox 10"/>
          <p:cNvSpPr txBox="1"/>
          <p:nvPr/>
        </p:nvSpPr>
        <p:spPr>
          <a:xfrm>
            <a:off x="4275216" y="5952165"/>
            <a:ext cx="3227832"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Target Leverage Range</a:t>
            </a:r>
            <a:endParaRPr lang="en-US" sz="9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7"/>
          <a:stretch>
            <a:fillRect/>
          </a:stretch>
        </p:blipFill>
        <p:spPr>
          <a:xfrm>
            <a:off x="4249631" y="3347693"/>
            <a:ext cx="644738" cy="214867"/>
          </a:xfrm>
          <a:prstGeom prst="rect">
            <a:avLst/>
          </a:prstGeom>
        </p:spPr>
      </p:pic>
      <p:pic>
        <p:nvPicPr>
          <p:cNvPr id="4" name="Picture 3"/>
          <p:cNvPicPr>
            <a:picLocks noChangeAspect="1"/>
          </p:cNvPicPr>
          <p:nvPr/>
        </p:nvPicPr>
        <p:blipFill>
          <a:blip r:embed="rId27"/>
          <a:stretch>
            <a:fillRect/>
          </a:stretch>
        </p:blipFill>
        <p:spPr>
          <a:xfrm>
            <a:off x="4402031" y="3500093"/>
            <a:ext cx="644738" cy="214867"/>
          </a:xfrm>
          <a:prstGeom prst="rect">
            <a:avLst/>
          </a:prstGeom>
        </p:spPr>
      </p:pic>
      <p:sp>
        <p:nvSpPr>
          <p:cNvPr id="7" name="Rectangle 6"/>
          <p:cNvSpPr/>
          <p:nvPr/>
        </p:nvSpPr>
        <p:spPr>
          <a:xfrm>
            <a:off x="3920144" y="5997291"/>
            <a:ext cx="396444" cy="131077"/>
          </a:xfrm>
          <a:prstGeom prst="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80197" y="6345325"/>
            <a:ext cx="8870387" cy="215444"/>
          </a:xfrm>
          <a:prstGeom prst="rect">
            <a:avLst/>
          </a:prstGeom>
        </p:spPr>
        <p:txBody>
          <a:bodyPr wrap="square">
            <a:spAutoFit/>
          </a:bodyPr>
          <a:lstStyle/>
          <a:p>
            <a:r>
              <a:rPr lang="en-US" sz="800" b="1" i="1" dirty="0" smtClean="0">
                <a:solidFill>
                  <a:schemeClr val="bg1">
                    <a:lumMod val="50000"/>
                  </a:schemeClr>
                </a:solidFill>
                <a:latin typeface="Arial" panose="020B0604020202020204" pitchFamily="34" charset="0"/>
                <a:cs typeface="Arial" panose="020B0604020202020204" pitchFamily="34" charset="0"/>
              </a:rPr>
              <a:t>(1</a:t>
            </a:r>
            <a:r>
              <a:rPr lang="en-US" sz="800" b="1" i="1" dirty="0">
                <a:solidFill>
                  <a:schemeClr val="bg1">
                    <a:lumMod val="50000"/>
                  </a:schemeClr>
                </a:solidFill>
                <a:latin typeface="Arial" panose="020B0604020202020204" pitchFamily="34" charset="0"/>
                <a:cs typeface="Arial" panose="020B0604020202020204" pitchFamily="34" charset="0"/>
              </a:rPr>
              <a:t>) Leverage is the consolidated total indebtedness to consolidated adjusted EBITDA as defined by the 2015 Credit Agreement per Company 10-Q</a:t>
            </a:r>
          </a:p>
        </p:txBody>
      </p:sp>
      <p:sp>
        <p:nvSpPr>
          <p:cNvPr id="8" name="TextBox 7"/>
          <p:cNvSpPr txBox="1"/>
          <p:nvPr/>
        </p:nvSpPr>
        <p:spPr>
          <a:xfrm rot="16200000">
            <a:off x="697136" y="2420246"/>
            <a:ext cx="712099" cy="205184"/>
          </a:xfrm>
          <a:prstGeom prst="rect">
            <a:avLst/>
          </a:prstGeom>
          <a:noFill/>
        </p:spPr>
        <p:txBody>
          <a:bodyPr wrap="square" rtlCol="0">
            <a:spAutoFit/>
          </a:bodyPr>
          <a:lstStyle/>
          <a:p>
            <a:r>
              <a:rPr lang="en-US" sz="1100" baseline="30000" dirty="0" smtClean="0">
                <a:latin typeface="Arial" panose="020B0604020202020204" pitchFamily="34" charset="0"/>
                <a:cs typeface="Arial" panose="020B0604020202020204" pitchFamily="34" charset="0"/>
              </a:rPr>
              <a:t>(1)</a:t>
            </a:r>
            <a:endParaRPr lang="en-US" sz="1100" baseline="30000" dirty="0">
              <a:latin typeface="Arial" panose="020B0604020202020204" pitchFamily="34" charset="0"/>
              <a:cs typeface="Arial" panose="020B0604020202020204" pitchFamily="34" charset="0"/>
            </a:endParaRPr>
          </a:p>
        </p:txBody>
      </p:sp>
      <p:pic>
        <p:nvPicPr>
          <p:cNvPr id="12" name="Picture 11"/>
          <p:cNvPicPr>
            <a:picLocks noChangeAspect="1"/>
          </p:cNvPicPr>
          <p:nvPr>
            <p:custDataLst>
              <p:tags r:id="rId1"/>
            </p:custDataLst>
          </p:nvPr>
        </p:nvPicPr>
        <p:blipFill>
          <a:blip r:embed="rId28"/>
          <a:stretch>
            <a:fillRect/>
          </a:stretch>
        </p:blipFill>
        <p:spPr>
          <a:xfrm>
            <a:off x="1198016" y="1565580"/>
            <a:ext cx="7315200" cy="4484268"/>
          </a:xfrm>
          <a:prstGeom prst="rect">
            <a:avLst/>
          </a:prstGeom>
        </p:spPr>
      </p:pic>
      <p:sp>
        <p:nvSpPr>
          <p:cNvPr id="20" name="TextBox 19"/>
          <p:cNvSpPr txBox="1"/>
          <p:nvPr/>
        </p:nvSpPr>
        <p:spPr>
          <a:xfrm rot="16200000">
            <a:off x="-530490" y="2631653"/>
            <a:ext cx="3227832"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Total Consolidated Leverage</a:t>
            </a:r>
            <a:endParaRPr lang="en-US" sz="900" dirty="0">
              <a:latin typeface="Arial" panose="020B0604020202020204" pitchFamily="34" charset="0"/>
              <a:cs typeface="Arial" panose="020B0604020202020204" pitchFamily="34" charset="0"/>
            </a:endParaRPr>
          </a:p>
        </p:txBody>
      </p:sp>
      <p:sp>
        <p:nvSpPr>
          <p:cNvPr id="22" name="Rounded Rectangle 21"/>
          <p:cNvSpPr/>
          <p:nvPr/>
        </p:nvSpPr>
        <p:spPr>
          <a:xfrm>
            <a:off x="1806958" y="1781532"/>
            <a:ext cx="100584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2863824" y="1781532"/>
            <a:ext cx="100584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3920690" y="1781532"/>
            <a:ext cx="100584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p:nvSpPr>
        <p:spPr>
          <a:xfrm>
            <a:off x="4977556" y="1781532"/>
            <a:ext cx="100584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p:nvSpPr>
        <p:spPr>
          <a:xfrm>
            <a:off x="6034422" y="1781532"/>
            <a:ext cx="100584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7091288" y="1781532"/>
            <a:ext cx="64008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7782392" y="1781532"/>
            <a:ext cx="640080" cy="15624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23 (L)"/>
          <p:cNvPicPr>
            <a:picLocks noChangeAspect="1"/>
          </p:cNvPicPr>
          <p:nvPr>
            <p:custDataLst>
              <p:tags r:id="rId2"/>
            </p:custDataLst>
          </p:nvPr>
        </p:nvPicPr>
        <p:blipFill rotWithShape="1">
          <a:blip r:embed="rId29" cstate="print">
            <a:extLst>
              <a:ext uri="{28A0092B-C50C-407E-A947-70E740481C1C}">
                <a14:useLocalDpi xmlns:a14="http://schemas.microsoft.com/office/drawing/2010/main" val="0"/>
              </a:ext>
            </a:extLst>
          </a:blip>
          <a:srcRect l="27337" r="27158"/>
          <a:stretch/>
        </p:blipFill>
        <p:spPr>
          <a:xfrm>
            <a:off x="2141679" y="2643696"/>
            <a:ext cx="274320" cy="351648"/>
          </a:xfrm>
          <a:prstGeom prst="rect">
            <a:avLst/>
          </a:prstGeom>
        </p:spPr>
      </p:pic>
      <p:pic>
        <p:nvPicPr>
          <p:cNvPr id="34" name="Picture 24 (L)"/>
          <p:cNvPicPr>
            <a:picLocks noChangeAspect="1"/>
          </p:cNvPicPr>
          <p:nvPr>
            <p:custDataLst>
              <p:tags r:id="rId3"/>
            </p:custDataLst>
          </p:nvPr>
        </p:nvPicPr>
        <p:blipFill rotWithShape="1">
          <a:blip r:embed="rId30" cstate="print">
            <a:extLst>
              <a:ext uri="{28A0092B-C50C-407E-A947-70E740481C1C}">
                <a14:useLocalDpi xmlns:a14="http://schemas.microsoft.com/office/drawing/2010/main" val="0"/>
              </a:ext>
            </a:extLst>
          </a:blip>
          <a:srcRect t="15716" b="14846"/>
          <a:stretch/>
        </p:blipFill>
        <p:spPr>
          <a:xfrm>
            <a:off x="2079947" y="2166788"/>
            <a:ext cx="365760" cy="151472"/>
          </a:xfrm>
          <a:prstGeom prst="rect">
            <a:avLst/>
          </a:prstGeom>
        </p:spPr>
      </p:pic>
      <p:pic>
        <p:nvPicPr>
          <p:cNvPr id="35" name="Picture 25 (L)"/>
          <p:cNvPicPr>
            <a:picLocks noChangeAspect="1"/>
          </p:cNvPicPr>
          <p:nvPr>
            <p:custDataLst>
              <p:tags r:id="rId4"/>
            </p:custDataLst>
          </p:nvPr>
        </p:nvPicPr>
        <p:blipFill rotWithShape="1">
          <a:blip r:embed="rId31" cstate="print">
            <a:extLst>
              <a:ext uri="{28A0092B-C50C-407E-A947-70E740481C1C}">
                <a14:useLocalDpi xmlns:a14="http://schemas.microsoft.com/office/drawing/2010/main" val="0"/>
              </a:ext>
            </a:extLst>
          </a:blip>
          <a:srcRect t="20574" b="19990"/>
          <a:stretch/>
        </p:blipFill>
        <p:spPr>
          <a:xfrm>
            <a:off x="2034227" y="2399986"/>
            <a:ext cx="457200" cy="158515"/>
          </a:xfrm>
          <a:prstGeom prst="rect">
            <a:avLst/>
          </a:prstGeom>
        </p:spPr>
      </p:pic>
      <p:pic>
        <p:nvPicPr>
          <p:cNvPr id="36" name="Picture 26 (L)"/>
          <p:cNvPicPr>
            <a:picLocks noChangeAspect="1"/>
          </p:cNvPicPr>
          <p:nvPr>
            <p:custDataLst>
              <p:tags r:id="rId5"/>
            </p:custDataLst>
          </p:nvPr>
        </p:nvPicPr>
        <p:blipFill>
          <a:blip r:embed="rId32" cstate="print">
            <a:extLst>
              <a:ext uri="{28A0092B-C50C-407E-A947-70E740481C1C}">
                <a14:useLocalDpi xmlns:a14="http://schemas.microsoft.com/office/drawing/2010/main" val="0"/>
              </a:ext>
            </a:extLst>
          </a:blip>
          <a:stretch>
            <a:fillRect/>
          </a:stretch>
        </p:blipFill>
        <p:spPr>
          <a:xfrm>
            <a:off x="2095959" y="1891149"/>
            <a:ext cx="365760" cy="213360"/>
          </a:xfrm>
          <a:prstGeom prst="rect">
            <a:avLst/>
          </a:prstGeom>
        </p:spPr>
      </p:pic>
      <p:pic>
        <p:nvPicPr>
          <p:cNvPr id="37" name="Picture 27 (L)"/>
          <p:cNvPicPr>
            <a:picLocks noChangeAspect="1"/>
          </p:cNvPicPr>
          <p:nvPr>
            <p:custDataLst>
              <p:tags r:id="rId6"/>
            </p:custDataLst>
          </p:nvPr>
        </p:nvPicPr>
        <p:blipFill>
          <a:blip r:embed="rId33" cstate="print">
            <a:extLst>
              <a:ext uri="{28A0092B-C50C-407E-A947-70E740481C1C}">
                <a14:useLocalDpi xmlns:a14="http://schemas.microsoft.com/office/drawing/2010/main" val="0"/>
              </a:ext>
            </a:extLst>
          </a:blip>
          <a:stretch>
            <a:fillRect/>
          </a:stretch>
        </p:blipFill>
        <p:spPr>
          <a:xfrm>
            <a:off x="3144046" y="2246937"/>
            <a:ext cx="457200" cy="266700"/>
          </a:xfrm>
          <a:prstGeom prst="rect">
            <a:avLst/>
          </a:prstGeom>
        </p:spPr>
      </p:pic>
      <p:pic>
        <p:nvPicPr>
          <p:cNvPr id="38" name="Picture 28 (L)"/>
          <p:cNvPicPr>
            <a:picLocks noChangeAspect="1"/>
          </p:cNvPicPr>
          <p:nvPr>
            <p:custDataLst>
              <p:tags r:id="rId7"/>
            </p:custDataLst>
          </p:nvPr>
        </p:nvPicPr>
        <p:blipFill>
          <a:blip r:embed="rId34" cstate="print">
            <a:extLst>
              <a:ext uri="{28A0092B-C50C-407E-A947-70E740481C1C}">
                <a14:useLocalDpi xmlns:a14="http://schemas.microsoft.com/office/drawing/2010/main" val="0"/>
              </a:ext>
            </a:extLst>
          </a:blip>
          <a:stretch>
            <a:fillRect/>
          </a:stretch>
        </p:blipFill>
        <p:spPr>
          <a:xfrm>
            <a:off x="3138144" y="1891149"/>
            <a:ext cx="457200" cy="266700"/>
          </a:xfrm>
          <a:prstGeom prst="rect">
            <a:avLst/>
          </a:prstGeom>
        </p:spPr>
      </p:pic>
      <p:pic>
        <p:nvPicPr>
          <p:cNvPr id="39" name="Picture 29 (L)"/>
          <p:cNvPicPr>
            <a:picLocks noChangeAspect="1"/>
          </p:cNvPicPr>
          <p:nvPr>
            <p:custDataLst>
              <p:tags r:id="rId8"/>
            </p:custDataLst>
          </p:nvPr>
        </p:nvPicPr>
        <p:blipFill>
          <a:blip r:embed="rId35" cstate="print">
            <a:extLst>
              <a:ext uri="{28A0092B-C50C-407E-A947-70E740481C1C}">
                <a14:useLocalDpi xmlns:a14="http://schemas.microsoft.com/office/drawing/2010/main" val="0"/>
              </a:ext>
            </a:extLst>
          </a:blip>
          <a:stretch>
            <a:fillRect/>
          </a:stretch>
        </p:blipFill>
        <p:spPr>
          <a:xfrm>
            <a:off x="3144046" y="2593420"/>
            <a:ext cx="457200" cy="266700"/>
          </a:xfrm>
          <a:prstGeom prst="rect">
            <a:avLst/>
          </a:prstGeom>
        </p:spPr>
      </p:pic>
      <p:pic>
        <p:nvPicPr>
          <p:cNvPr id="40" name="Picture 5 (L)"/>
          <p:cNvPicPr>
            <a:picLocks noChangeAspect="1"/>
          </p:cNvPicPr>
          <p:nvPr>
            <p:custDataLst>
              <p:tags r:id="rId9"/>
            </p:custDataLst>
          </p:nvPr>
        </p:nvPicPr>
        <p:blipFill>
          <a:blip r:embed="rId36"/>
          <a:stretch>
            <a:fillRect/>
          </a:stretch>
        </p:blipFill>
        <p:spPr>
          <a:xfrm>
            <a:off x="4537089" y="2483778"/>
            <a:ext cx="274320" cy="129910"/>
          </a:xfrm>
          <a:prstGeom prst="rect">
            <a:avLst/>
          </a:prstGeom>
        </p:spPr>
      </p:pic>
      <p:pic>
        <p:nvPicPr>
          <p:cNvPr id="41" name="Picture 30 (L)"/>
          <p:cNvPicPr>
            <a:picLocks noChangeAspect="1"/>
          </p:cNvPicPr>
          <p:nvPr>
            <p:custDataLst>
              <p:tags r:id="rId10"/>
            </p:custDataLst>
          </p:nvPr>
        </p:nvPicPr>
        <p:blipFill rotWithShape="1">
          <a:blip r:embed="rId37" cstate="print">
            <a:extLst>
              <a:ext uri="{28A0092B-C50C-407E-A947-70E740481C1C}">
                <a14:useLocalDpi xmlns:a14="http://schemas.microsoft.com/office/drawing/2010/main" val="0"/>
              </a:ext>
            </a:extLst>
          </a:blip>
          <a:srcRect t="27679" b="25000"/>
          <a:stretch/>
        </p:blipFill>
        <p:spPr>
          <a:xfrm>
            <a:off x="4189704" y="2307283"/>
            <a:ext cx="457200" cy="126205"/>
          </a:xfrm>
          <a:prstGeom prst="rect">
            <a:avLst/>
          </a:prstGeom>
        </p:spPr>
      </p:pic>
      <p:pic>
        <p:nvPicPr>
          <p:cNvPr id="42" name="Picture 362495 (L)"/>
          <p:cNvPicPr>
            <a:picLocks noChangeAspect="1"/>
          </p:cNvPicPr>
          <p:nvPr>
            <p:custDataLst>
              <p:tags r:id="rId11"/>
            </p:custDataLst>
          </p:nvPr>
        </p:nvPicPr>
        <p:blipFill>
          <a:blip r:embed="rId38" cstate="print">
            <a:extLst>
              <a:ext uri="{28A0092B-C50C-407E-A947-70E740481C1C}">
                <a14:useLocalDpi xmlns:a14="http://schemas.microsoft.com/office/drawing/2010/main" val="0"/>
              </a:ext>
            </a:extLst>
          </a:blip>
          <a:stretch>
            <a:fillRect/>
          </a:stretch>
        </p:blipFill>
        <p:spPr>
          <a:xfrm>
            <a:off x="4509744" y="2674839"/>
            <a:ext cx="274320" cy="160020"/>
          </a:xfrm>
          <a:prstGeom prst="rect">
            <a:avLst/>
          </a:prstGeom>
        </p:spPr>
      </p:pic>
      <p:pic>
        <p:nvPicPr>
          <p:cNvPr id="43" name="Picture 362496 (L)"/>
          <p:cNvPicPr>
            <a:picLocks noChangeAspect="1"/>
          </p:cNvPicPr>
          <p:nvPr>
            <p:custDataLst>
              <p:tags r:id="rId12"/>
            </p:custDataLst>
          </p:nvPr>
        </p:nvPicPr>
        <p:blipFill rotWithShape="1">
          <a:blip r:embed="rId39" cstate="print">
            <a:extLst>
              <a:ext uri="{28A0092B-C50C-407E-A947-70E740481C1C}">
                <a14:useLocalDpi xmlns:a14="http://schemas.microsoft.com/office/drawing/2010/main" val="0"/>
              </a:ext>
            </a:extLst>
          </a:blip>
          <a:srcRect l="17709" r="17708"/>
          <a:stretch/>
        </p:blipFill>
        <p:spPr>
          <a:xfrm>
            <a:off x="4127711" y="2565170"/>
            <a:ext cx="274320" cy="252251"/>
          </a:xfrm>
          <a:prstGeom prst="rect">
            <a:avLst/>
          </a:prstGeom>
        </p:spPr>
      </p:pic>
      <p:pic>
        <p:nvPicPr>
          <p:cNvPr id="44" name="Picture 362498 (L)"/>
          <p:cNvPicPr>
            <a:picLocks noChangeAspect="1"/>
          </p:cNvPicPr>
          <p:nvPr>
            <p:custDataLst>
              <p:tags r:id="rId13"/>
            </p:custDataLst>
          </p:nvPr>
        </p:nvPicPr>
        <p:blipFill rotWithShape="1">
          <a:blip r:embed="rId40" cstate="print">
            <a:extLst>
              <a:ext uri="{28A0092B-C50C-407E-A947-70E740481C1C}">
                <a14:useLocalDpi xmlns:a14="http://schemas.microsoft.com/office/drawing/2010/main" val="0"/>
              </a:ext>
            </a:extLst>
          </a:blip>
          <a:srcRect t="30357" b="27678"/>
          <a:stretch/>
        </p:blipFill>
        <p:spPr>
          <a:xfrm>
            <a:off x="4143984" y="2139806"/>
            <a:ext cx="548640" cy="134302"/>
          </a:xfrm>
          <a:prstGeom prst="rect">
            <a:avLst/>
          </a:prstGeom>
        </p:spPr>
      </p:pic>
      <p:pic>
        <p:nvPicPr>
          <p:cNvPr id="45" name="Picture 362499 (L)"/>
          <p:cNvPicPr>
            <a:picLocks noChangeAspect="1"/>
          </p:cNvPicPr>
          <p:nvPr>
            <p:custDataLst>
              <p:tags r:id="rId14"/>
            </p:custDataLst>
          </p:nvPr>
        </p:nvPicPr>
        <p:blipFill rotWithShape="1">
          <a:blip r:embed="rId41" cstate="print">
            <a:extLst>
              <a:ext uri="{28A0092B-C50C-407E-A947-70E740481C1C}">
                <a14:useLocalDpi xmlns:a14="http://schemas.microsoft.com/office/drawing/2010/main" val="0"/>
              </a:ext>
            </a:extLst>
          </a:blip>
          <a:srcRect l="9896" r="9896"/>
          <a:stretch/>
        </p:blipFill>
        <p:spPr>
          <a:xfrm>
            <a:off x="4249631" y="1827488"/>
            <a:ext cx="365760" cy="266005"/>
          </a:xfrm>
          <a:prstGeom prst="rect">
            <a:avLst/>
          </a:prstGeom>
        </p:spPr>
      </p:pic>
      <p:pic>
        <p:nvPicPr>
          <p:cNvPr id="46" name="Picture 45"/>
          <p:cNvPicPr>
            <a:picLocks noChangeAspect="1"/>
          </p:cNvPicPr>
          <p:nvPr>
            <p:custDataLst>
              <p:tags r:id="rId15"/>
            </p:custDataLst>
          </p:nvPr>
        </p:nvPicPr>
        <p:blipFill>
          <a:blip r:embed="rId42" cstate="print">
            <a:extLst>
              <a:ext uri="{28A0092B-C50C-407E-A947-70E740481C1C}">
                <a14:useLocalDpi xmlns:a14="http://schemas.microsoft.com/office/drawing/2010/main" val="0"/>
              </a:ext>
            </a:extLst>
          </a:blip>
          <a:stretch>
            <a:fillRect/>
          </a:stretch>
        </p:blipFill>
        <p:spPr>
          <a:xfrm>
            <a:off x="5041416" y="2282478"/>
            <a:ext cx="640080" cy="373380"/>
          </a:xfrm>
          <a:prstGeom prst="rect">
            <a:avLst/>
          </a:prstGeom>
        </p:spPr>
      </p:pic>
      <p:pic>
        <p:nvPicPr>
          <p:cNvPr id="47" name="Picture 46"/>
          <p:cNvPicPr>
            <a:picLocks noChangeAspect="1"/>
          </p:cNvPicPr>
          <p:nvPr>
            <p:custDataLst>
              <p:tags r:id="rId16"/>
            </p:custDataLst>
          </p:nvPr>
        </p:nvPicPr>
        <p:blipFill>
          <a:blip r:embed="rId43" cstate="print">
            <a:extLst>
              <a:ext uri="{28A0092B-C50C-407E-A947-70E740481C1C}">
                <a14:useLocalDpi xmlns:a14="http://schemas.microsoft.com/office/drawing/2010/main" val="0"/>
              </a:ext>
            </a:extLst>
          </a:blip>
          <a:stretch>
            <a:fillRect/>
          </a:stretch>
        </p:blipFill>
        <p:spPr>
          <a:xfrm>
            <a:off x="5436894" y="2591666"/>
            <a:ext cx="470263" cy="266700"/>
          </a:xfrm>
          <a:prstGeom prst="rect">
            <a:avLst/>
          </a:prstGeom>
        </p:spPr>
      </p:pic>
      <p:pic>
        <p:nvPicPr>
          <p:cNvPr id="48" name="Picture 47"/>
          <p:cNvPicPr>
            <a:picLocks noChangeAspect="1"/>
          </p:cNvPicPr>
          <p:nvPr>
            <p:custDataLst>
              <p:tags r:id="rId17"/>
            </p:custDataLst>
          </p:nvPr>
        </p:nvPicPr>
        <p:blipFill>
          <a:blip r:embed="rId44" cstate="print">
            <a:extLst>
              <a:ext uri="{28A0092B-C50C-407E-A947-70E740481C1C}">
                <a14:useLocalDpi xmlns:a14="http://schemas.microsoft.com/office/drawing/2010/main" val="0"/>
              </a:ext>
            </a:extLst>
          </a:blip>
          <a:stretch>
            <a:fillRect/>
          </a:stretch>
        </p:blipFill>
        <p:spPr>
          <a:xfrm>
            <a:off x="5389763" y="2077768"/>
            <a:ext cx="548640" cy="320040"/>
          </a:xfrm>
          <a:prstGeom prst="rect">
            <a:avLst/>
          </a:prstGeom>
        </p:spPr>
      </p:pic>
      <p:pic>
        <p:nvPicPr>
          <p:cNvPr id="49" name="Picture 48"/>
          <p:cNvPicPr>
            <a:picLocks noChangeAspect="1"/>
          </p:cNvPicPr>
          <p:nvPr>
            <p:custDataLst>
              <p:tags r:id="rId18"/>
            </p:custDataLst>
          </p:nvPr>
        </p:nvPicPr>
        <p:blipFill rotWithShape="1">
          <a:blip r:embed="rId45" cstate="print">
            <a:extLst>
              <a:ext uri="{28A0092B-C50C-407E-A947-70E740481C1C}">
                <a14:useLocalDpi xmlns:a14="http://schemas.microsoft.com/office/drawing/2010/main" val="0"/>
              </a:ext>
            </a:extLst>
          </a:blip>
          <a:srcRect t="23215" b="21428"/>
          <a:stretch/>
        </p:blipFill>
        <p:spPr>
          <a:xfrm>
            <a:off x="5160436" y="1871075"/>
            <a:ext cx="640080" cy="206693"/>
          </a:xfrm>
          <a:prstGeom prst="rect">
            <a:avLst/>
          </a:prstGeom>
        </p:spPr>
      </p:pic>
      <p:pic>
        <p:nvPicPr>
          <p:cNvPr id="50" name="Picture 49"/>
          <p:cNvPicPr>
            <a:picLocks noChangeAspect="1"/>
          </p:cNvPicPr>
          <p:nvPr>
            <p:custDataLst>
              <p:tags r:id="rId19"/>
            </p:custDataLst>
          </p:nvPr>
        </p:nvPicPr>
        <p:blipFill rotWithShape="1">
          <a:blip r:embed="rId46" cstate="print">
            <a:extLst>
              <a:ext uri="{28A0092B-C50C-407E-A947-70E740481C1C}">
                <a14:useLocalDpi xmlns:a14="http://schemas.microsoft.com/office/drawing/2010/main" val="0"/>
              </a:ext>
            </a:extLst>
          </a:blip>
          <a:srcRect t="29146" b="26919"/>
          <a:stretch/>
        </p:blipFill>
        <p:spPr>
          <a:xfrm>
            <a:off x="6118967" y="1845429"/>
            <a:ext cx="457200" cy="117173"/>
          </a:xfrm>
          <a:prstGeom prst="rect">
            <a:avLst/>
          </a:prstGeom>
        </p:spPr>
      </p:pic>
      <p:pic>
        <p:nvPicPr>
          <p:cNvPr id="51" name="Picture 50"/>
          <p:cNvPicPr>
            <a:picLocks noChangeAspect="1"/>
          </p:cNvPicPr>
          <p:nvPr>
            <p:custDataLst>
              <p:tags r:id="rId20"/>
            </p:custDataLst>
          </p:nvPr>
        </p:nvPicPr>
        <p:blipFill rotWithShape="1">
          <a:blip r:embed="rId47" cstate="print">
            <a:extLst>
              <a:ext uri="{28A0092B-C50C-407E-A947-70E740481C1C}">
                <a14:useLocalDpi xmlns:a14="http://schemas.microsoft.com/office/drawing/2010/main" val="0"/>
              </a:ext>
            </a:extLst>
          </a:blip>
          <a:srcRect l="10876" r="10614"/>
          <a:stretch/>
        </p:blipFill>
        <p:spPr>
          <a:xfrm>
            <a:off x="6160554" y="2400811"/>
            <a:ext cx="319976" cy="237743"/>
          </a:xfrm>
          <a:prstGeom prst="rect">
            <a:avLst/>
          </a:prstGeom>
        </p:spPr>
      </p:pic>
      <p:pic>
        <p:nvPicPr>
          <p:cNvPr id="52" name="Picture 51"/>
          <p:cNvPicPr>
            <a:picLocks noChangeAspect="1"/>
          </p:cNvPicPr>
          <p:nvPr>
            <p:custDataLst>
              <p:tags r:id="rId21"/>
            </p:custDataLst>
          </p:nvPr>
        </p:nvPicPr>
        <p:blipFill rotWithShape="1">
          <a:blip r:embed="rId48" cstate="print">
            <a:extLst>
              <a:ext uri="{28A0092B-C50C-407E-A947-70E740481C1C}">
                <a14:useLocalDpi xmlns:a14="http://schemas.microsoft.com/office/drawing/2010/main" val="0"/>
              </a:ext>
            </a:extLst>
          </a:blip>
          <a:srcRect t="24003" b="24562"/>
          <a:stretch/>
        </p:blipFill>
        <p:spPr>
          <a:xfrm>
            <a:off x="6547251" y="2419314"/>
            <a:ext cx="457200" cy="137178"/>
          </a:xfrm>
          <a:prstGeom prst="rect">
            <a:avLst/>
          </a:prstGeom>
        </p:spPr>
      </p:pic>
      <p:pic>
        <p:nvPicPr>
          <p:cNvPr id="53" name="Picture 52"/>
          <p:cNvPicPr>
            <a:picLocks noChangeAspect="1"/>
          </p:cNvPicPr>
          <p:nvPr>
            <p:custDataLst>
              <p:tags r:id="rId22"/>
            </p:custDataLst>
          </p:nvPr>
        </p:nvPicPr>
        <p:blipFill>
          <a:blip r:embed="rId49" cstate="print">
            <a:extLst>
              <a:ext uri="{28A0092B-C50C-407E-A947-70E740481C1C}">
                <a14:useLocalDpi xmlns:a14="http://schemas.microsoft.com/office/drawing/2010/main" val="0"/>
              </a:ext>
            </a:extLst>
          </a:blip>
          <a:stretch>
            <a:fillRect/>
          </a:stretch>
        </p:blipFill>
        <p:spPr>
          <a:xfrm>
            <a:off x="6454026" y="1898471"/>
            <a:ext cx="457200" cy="266700"/>
          </a:xfrm>
          <a:prstGeom prst="rect">
            <a:avLst/>
          </a:prstGeom>
        </p:spPr>
      </p:pic>
      <p:pic>
        <p:nvPicPr>
          <p:cNvPr id="54" name="Picture 53"/>
          <p:cNvPicPr>
            <a:picLocks noChangeAspect="1"/>
          </p:cNvPicPr>
          <p:nvPr>
            <p:custDataLst>
              <p:tags r:id="rId23"/>
            </p:custDataLst>
          </p:nvPr>
        </p:nvPicPr>
        <p:blipFill>
          <a:blip r:embed="rId50" cstate="print">
            <a:extLst>
              <a:ext uri="{28A0092B-C50C-407E-A947-70E740481C1C}">
                <a14:useLocalDpi xmlns:a14="http://schemas.microsoft.com/office/drawing/2010/main" val="0"/>
              </a:ext>
            </a:extLst>
          </a:blip>
          <a:stretch>
            <a:fillRect/>
          </a:stretch>
        </p:blipFill>
        <p:spPr>
          <a:xfrm>
            <a:off x="6543401" y="2166788"/>
            <a:ext cx="365760" cy="162025"/>
          </a:xfrm>
          <a:prstGeom prst="rect">
            <a:avLst/>
          </a:prstGeom>
        </p:spPr>
      </p:pic>
      <p:pic>
        <p:nvPicPr>
          <p:cNvPr id="55" name="Picture 54"/>
          <p:cNvPicPr>
            <a:picLocks noChangeAspect="1"/>
          </p:cNvPicPr>
          <p:nvPr>
            <p:custDataLst>
              <p:tags r:id="rId24"/>
            </p:custDataLst>
          </p:nvPr>
        </p:nvPicPr>
        <p:blipFill>
          <a:blip r:embed="rId51" cstate="print">
            <a:extLst>
              <a:ext uri="{28A0092B-C50C-407E-A947-70E740481C1C}">
                <a14:useLocalDpi xmlns:a14="http://schemas.microsoft.com/office/drawing/2010/main" val="0"/>
              </a:ext>
            </a:extLst>
          </a:blip>
          <a:stretch>
            <a:fillRect/>
          </a:stretch>
        </p:blipFill>
        <p:spPr>
          <a:xfrm>
            <a:off x="6149590" y="2131235"/>
            <a:ext cx="274320" cy="160020"/>
          </a:xfrm>
          <a:prstGeom prst="rect">
            <a:avLst/>
          </a:prstGeom>
        </p:spPr>
      </p:pic>
      <p:pic>
        <p:nvPicPr>
          <p:cNvPr id="57" name="Picture 16" descr="Medallion Plastics"/>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139168" y="2250097"/>
            <a:ext cx="548640" cy="29542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design concepts logo"/>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951352" y="2072796"/>
            <a:ext cx="365760" cy="13642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Image result for marine concepts logo"/>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813868" y="2480765"/>
            <a:ext cx="365760" cy="1677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Image result for wire design logo"/>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7810577" y="2592561"/>
            <a:ext cx="548640" cy="32004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Baymont Bathware"/>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7845992" y="1793814"/>
            <a:ext cx="4572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Florida Marine Tanks"/>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8158868" y="2332710"/>
            <a:ext cx="310161" cy="18092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4" descr="Marine Electrical Products"/>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7845992" y="2212994"/>
            <a:ext cx="365760" cy="21336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1806958" y="3017290"/>
            <a:ext cx="923038"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$30MM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sp>
        <p:nvSpPr>
          <p:cNvPr id="65" name="TextBox 64"/>
          <p:cNvSpPr txBox="1"/>
          <p:nvPr/>
        </p:nvSpPr>
        <p:spPr>
          <a:xfrm>
            <a:off x="2917969" y="3001970"/>
            <a:ext cx="923038"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$17MM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sp>
        <p:nvSpPr>
          <p:cNvPr id="66" name="TextBox 65"/>
          <p:cNvSpPr txBox="1"/>
          <p:nvPr/>
        </p:nvSpPr>
        <p:spPr>
          <a:xfrm>
            <a:off x="3963774" y="2964988"/>
            <a:ext cx="923038"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$72MM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sp>
        <p:nvSpPr>
          <p:cNvPr id="67" name="TextBox 66"/>
          <p:cNvSpPr txBox="1"/>
          <p:nvPr/>
        </p:nvSpPr>
        <p:spPr>
          <a:xfrm>
            <a:off x="5015365" y="2953987"/>
            <a:ext cx="923038"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$17MM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sp>
        <p:nvSpPr>
          <p:cNvPr id="68" name="TextBox 67"/>
          <p:cNvSpPr txBox="1"/>
          <p:nvPr/>
        </p:nvSpPr>
        <p:spPr>
          <a:xfrm>
            <a:off x="6101925" y="2925924"/>
            <a:ext cx="923038"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$140MM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sp>
        <p:nvSpPr>
          <p:cNvPr id="69" name="TextBox 68"/>
          <p:cNvSpPr txBox="1"/>
          <p:nvPr/>
        </p:nvSpPr>
        <p:spPr>
          <a:xfrm>
            <a:off x="6965620" y="2695740"/>
            <a:ext cx="880372" cy="584775"/>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$10MM of </a:t>
            </a:r>
          </a:p>
          <a:p>
            <a:pPr algn="ctr"/>
            <a:r>
              <a:rPr lang="en-US" sz="800" dirty="0" smtClean="0">
                <a:latin typeface="Arial" panose="020B0604020202020204" pitchFamily="34" charset="0"/>
                <a:cs typeface="Arial" panose="020B0604020202020204" pitchFamily="34" charset="0"/>
              </a:rPr>
              <a:t>Acquisitions &amp;</a:t>
            </a:r>
          </a:p>
          <a:p>
            <a:pPr algn="ctr"/>
            <a:r>
              <a:rPr lang="en-US" sz="800" dirty="0" smtClean="0">
                <a:latin typeface="Arial" panose="020B0604020202020204" pitchFamily="34" charset="0"/>
                <a:cs typeface="Arial" panose="020B0604020202020204" pitchFamily="34" charset="0"/>
              </a:rPr>
              <a:t>$94MM Equity Offering</a:t>
            </a:r>
            <a:endParaRPr lang="en-US" sz="800" dirty="0">
              <a:latin typeface="Arial" panose="020B0604020202020204" pitchFamily="34" charset="0"/>
              <a:cs typeface="Arial" panose="020B0604020202020204" pitchFamily="34" charset="0"/>
            </a:endParaRPr>
          </a:p>
        </p:txBody>
      </p:sp>
      <p:sp>
        <p:nvSpPr>
          <p:cNvPr id="70" name="TextBox 69"/>
          <p:cNvSpPr txBox="1"/>
          <p:nvPr/>
        </p:nvSpPr>
        <p:spPr>
          <a:xfrm>
            <a:off x="7675196" y="2953987"/>
            <a:ext cx="889046" cy="338554"/>
          </a:xfrm>
          <a:prstGeom prst="rect">
            <a:avLst/>
          </a:prstGeom>
          <a:noFill/>
        </p:spPr>
        <p:txBody>
          <a:bodyPr wrap="square" rtlCol="0">
            <a:spAutoFit/>
          </a:bodyPr>
          <a:lstStyle/>
          <a:p>
            <a:pPr algn="ctr"/>
            <a:r>
              <a:rPr lang="en-US" sz="800" dirty="0" smtClean="0">
                <a:latin typeface="Arial" panose="020B0604020202020204" pitchFamily="34" charset="0"/>
                <a:cs typeface="Arial" panose="020B0604020202020204" pitchFamily="34" charset="0"/>
              </a:rPr>
              <a:t>$88MM of </a:t>
            </a:r>
          </a:p>
          <a:p>
            <a:pPr algn="ctr"/>
            <a:r>
              <a:rPr lang="en-US" sz="800" dirty="0" smtClean="0">
                <a:latin typeface="Arial" panose="020B0604020202020204" pitchFamily="34" charset="0"/>
                <a:cs typeface="Arial" panose="020B0604020202020204" pitchFamily="34" charset="0"/>
              </a:rPr>
              <a:t>Acquisitions</a:t>
            </a:r>
            <a:endParaRPr lang="en-US" sz="800" dirty="0">
              <a:latin typeface="Arial" panose="020B0604020202020204" pitchFamily="34" charset="0"/>
              <a:cs typeface="Arial" panose="020B0604020202020204" pitchFamily="34" charset="0"/>
            </a:endParaRPr>
          </a:p>
        </p:txBody>
      </p:sp>
      <p:pic>
        <p:nvPicPr>
          <p:cNvPr id="71" name="Picture 70"/>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6159593" y="2701988"/>
            <a:ext cx="182880" cy="179743"/>
          </a:xfrm>
          <a:prstGeom prst="rect">
            <a:avLst/>
          </a:prstGeom>
        </p:spPr>
      </p:pic>
      <p:pic>
        <p:nvPicPr>
          <p:cNvPr id="72" name="Picture 71"/>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6530304" y="2579146"/>
            <a:ext cx="457200" cy="266700"/>
          </a:xfrm>
          <a:prstGeom prst="rect">
            <a:avLst/>
          </a:prstGeom>
        </p:spPr>
      </p:pic>
    </p:spTree>
    <p:extLst>
      <p:ext uri="{BB962C8B-B14F-4D97-AF65-F5344CB8AC3E}">
        <p14:creationId xmlns:p14="http://schemas.microsoft.com/office/powerpoint/2010/main" val="977608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Strategy</a:t>
            </a:r>
            <a:endParaRPr lang="en-US" dirty="0"/>
          </a:p>
        </p:txBody>
      </p:sp>
      <p:sp>
        <p:nvSpPr>
          <p:cNvPr id="4" name="Oval 3"/>
          <p:cNvSpPr/>
          <p:nvPr/>
        </p:nvSpPr>
        <p:spPr>
          <a:xfrm rot="5400000">
            <a:off x="2022613" y="1830784"/>
            <a:ext cx="78052" cy="78052"/>
          </a:xfrm>
          <a:prstGeom prst="ellipse">
            <a:avLst/>
          </a:prstGeom>
          <a:no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5" name="Chevron 4"/>
          <p:cNvSpPr/>
          <p:nvPr/>
        </p:nvSpPr>
        <p:spPr>
          <a:xfrm rot="5400000">
            <a:off x="1969549" y="5050885"/>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6" name="Rectangle 5"/>
          <p:cNvSpPr/>
          <p:nvPr/>
        </p:nvSpPr>
        <p:spPr>
          <a:xfrm>
            <a:off x="897564" y="5225535"/>
            <a:ext cx="2374574" cy="932668"/>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701" tIns="46701" rIns="46701" bIns="46701" numCol="1" spcCol="1270" anchor="ctr" anchorCtr="0">
            <a:noAutofit/>
          </a:bodyPr>
          <a:lstStyle/>
          <a:p>
            <a:pPr lvl="0" algn="ctr" defTabSz="444500">
              <a:lnSpc>
                <a:spcPct val="90000"/>
              </a:lnSpc>
              <a:spcBef>
                <a:spcPct val="0"/>
              </a:spcBef>
              <a:spcAft>
                <a:spcPct val="35000"/>
              </a:spcAft>
            </a:pPr>
            <a:r>
              <a:rPr lang="en-US" sz="900" b="1" dirty="0" smtClean="0">
                <a:solidFill>
                  <a:schemeClr val="tx1">
                    <a:lumMod val="75000"/>
                    <a:lumOff val="25000"/>
                  </a:schemeClr>
                </a:solidFill>
                <a:latin typeface="Arial" panose="020B0604020202020204" pitchFamily="34" charset="0"/>
                <a:cs typeface="Arial" panose="020B0604020202020204" pitchFamily="34" charset="0"/>
              </a:rPr>
              <a:t>Expand into a</a:t>
            </a: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djacent markets to further leverage core manufacturing and distribution capabilities, gain new growth platforms and diversify end-market exposure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Rectangle 6"/>
          <p:cNvSpPr/>
          <p:nvPr/>
        </p:nvSpPr>
        <p:spPr>
          <a:xfrm>
            <a:off x="897564" y="1841251"/>
            <a:ext cx="2374574" cy="715044"/>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3643" tIns="33643" rIns="33643" bIns="3364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Introduce new, innovative product lines complementary to core competencies</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Chevron 7"/>
          <p:cNvSpPr/>
          <p:nvPr/>
        </p:nvSpPr>
        <p:spPr>
          <a:xfrm rot="5400000">
            <a:off x="1969549" y="2558681"/>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9" name="Rectangle 8"/>
          <p:cNvSpPr/>
          <p:nvPr/>
        </p:nvSpPr>
        <p:spPr>
          <a:xfrm>
            <a:off x="897564" y="2733333"/>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Cross sell extensive product catalog to customer base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Chevron 9"/>
          <p:cNvSpPr/>
          <p:nvPr/>
        </p:nvSpPr>
        <p:spPr>
          <a:xfrm rot="5400000">
            <a:off x="1969549" y="3181732"/>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1" name="Rectangle 10"/>
          <p:cNvSpPr/>
          <p:nvPr/>
        </p:nvSpPr>
        <p:spPr>
          <a:xfrm>
            <a:off x="897564" y="3356384"/>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Increase content per unit</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Chevron 11"/>
          <p:cNvSpPr/>
          <p:nvPr/>
        </p:nvSpPr>
        <p:spPr>
          <a:xfrm rot="5400000">
            <a:off x="1969549" y="3804783"/>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3" name="Rectangle 12"/>
          <p:cNvSpPr/>
          <p:nvPr/>
        </p:nvSpPr>
        <p:spPr>
          <a:xfrm>
            <a:off x="897564" y="3979435"/>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Leverage management capabilities</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Chevron 13"/>
          <p:cNvSpPr/>
          <p:nvPr/>
        </p:nvSpPr>
        <p:spPr>
          <a:xfrm rot="5400000">
            <a:off x="1969549" y="4427834"/>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5" name="Rectangle 14"/>
          <p:cNvSpPr/>
          <p:nvPr/>
        </p:nvSpPr>
        <p:spPr>
          <a:xfrm>
            <a:off x="897564" y="4602486"/>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Provide “Good” / “Better” / “Best” Product Offerings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Oval 15"/>
          <p:cNvSpPr/>
          <p:nvPr/>
        </p:nvSpPr>
        <p:spPr>
          <a:xfrm rot="5403361">
            <a:off x="4732993" y="1852515"/>
            <a:ext cx="78052" cy="78052"/>
          </a:xfrm>
          <a:prstGeom prst="ellipse">
            <a:avLst/>
          </a:prstGeom>
          <a:no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7" name="Rectangle 16"/>
          <p:cNvSpPr/>
          <p:nvPr/>
        </p:nvSpPr>
        <p:spPr>
          <a:xfrm>
            <a:off x="3594249" y="1862982"/>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Solid management teams</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8" name="Chevron 17"/>
          <p:cNvSpPr/>
          <p:nvPr/>
        </p:nvSpPr>
        <p:spPr>
          <a:xfrm rot="5397057">
            <a:off x="4666253" y="2322868"/>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9" name="Rectangle 18"/>
          <p:cNvSpPr/>
          <p:nvPr/>
        </p:nvSpPr>
        <p:spPr>
          <a:xfrm>
            <a:off x="3594249" y="2509075"/>
            <a:ext cx="2374574" cy="617322"/>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0781" tIns="30781" rIns="30781" bIns="30781"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Strong customer and supplier relationships and operational talent</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0" name="Chevron 19"/>
          <p:cNvSpPr/>
          <p:nvPr/>
        </p:nvSpPr>
        <p:spPr>
          <a:xfrm rot="5400000">
            <a:off x="4666234" y="3140304"/>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1" name="Rectangle 20"/>
          <p:cNvSpPr/>
          <p:nvPr/>
        </p:nvSpPr>
        <p:spPr>
          <a:xfrm>
            <a:off x="3594249" y="3326477"/>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High quality product lines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Chevron 21"/>
          <p:cNvSpPr/>
          <p:nvPr/>
        </p:nvSpPr>
        <p:spPr>
          <a:xfrm rot="5400000">
            <a:off x="4666234" y="3786397"/>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3" name="Rectangle 22"/>
          <p:cNvSpPr/>
          <p:nvPr/>
        </p:nvSpPr>
        <p:spPr>
          <a:xfrm>
            <a:off x="3594249" y="3972570"/>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Strong growth potential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Chevron 23"/>
          <p:cNvSpPr/>
          <p:nvPr/>
        </p:nvSpPr>
        <p:spPr>
          <a:xfrm rot="5400000">
            <a:off x="4666234" y="4432490"/>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5" name="Rectangle 24"/>
          <p:cNvSpPr/>
          <p:nvPr/>
        </p:nvSpPr>
        <p:spPr>
          <a:xfrm>
            <a:off x="3594249" y="4618663"/>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Strategic value proposition</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6" name="Chevron 25"/>
          <p:cNvSpPr/>
          <p:nvPr/>
        </p:nvSpPr>
        <p:spPr>
          <a:xfrm rot="5400000">
            <a:off x="4666234" y="5078583"/>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7" name="Rectangle 26"/>
          <p:cNvSpPr/>
          <p:nvPr/>
        </p:nvSpPr>
        <p:spPr>
          <a:xfrm>
            <a:off x="3594249" y="5264756"/>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dirty="0" smtClean="0">
                <a:solidFill>
                  <a:schemeClr val="tx1">
                    <a:lumMod val="75000"/>
                    <a:lumOff val="25000"/>
                  </a:schemeClr>
                </a:solidFill>
                <a:latin typeface="Arial" panose="020B0604020202020204" pitchFamily="34" charset="0"/>
                <a:cs typeface="Arial" panose="020B0604020202020204" pitchFamily="34" charset="0"/>
              </a:rPr>
              <a:t>Any size but very fine filter for large opportunities</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8" name="Oval 27"/>
          <p:cNvSpPr/>
          <p:nvPr/>
        </p:nvSpPr>
        <p:spPr>
          <a:xfrm rot="5400000">
            <a:off x="8065179" y="2065500"/>
            <a:ext cx="78052" cy="78052"/>
          </a:xfrm>
          <a:prstGeom prst="ellipse">
            <a:avLst/>
          </a:prstGeom>
          <a:no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9" name="Oval 28"/>
          <p:cNvSpPr/>
          <p:nvPr/>
        </p:nvSpPr>
        <p:spPr>
          <a:xfrm rot="5400000">
            <a:off x="7478157" y="1874676"/>
            <a:ext cx="78052" cy="78052"/>
          </a:xfrm>
          <a:prstGeom prst="ellipse">
            <a:avLst/>
          </a:prstGeom>
          <a:noFill/>
          <a:ln>
            <a:no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0" name="Rectangle 29"/>
          <p:cNvSpPr/>
          <p:nvPr/>
        </p:nvSpPr>
        <p:spPr>
          <a:xfrm>
            <a:off x="6314255" y="1885143"/>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Allow creative entrepreneurial spirit to continue to thrive </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Chevron 30"/>
          <p:cNvSpPr/>
          <p:nvPr/>
        </p:nvSpPr>
        <p:spPr>
          <a:xfrm rot="5400000">
            <a:off x="7386240" y="2339606"/>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2" name="Rectangle 31"/>
          <p:cNvSpPr/>
          <p:nvPr/>
        </p:nvSpPr>
        <p:spPr>
          <a:xfrm>
            <a:off x="6314255" y="2520322"/>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Retain brand name given customer equity</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3" name="Rectangle 32"/>
          <p:cNvSpPr/>
          <p:nvPr/>
        </p:nvSpPr>
        <p:spPr>
          <a:xfrm>
            <a:off x="6314255" y="3155501"/>
            <a:ext cx="2374574" cy="566864"/>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9279" tIns="39279" rIns="39279" bIns="39279" numCol="1" spcCol="1270" anchor="ctr" anchorCtr="0">
            <a:noAutofit/>
          </a:bodyPr>
          <a:lstStyle/>
          <a:p>
            <a:pPr lvl="0" algn="ctr" defTabSz="444500">
              <a:lnSpc>
                <a:spcPct val="90000"/>
              </a:lnSpc>
              <a:spcBef>
                <a:spcPct val="0"/>
              </a:spcBef>
            </a:pPr>
            <a:r>
              <a:rPr lang="en-US" sz="900" b="1" dirty="0">
                <a:solidFill>
                  <a:schemeClr val="tx1">
                    <a:lumMod val="75000"/>
                    <a:lumOff val="25000"/>
                  </a:schemeClr>
                </a:solidFill>
                <a:latin typeface="Arial" panose="020B0604020202020204" pitchFamily="34" charset="0"/>
                <a:cs typeface="Arial" panose="020B0604020202020204" pitchFamily="34" charset="0"/>
              </a:rPr>
              <a:t>Provide capital, administrative </a:t>
            </a:r>
            <a:r>
              <a:rPr lang="en-US" sz="900" b="1" dirty="0" smtClean="0">
                <a:solidFill>
                  <a:schemeClr val="tx1">
                    <a:lumMod val="75000"/>
                    <a:lumOff val="25000"/>
                  </a:schemeClr>
                </a:solidFill>
                <a:latin typeface="Arial" panose="020B0604020202020204" pitchFamily="34" charset="0"/>
                <a:cs typeface="Arial" panose="020B0604020202020204" pitchFamily="34" charset="0"/>
              </a:rPr>
              <a:t>and </a:t>
            </a:r>
            <a:r>
              <a:rPr lang="en-US" sz="900" b="1" dirty="0">
                <a:solidFill>
                  <a:schemeClr val="tx1">
                    <a:lumMod val="75000"/>
                    <a:lumOff val="25000"/>
                  </a:schemeClr>
                </a:solidFill>
                <a:latin typeface="Arial" panose="020B0604020202020204" pitchFamily="34" charset="0"/>
                <a:cs typeface="Arial" panose="020B0604020202020204" pitchFamily="34" charset="0"/>
              </a:rPr>
              <a:t>operational </a:t>
            </a:r>
            <a:r>
              <a:rPr lang="en-US" sz="900" b="1" dirty="0" smtClean="0">
                <a:solidFill>
                  <a:schemeClr val="tx1">
                    <a:lumMod val="75000"/>
                    <a:lumOff val="25000"/>
                  </a:schemeClr>
                </a:solidFill>
                <a:latin typeface="Arial" panose="020B0604020202020204" pitchFamily="34" charset="0"/>
                <a:cs typeface="Arial" panose="020B0604020202020204" pitchFamily="34" charset="0"/>
              </a:rPr>
              <a:t>support</a:t>
            </a:r>
          </a:p>
          <a:p>
            <a:pPr lvl="0" algn="ctr" defTabSz="444500">
              <a:lnSpc>
                <a:spcPct val="90000"/>
              </a:lnSpc>
              <a:spcBef>
                <a:spcPct val="0"/>
              </a:spcBef>
            </a:pPr>
            <a:r>
              <a:rPr lang="en-US" sz="900" b="1" dirty="0" smtClean="0">
                <a:solidFill>
                  <a:schemeClr val="tx1">
                    <a:lumMod val="75000"/>
                    <a:lumOff val="25000"/>
                  </a:schemeClr>
                </a:solidFill>
                <a:latin typeface="Arial" panose="020B0604020202020204" pitchFamily="34" charset="0"/>
                <a:cs typeface="Arial" panose="020B0604020202020204" pitchFamily="34" charset="0"/>
              </a:rPr>
              <a:t>where </a:t>
            </a:r>
            <a:r>
              <a:rPr lang="en-US" sz="900" b="1" dirty="0">
                <a:solidFill>
                  <a:schemeClr val="tx1">
                    <a:lumMod val="75000"/>
                    <a:lumOff val="25000"/>
                  </a:schemeClr>
                </a:solidFill>
                <a:latin typeface="Arial" panose="020B0604020202020204" pitchFamily="34" charset="0"/>
                <a:cs typeface="Arial" panose="020B0604020202020204" pitchFamily="34" charset="0"/>
              </a:rPr>
              <a:t>needed</a:t>
            </a:r>
          </a:p>
        </p:txBody>
      </p:sp>
      <p:sp>
        <p:nvSpPr>
          <p:cNvPr id="34" name="Chevron 33"/>
          <p:cNvSpPr/>
          <p:nvPr/>
        </p:nvSpPr>
        <p:spPr>
          <a:xfrm rot="5400000">
            <a:off x="7386240" y="2974785"/>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5" name="Chevron 34"/>
          <p:cNvSpPr/>
          <p:nvPr/>
        </p:nvSpPr>
        <p:spPr>
          <a:xfrm rot="5400000">
            <a:off x="7386240" y="3730815"/>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6" name="Rectangle 35"/>
          <p:cNvSpPr/>
          <p:nvPr/>
        </p:nvSpPr>
        <p:spPr>
          <a:xfrm>
            <a:off x="6314255" y="3911531"/>
            <a:ext cx="2374574" cy="446013"/>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Capture cost synergies</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7" name="Chevron 36"/>
          <p:cNvSpPr/>
          <p:nvPr/>
        </p:nvSpPr>
        <p:spPr>
          <a:xfrm rot="5400000">
            <a:off x="7386240" y="4365994"/>
            <a:ext cx="131444" cy="173725"/>
          </a:xfrm>
          <a:prstGeom prst="chevron">
            <a:avLst/>
          </a:prstGeom>
          <a:solidFill>
            <a:srgbClr val="FAB300"/>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38" name="Rectangle 37"/>
          <p:cNvSpPr/>
          <p:nvPr/>
        </p:nvSpPr>
        <p:spPr>
          <a:xfrm>
            <a:off x="6314255" y="4546713"/>
            <a:ext cx="2374574" cy="683686"/>
          </a:xfrm>
          <a:prstGeom prst="rect">
            <a:avLst/>
          </a:prstGeom>
          <a:solidFill>
            <a:schemeClr val="bg1">
              <a:lumMod val="85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763" tIns="25763" rIns="25763" bIns="25763" numCol="1" spcCol="1270" anchor="ctr" anchorCtr="0">
            <a:noAutofit/>
          </a:bodyPr>
          <a:lstStyle/>
          <a:p>
            <a:pPr lvl="0" algn="ctr" defTabSz="444500">
              <a:lnSpc>
                <a:spcPct val="90000"/>
              </a:lnSpc>
              <a:spcBef>
                <a:spcPct val="0"/>
              </a:spcBef>
              <a:spcAft>
                <a:spcPct val="35000"/>
              </a:spcAft>
            </a:pPr>
            <a:r>
              <a:rPr lang="en-US" sz="900" b="1" kern="1200" dirty="0" smtClean="0">
                <a:solidFill>
                  <a:schemeClr val="tx1">
                    <a:lumMod val="75000"/>
                    <a:lumOff val="25000"/>
                  </a:schemeClr>
                </a:solidFill>
                <a:latin typeface="Arial" panose="020B0604020202020204" pitchFamily="34" charset="0"/>
                <a:cs typeface="Arial" panose="020B0604020202020204" pitchFamily="34" charset="0"/>
              </a:rPr>
              <a:t>Drive revenue synergies through sales coordination across broader Patrick customer base</a:t>
            </a:r>
            <a:endParaRPr lang="en-US" sz="9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9" name="Cube 38"/>
          <p:cNvSpPr/>
          <p:nvPr/>
        </p:nvSpPr>
        <p:spPr>
          <a:xfrm>
            <a:off x="897564" y="1067850"/>
            <a:ext cx="2573424" cy="786062"/>
          </a:xfrm>
          <a:prstGeom prst="cube">
            <a:avLst/>
          </a:prstGeom>
          <a:solidFill>
            <a:srgbClr val="43526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843" tIns="30843" rIns="30843" bIns="30843" numCol="1" spcCol="1270" anchor="ctr" anchorCtr="0">
            <a:noAutofit/>
          </a:bodyPr>
          <a:lstStyle/>
          <a:p>
            <a:pPr lvl="0" algn="ctr" defTabSz="6223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Goals</a:t>
            </a:r>
            <a:endParaRPr lang="en-US" sz="2000" b="1" kern="1200" dirty="0">
              <a:latin typeface="Arial" panose="020B0604020202020204" pitchFamily="34" charset="0"/>
              <a:cs typeface="Arial" panose="020B0604020202020204" pitchFamily="34" charset="0"/>
            </a:endParaRPr>
          </a:p>
        </p:txBody>
      </p:sp>
      <p:sp>
        <p:nvSpPr>
          <p:cNvPr id="40" name="Cube 39"/>
          <p:cNvSpPr/>
          <p:nvPr/>
        </p:nvSpPr>
        <p:spPr>
          <a:xfrm>
            <a:off x="3594249" y="1087336"/>
            <a:ext cx="2559232" cy="786062"/>
          </a:xfrm>
          <a:prstGeom prst="cube">
            <a:avLst/>
          </a:prstGeom>
          <a:solidFill>
            <a:srgbClr val="43526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843" tIns="30843" rIns="30843" bIns="30843" numCol="1" spcCol="1270" anchor="ctr" anchorCtr="0">
            <a:noAutofit/>
          </a:bodyPr>
          <a:lstStyle/>
          <a:p>
            <a:pPr lvl="0" algn="ctr" defTabSz="6223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Target Attributes</a:t>
            </a:r>
            <a:endParaRPr lang="en-US" sz="2000" b="1" kern="1200" dirty="0">
              <a:latin typeface="Arial" panose="020B0604020202020204" pitchFamily="34" charset="0"/>
              <a:cs typeface="Arial" panose="020B0604020202020204" pitchFamily="34" charset="0"/>
            </a:endParaRPr>
          </a:p>
        </p:txBody>
      </p:sp>
      <p:sp>
        <p:nvSpPr>
          <p:cNvPr id="41" name="Cube 40"/>
          <p:cNvSpPr/>
          <p:nvPr/>
        </p:nvSpPr>
        <p:spPr>
          <a:xfrm>
            <a:off x="6320565" y="1095585"/>
            <a:ext cx="2560320" cy="786062"/>
          </a:xfrm>
          <a:prstGeom prst="cube">
            <a:avLst/>
          </a:prstGeom>
          <a:solidFill>
            <a:srgbClr val="43526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843" tIns="30843" rIns="30843" bIns="30843" numCol="1" spcCol="1270" anchor="ctr" anchorCtr="0">
            <a:noAutofit/>
          </a:bodyPr>
          <a:lstStyle/>
          <a:p>
            <a:pPr lvl="0" algn="ctr" defTabSz="622300">
              <a:lnSpc>
                <a:spcPct val="90000"/>
              </a:lnSpc>
              <a:spcBef>
                <a:spcPct val="0"/>
              </a:spcBef>
              <a:spcAft>
                <a:spcPct val="35000"/>
              </a:spcAft>
            </a:pPr>
            <a:r>
              <a:rPr lang="en-US" sz="2000" b="1" kern="1200" dirty="0" smtClean="0">
                <a:latin typeface="Arial" panose="020B0604020202020204" pitchFamily="34" charset="0"/>
                <a:cs typeface="Arial" panose="020B0604020202020204" pitchFamily="34" charset="0"/>
              </a:rPr>
              <a:t>Integration Model</a:t>
            </a:r>
            <a:endParaRPr lang="en-US" sz="2000" b="1" kern="12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47603F0D-057F-42AB-8638-5A357AF72192}" type="slidenum">
              <a:rPr lang="en-US" smtClean="0"/>
              <a:pPr/>
              <a:t>33</a:t>
            </a:fld>
            <a:endParaRPr lang="en-US" dirty="0"/>
          </a:p>
        </p:txBody>
      </p:sp>
    </p:spTree>
    <p:extLst>
      <p:ext uri="{BB962C8B-B14F-4D97-AF65-F5344CB8AC3E}">
        <p14:creationId xmlns:p14="http://schemas.microsoft.com/office/powerpoint/2010/main" val="1950065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Acquisition Summary by Year</a:t>
            </a:r>
            <a:endParaRPr lang="en-US"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34</a:t>
            </a:fld>
            <a:endParaRPr lang="en-US" dirty="0"/>
          </a:p>
        </p:txBody>
      </p:sp>
      <p:sp>
        <p:nvSpPr>
          <p:cNvPr id="7" name="Content Placeholder 2"/>
          <p:cNvSpPr>
            <a:spLocks noGrp="1"/>
          </p:cNvSpPr>
          <p:nvPr>
            <p:ph idx="1"/>
          </p:nvPr>
        </p:nvSpPr>
        <p:spPr>
          <a:xfrm>
            <a:off x="710629" y="918026"/>
            <a:ext cx="7886700" cy="2646268"/>
          </a:xfrm>
        </p:spPr>
        <p:txBody>
          <a:bodyPr/>
          <a:lstStyle/>
          <a:p>
            <a:pPr marL="0" indent="0">
              <a:buNone/>
            </a:pPr>
            <a:r>
              <a:rPr lang="en-US" sz="2000" b="1" dirty="0" smtClean="0"/>
              <a:t>From 2014 – 2017…</a:t>
            </a:r>
          </a:p>
          <a:p>
            <a:r>
              <a:rPr lang="en-US" sz="1800" dirty="0" smtClean="0"/>
              <a:t>We </a:t>
            </a:r>
            <a:r>
              <a:rPr lang="en-US" sz="1800" dirty="0"/>
              <a:t>have executed on 21 acquisitions, acquiring 29 different companies with total revenues of </a:t>
            </a:r>
            <a:r>
              <a:rPr lang="en-US" sz="1800" dirty="0" smtClean="0"/>
              <a:t>~$</a:t>
            </a:r>
            <a:r>
              <a:rPr lang="en-US" sz="1800" dirty="0"/>
              <a:t>850 million</a:t>
            </a:r>
          </a:p>
          <a:p>
            <a:r>
              <a:rPr lang="en-US" sz="1800" dirty="0" smtClean="0"/>
              <a:t>Averaged 5 acquisitions with ~$212 million in annualized acquired revenue over the last four years</a:t>
            </a:r>
            <a:endParaRPr lang="en-US" sz="2000" dirty="0"/>
          </a:p>
        </p:txBody>
      </p:sp>
      <p:pic>
        <p:nvPicPr>
          <p:cNvPr id="5" name="Picture 4"/>
          <p:cNvPicPr/>
          <p:nvPr>
            <p:extLst>
              <p:ext uri="{D42A27DB-BD31-4B8C-83A1-F6EECF244321}">
                <p14:modId xmlns:p14="http://schemas.microsoft.com/office/powerpoint/2010/main" val="531715383"/>
              </p:ext>
            </p:extLst>
          </p:nvPr>
        </p:nvPicPr>
        <p:blipFill>
          <a:blip r:embed="rId3"/>
          <a:stretch>
            <a:fillRect/>
          </a:stretch>
        </p:blipFill>
        <p:spPr>
          <a:xfrm>
            <a:off x="511556" y="2736931"/>
            <a:ext cx="8581073" cy="2671763"/>
          </a:xfrm>
          <a:prstGeom prst="rect">
            <a:avLst/>
          </a:prstGeom>
        </p:spPr>
      </p:pic>
    </p:spTree>
    <p:extLst>
      <p:ext uri="{BB962C8B-B14F-4D97-AF65-F5344CB8AC3E}">
        <p14:creationId xmlns:p14="http://schemas.microsoft.com/office/powerpoint/2010/main" val="1001154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extLst>
              <p:ext uri="{D42A27DB-BD31-4B8C-83A1-F6EECF244321}">
                <p14:modId xmlns:p14="http://schemas.microsoft.com/office/powerpoint/2010/main" val="622387635"/>
              </p:ext>
            </p:extLst>
          </p:nvPr>
        </p:nvPicPr>
        <p:blipFill>
          <a:blip r:embed="rId3"/>
          <a:stretch>
            <a:fillRect/>
          </a:stretch>
        </p:blipFill>
        <p:spPr>
          <a:xfrm>
            <a:off x="540557" y="1656334"/>
            <a:ext cx="4038600" cy="2647950"/>
          </a:xfrm>
          <a:prstGeom prst="rect">
            <a:avLst/>
          </a:prstGeom>
        </p:spPr>
      </p:pic>
      <p:sp>
        <p:nvSpPr>
          <p:cNvPr id="2" name="Title 1"/>
          <p:cNvSpPr>
            <a:spLocks noGrp="1"/>
          </p:cNvSpPr>
          <p:nvPr>
            <p:ph type="title"/>
          </p:nvPr>
        </p:nvSpPr>
        <p:spPr>
          <a:xfrm>
            <a:off x="710629" y="311564"/>
            <a:ext cx="8382000" cy="481532"/>
          </a:xfrm>
        </p:spPr>
        <p:txBody>
          <a:bodyPr/>
          <a:lstStyle/>
          <a:p>
            <a:r>
              <a:rPr lang="en-US" sz="2800" dirty="0" smtClean="0"/>
              <a:t>Demonstrated</a:t>
            </a:r>
            <a:r>
              <a:rPr lang="en-US" sz="2400" dirty="0" smtClean="0"/>
              <a:t> Ability to Source, Acquire and Integrate</a:t>
            </a:r>
            <a:endParaRPr lang="en-US" sz="2400"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35</a:t>
            </a:fld>
            <a:endParaRPr lang="en-US" dirty="0"/>
          </a:p>
        </p:txBody>
      </p:sp>
      <p:sp>
        <p:nvSpPr>
          <p:cNvPr id="11" name="TextBox 10"/>
          <p:cNvSpPr txBox="1"/>
          <p:nvPr/>
        </p:nvSpPr>
        <p:spPr>
          <a:xfrm>
            <a:off x="614929" y="1975789"/>
            <a:ext cx="2640652" cy="215444"/>
          </a:xfrm>
          <a:prstGeom prst="rect">
            <a:avLst/>
          </a:prstGeom>
          <a:noFill/>
        </p:spPr>
        <p:txBody>
          <a:bodyPr wrap="square" rtlCol="0">
            <a:spAutoFit/>
          </a:bodyPr>
          <a:lstStyle/>
          <a:p>
            <a:r>
              <a:rPr lang="en-US" sz="800" b="1" i="1" dirty="0" smtClean="0">
                <a:solidFill>
                  <a:schemeClr val="bg1">
                    <a:lumMod val="50000"/>
                  </a:schemeClr>
                </a:solidFill>
                <a:latin typeface="Arial" panose="020B0604020202020204" pitchFamily="34" charset="0"/>
                <a:cs typeface="Arial" panose="020B0604020202020204" pitchFamily="34" charset="0"/>
              </a:rPr>
              <a:t>($ in millions</a:t>
            </a:r>
            <a:r>
              <a:rPr lang="en-US" sz="800" b="1" i="1" dirty="0">
                <a:solidFill>
                  <a:schemeClr val="bg1">
                    <a:lumMod val="50000"/>
                  </a:schemeClr>
                </a:solidFill>
                <a:latin typeface="Arial" panose="020B0604020202020204" pitchFamily="34" charset="0"/>
                <a:cs typeface="Arial" panose="020B0604020202020204" pitchFamily="34" charset="0"/>
              </a:rPr>
              <a:t>)</a:t>
            </a:r>
          </a:p>
        </p:txBody>
      </p:sp>
      <p:sp>
        <p:nvSpPr>
          <p:cNvPr id="14" name="Left-Right Arrow 13"/>
          <p:cNvSpPr/>
          <p:nvPr/>
        </p:nvSpPr>
        <p:spPr>
          <a:xfrm>
            <a:off x="663974" y="2790871"/>
            <a:ext cx="2275167" cy="313653"/>
          </a:xfrm>
          <a:prstGeom prst="leftRightArrow">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bg1"/>
                </a:solidFill>
                <a:latin typeface="Arial" panose="020B0604020202020204" pitchFamily="34" charset="0"/>
                <a:cs typeface="Arial" panose="020B0604020202020204" pitchFamily="34" charset="0"/>
              </a:rPr>
              <a:t>$59MM Avg. Revenues Acquired</a:t>
            </a:r>
            <a:endParaRPr lang="en-US" sz="8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74196" y="5049786"/>
            <a:ext cx="8017485" cy="1323439"/>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marL="274320" lvl="2" indent="-231775">
              <a:spcAft>
                <a:spcPts val="600"/>
              </a:spcAft>
              <a:buClr>
                <a:srgbClr val="B89458"/>
              </a:buClr>
              <a:buSzPct val="80000"/>
              <a:buFont typeface="Wingdings" panose="05000000000000000000" pitchFamily="2" charset="2"/>
              <a:buChar char="§"/>
            </a:pPr>
            <a:r>
              <a:rPr lang="en-US" sz="1400" b="1" dirty="0" smtClean="0">
                <a:solidFill>
                  <a:srgbClr val="333A3E"/>
                </a:solidFill>
                <a:latin typeface="Arial" panose="020B0604020202020204" pitchFamily="34" charset="0"/>
                <a:cs typeface="Arial" panose="020B0604020202020204" pitchFamily="34" charset="0"/>
              </a:rPr>
              <a:t>Commitment </a:t>
            </a:r>
            <a:r>
              <a:rPr lang="en-US" sz="1400" b="1" dirty="0">
                <a:solidFill>
                  <a:srgbClr val="333A3E"/>
                </a:solidFill>
                <a:latin typeface="Arial" panose="020B0604020202020204" pitchFamily="34" charset="0"/>
                <a:cs typeface="Arial" panose="020B0604020202020204" pitchFamily="34" charset="0"/>
              </a:rPr>
              <a:t>to expanding product </a:t>
            </a:r>
            <a:r>
              <a:rPr lang="en-US" sz="1400" b="1" dirty="0" smtClean="0">
                <a:solidFill>
                  <a:srgbClr val="333A3E"/>
                </a:solidFill>
                <a:latin typeface="Arial" panose="020B0604020202020204" pitchFamily="34" charset="0"/>
                <a:cs typeface="Arial" panose="020B0604020202020204" pitchFamily="34" charset="0"/>
              </a:rPr>
              <a:t>portfolio within our core markets has </a:t>
            </a:r>
            <a:r>
              <a:rPr lang="en-US" sz="1400" b="1" dirty="0">
                <a:solidFill>
                  <a:srgbClr val="333A3E"/>
                </a:solidFill>
                <a:latin typeface="Arial" panose="020B0604020202020204" pitchFamily="34" charset="0"/>
                <a:cs typeface="Arial" panose="020B0604020202020204" pitchFamily="34" charset="0"/>
              </a:rPr>
              <a:t>resulted </a:t>
            </a:r>
            <a:r>
              <a:rPr lang="en-US" sz="1400" b="1" dirty="0" smtClean="0">
                <a:solidFill>
                  <a:srgbClr val="333A3E"/>
                </a:solidFill>
                <a:latin typeface="Arial" panose="020B0604020202020204" pitchFamily="34" charset="0"/>
                <a:cs typeface="Arial" panose="020B0604020202020204" pitchFamily="34" charset="0"/>
              </a:rPr>
              <a:t>in over 40 </a:t>
            </a:r>
            <a:r>
              <a:rPr lang="en-US" sz="1400" b="1" dirty="0">
                <a:solidFill>
                  <a:srgbClr val="333A3E"/>
                </a:solidFill>
                <a:latin typeface="Arial" panose="020B0604020202020204" pitchFamily="34" charset="0"/>
                <a:cs typeface="Arial" panose="020B0604020202020204" pitchFamily="34" charset="0"/>
              </a:rPr>
              <a:t>strategic acquisitions since </a:t>
            </a:r>
            <a:r>
              <a:rPr lang="en-US" sz="1400" b="1" dirty="0" smtClean="0">
                <a:solidFill>
                  <a:srgbClr val="333A3E"/>
                </a:solidFill>
                <a:latin typeface="Arial" panose="020B0604020202020204" pitchFamily="34" charset="0"/>
                <a:cs typeface="Arial" panose="020B0604020202020204" pitchFamily="34" charset="0"/>
              </a:rPr>
              <a:t>2010</a:t>
            </a:r>
          </a:p>
          <a:p>
            <a:pPr marL="274320" lvl="2" indent="-231775">
              <a:spcAft>
                <a:spcPts val="600"/>
              </a:spcAft>
              <a:buClr>
                <a:srgbClr val="B89458"/>
              </a:buClr>
              <a:buSzPct val="80000"/>
              <a:buFont typeface="Wingdings" panose="05000000000000000000" pitchFamily="2" charset="2"/>
              <a:buChar char="§"/>
            </a:pPr>
            <a:r>
              <a:rPr lang="en-US" sz="1400" b="1" dirty="0" smtClean="0">
                <a:solidFill>
                  <a:srgbClr val="333A3E"/>
                </a:solidFill>
                <a:latin typeface="Arial" panose="020B0604020202020204" pitchFamily="34" charset="0"/>
                <a:cs typeface="Arial" panose="020B0604020202020204" pitchFamily="34" charset="0"/>
              </a:rPr>
              <a:t>Since </a:t>
            </a:r>
            <a:r>
              <a:rPr lang="en-US" sz="1400" b="1" dirty="0">
                <a:solidFill>
                  <a:srgbClr val="333A3E"/>
                </a:solidFill>
                <a:latin typeface="Arial" panose="020B0604020202020204" pitchFamily="34" charset="0"/>
                <a:cs typeface="Arial" panose="020B0604020202020204" pitchFamily="34" charset="0"/>
              </a:rPr>
              <a:t>2010, </a:t>
            </a:r>
            <a:r>
              <a:rPr lang="en-US" sz="1400" b="1" dirty="0" smtClean="0">
                <a:solidFill>
                  <a:srgbClr val="333A3E"/>
                </a:solidFill>
                <a:latin typeface="Arial" panose="020B0604020202020204" pitchFamily="34" charset="0"/>
                <a:cs typeface="Arial" panose="020B0604020202020204" pitchFamily="34" charset="0"/>
              </a:rPr>
              <a:t>Patrick’s </a:t>
            </a:r>
            <a:r>
              <a:rPr lang="en-US" sz="1400" b="1" dirty="0">
                <a:solidFill>
                  <a:srgbClr val="333A3E"/>
                </a:solidFill>
                <a:latin typeface="Arial" panose="020B0604020202020204" pitchFamily="34" charset="0"/>
                <a:cs typeface="Arial" panose="020B0604020202020204" pitchFamily="34" charset="0"/>
              </a:rPr>
              <a:t>acquisitions have provided </a:t>
            </a:r>
            <a:r>
              <a:rPr lang="en-US" sz="1400" b="1" dirty="0" smtClean="0">
                <a:solidFill>
                  <a:srgbClr val="333A3E"/>
                </a:solidFill>
                <a:latin typeface="Arial" panose="020B0604020202020204" pitchFamily="34" charset="0"/>
                <a:cs typeface="Arial" panose="020B0604020202020204" pitchFamily="34" charset="0"/>
              </a:rPr>
              <a:t>~$1B in annualized revenue </a:t>
            </a:r>
            <a:r>
              <a:rPr lang="en-US" sz="1400" b="1" dirty="0">
                <a:solidFill>
                  <a:srgbClr val="333A3E"/>
                </a:solidFill>
                <a:latin typeface="Arial" panose="020B0604020202020204" pitchFamily="34" charset="0"/>
                <a:cs typeface="Arial" panose="020B0604020202020204" pitchFamily="34" charset="0"/>
              </a:rPr>
              <a:t>(at the time of </a:t>
            </a:r>
            <a:r>
              <a:rPr lang="en-US" sz="1400" b="1" dirty="0" smtClean="0">
                <a:solidFill>
                  <a:srgbClr val="333A3E"/>
                </a:solidFill>
                <a:latin typeface="Arial" panose="020B0604020202020204" pitchFamily="34" charset="0"/>
                <a:cs typeface="Arial" panose="020B0604020202020204" pitchFamily="34" charset="0"/>
              </a:rPr>
              <a:t>acquisition)</a:t>
            </a:r>
          </a:p>
          <a:p>
            <a:pPr marL="274320" lvl="2" indent="-231775">
              <a:spcAft>
                <a:spcPts val="600"/>
              </a:spcAft>
              <a:buClr>
                <a:srgbClr val="B89458"/>
              </a:buClr>
              <a:buSzPct val="80000"/>
              <a:buFont typeface="Wingdings" panose="05000000000000000000" pitchFamily="2" charset="2"/>
              <a:buChar char="§"/>
            </a:pPr>
            <a:r>
              <a:rPr lang="en-US" sz="1400" b="1" dirty="0" smtClean="0">
                <a:solidFill>
                  <a:srgbClr val="333A3E"/>
                </a:solidFill>
                <a:latin typeface="Arial" panose="020B0604020202020204" pitchFamily="34" charset="0"/>
                <a:cs typeface="Arial" panose="020B0604020202020204" pitchFamily="34" charset="0"/>
              </a:rPr>
              <a:t>Averaged ~$236MM in annualized acquired revenues in last 3 years</a:t>
            </a:r>
            <a:endParaRPr lang="en-US" sz="1400" b="1" dirty="0">
              <a:solidFill>
                <a:srgbClr val="333A3E"/>
              </a:solidFill>
              <a:latin typeface="Arial" panose="020B0604020202020204" pitchFamily="34" charset="0"/>
              <a:cs typeface="Arial" panose="020B0604020202020204" pitchFamily="34" charset="0"/>
            </a:endParaRPr>
          </a:p>
        </p:txBody>
      </p:sp>
      <p:sp>
        <p:nvSpPr>
          <p:cNvPr id="13" name="Rectangle 5"/>
          <p:cNvSpPr>
            <a:spLocks noChangeArrowheads="1"/>
          </p:cNvSpPr>
          <p:nvPr/>
        </p:nvSpPr>
        <p:spPr bwMode="auto">
          <a:xfrm>
            <a:off x="962286" y="1057066"/>
            <a:ext cx="7729395" cy="523659"/>
          </a:xfrm>
          <a:prstGeom prst="rect">
            <a:avLst/>
          </a:prstGeom>
          <a:solidFill>
            <a:srgbClr val="D9D9D9"/>
          </a:solidFill>
          <a:ln w="38100">
            <a:noFill/>
          </a:ln>
          <a:effectLst>
            <a:outerShdw blurRad="50800" dist="38100" dir="2700000" algn="tl" rotWithShape="0">
              <a:prstClr val="black">
                <a:alpha val="40000"/>
              </a:prstClr>
            </a:outerShdw>
          </a:effectLst>
          <a:extLst/>
        </p:spPr>
        <p:txBody>
          <a:bodyPr lIns="0" rIns="0" anchor="ctr" anchorCtr="0"/>
          <a:lstStyle/>
          <a:p>
            <a:pPr algn="ctr">
              <a:lnSpc>
                <a:spcPct val="114000"/>
              </a:lnSpc>
              <a:spcBef>
                <a:spcPts val="0"/>
              </a:spcBef>
              <a:buClr>
                <a:srgbClr val="000000"/>
              </a:buClr>
              <a:buSzPct val="115000"/>
            </a:pPr>
            <a:r>
              <a:rPr lang="en-US" b="1" dirty="0" smtClean="0">
                <a:solidFill>
                  <a:srgbClr val="333A3E"/>
                </a:solidFill>
                <a:latin typeface="Arial" panose="020B0604020202020204" pitchFamily="34" charset="0"/>
                <a:cs typeface="Arial" panose="020B0604020202020204" pitchFamily="34" charset="0"/>
              </a:rPr>
              <a:t>Increasingly executing on opportunities across diverse end-markets</a:t>
            </a:r>
            <a:endParaRPr lang="en-US" b="1" dirty="0">
              <a:solidFill>
                <a:srgbClr val="333A3E"/>
              </a:solidFill>
              <a:latin typeface="Arial" panose="020B0604020202020204" pitchFamily="34" charset="0"/>
              <a:cs typeface="Arial" panose="020B0604020202020204" pitchFamily="34" charset="0"/>
            </a:endParaRPr>
          </a:p>
        </p:txBody>
      </p:sp>
      <p:sp>
        <p:nvSpPr>
          <p:cNvPr id="21" name="Rectangle 20"/>
          <p:cNvSpPr/>
          <p:nvPr/>
        </p:nvSpPr>
        <p:spPr>
          <a:xfrm>
            <a:off x="0" y="1804569"/>
            <a:ext cx="2834640" cy="2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smtClean="0">
                <a:solidFill>
                  <a:schemeClr val="tx1"/>
                </a:solidFill>
                <a:latin typeface="Arial" panose="020B0604020202020204" pitchFamily="34" charset="0"/>
                <a:cs typeface="Arial" panose="020B0604020202020204" pitchFamily="34" charset="0"/>
              </a:rPr>
              <a:t>Acquisition Momentum</a:t>
            </a:r>
            <a:endParaRPr lang="en-US" sz="1000" b="1" u="sng"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4367046" y="1808643"/>
            <a:ext cx="2834640" cy="25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u="sng" dirty="0" smtClean="0">
                <a:solidFill>
                  <a:schemeClr val="tx1"/>
                </a:solidFill>
                <a:latin typeface="Arial" panose="020B0604020202020204" pitchFamily="34" charset="0"/>
                <a:cs typeface="Arial" panose="020B0604020202020204" pitchFamily="34" charset="0"/>
              </a:rPr>
              <a:t>Acquisition End-Market Mix</a:t>
            </a:r>
            <a:endParaRPr lang="en-US" sz="1000" b="1" u="sng" dirty="0">
              <a:solidFill>
                <a:schemeClr val="tx1"/>
              </a:solidFill>
              <a:latin typeface="Arial" panose="020B0604020202020204" pitchFamily="34" charset="0"/>
              <a:cs typeface="Arial" panose="020B0604020202020204" pitchFamily="34" charset="0"/>
            </a:endParaRPr>
          </a:p>
        </p:txBody>
      </p:sp>
      <p:pic>
        <p:nvPicPr>
          <p:cNvPr id="6" name="Picture 5"/>
          <p:cNvPicPr/>
          <p:nvPr>
            <p:extLst>
              <p:ext uri="{D42A27DB-BD31-4B8C-83A1-F6EECF244321}">
                <p14:modId xmlns:p14="http://schemas.microsoft.com/office/powerpoint/2010/main" val="3203426305"/>
              </p:ext>
            </p:extLst>
          </p:nvPr>
        </p:nvPicPr>
        <p:blipFill>
          <a:blip r:embed="rId4"/>
          <a:stretch>
            <a:fillRect/>
          </a:stretch>
        </p:blipFill>
        <p:spPr>
          <a:xfrm>
            <a:off x="4809329" y="2007128"/>
            <a:ext cx="4029075" cy="2647950"/>
          </a:xfrm>
          <a:prstGeom prst="rect">
            <a:avLst/>
          </a:prstGeom>
        </p:spPr>
      </p:pic>
      <p:sp>
        <p:nvSpPr>
          <p:cNvPr id="27" name="TextBox 3"/>
          <p:cNvSpPr txBox="1"/>
          <p:nvPr/>
        </p:nvSpPr>
        <p:spPr>
          <a:xfrm>
            <a:off x="698656" y="4349968"/>
            <a:ext cx="3762383" cy="30511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800" b="0" u="sng" dirty="0">
                <a:latin typeface="Arial" panose="020B0604020202020204" pitchFamily="34" charset="0"/>
                <a:cs typeface="Arial" panose="020B0604020202020204" pitchFamily="34" charset="0"/>
              </a:rPr>
              <a:t># of Companies</a:t>
            </a:r>
            <a:r>
              <a:rPr lang="en-US" sz="800" b="0" u="sng" dirty="0" smtClean="0">
                <a:latin typeface="Arial" panose="020B0604020202020204" pitchFamily="34" charset="0"/>
                <a:cs typeface="Arial" panose="020B0604020202020204" pitchFamily="34" charset="0"/>
              </a:rPr>
              <a:t>:</a:t>
            </a:r>
          </a:p>
          <a:p>
            <a:pPr algn="ctr"/>
            <a:endParaRPr lang="en-US" sz="500" b="0" u="sng" dirty="0">
              <a:latin typeface="Arial" panose="020B0604020202020204" pitchFamily="34" charset="0"/>
              <a:cs typeface="Arial" panose="020B0604020202020204" pitchFamily="34" charset="0"/>
            </a:endParaRPr>
          </a:p>
          <a:p>
            <a:pPr algn="ctr"/>
            <a:endParaRPr lang="en-US" sz="100" b="0" dirty="0">
              <a:latin typeface="Arial" panose="020B0604020202020204" pitchFamily="34" charset="0"/>
              <a:cs typeface="Arial" panose="020B0604020202020204" pitchFamily="34" charset="0"/>
            </a:endParaRPr>
          </a:p>
          <a:p>
            <a:pPr algn="l"/>
            <a:r>
              <a:rPr lang="en-US" sz="800" b="0" dirty="0">
                <a:latin typeface="Arial" panose="020B0604020202020204" pitchFamily="34" charset="0"/>
                <a:cs typeface="Arial" panose="020B0604020202020204" pitchFamily="34" charset="0"/>
              </a:rPr>
              <a:t> </a:t>
            </a:r>
            <a:r>
              <a:rPr lang="en-US" sz="800" b="0" dirty="0" smtClean="0">
                <a:latin typeface="Arial" panose="020B0604020202020204" pitchFamily="34" charset="0"/>
                <a:cs typeface="Arial" panose="020B0604020202020204" pitchFamily="34" charset="0"/>
              </a:rPr>
              <a:t>2                3</a:t>
            </a:r>
            <a:r>
              <a:rPr lang="en-US" sz="800" b="0" baseline="0" dirty="0" smtClean="0">
                <a:latin typeface="Arial" panose="020B0604020202020204" pitchFamily="34" charset="0"/>
                <a:cs typeface="Arial" panose="020B0604020202020204" pitchFamily="34" charset="0"/>
              </a:rPr>
              <a:t>               </a:t>
            </a:r>
            <a:r>
              <a:rPr lang="en-US" sz="800" b="0" dirty="0" smtClean="0">
                <a:latin typeface="Arial" panose="020B0604020202020204" pitchFamily="34" charset="0"/>
                <a:cs typeface="Arial" panose="020B0604020202020204" pitchFamily="34" charset="0"/>
              </a:rPr>
              <a:t>4              </a:t>
            </a:r>
            <a:r>
              <a:rPr lang="en-US" sz="800" b="0" dirty="0">
                <a:latin typeface="Arial" panose="020B0604020202020204" pitchFamily="34" charset="0"/>
                <a:cs typeface="Arial" panose="020B0604020202020204" pitchFamily="34" charset="0"/>
              </a:rPr>
              <a:t>3	  </a:t>
            </a:r>
            <a:r>
              <a:rPr lang="en-US" sz="800" b="0" dirty="0" smtClean="0">
                <a:latin typeface="Arial" panose="020B0604020202020204" pitchFamily="34" charset="0"/>
                <a:cs typeface="Arial" panose="020B0604020202020204" pitchFamily="34" charset="0"/>
              </a:rPr>
              <a:t>   7               4                8             13 </a:t>
            </a:r>
            <a:endParaRPr lang="en-US" sz="800" b="0" dirty="0">
              <a:latin typeface="Arial" panose="020B0604020202020204" pitchFamily="34" charset="0"/>
              <a:cs typeface="Arial" panose="020B0604020202020204" pitchFamily="34" charset="0"/>
            </a:endParaRPr>
          </a:p>
        </p:txBody>
      </p:sp>
      <p:sp>
        <p:nvSpPr>
          <p:cNvPr id="10" name="Rectangle 9"/>
          <p:cNvSpPr/>
          <p:nvPr/>
        </p:nvSpPr>
        <p:spPr>
          <a:xfrm>
            <a:off x="663974" y="4380295"/>
            <a:ext cx="3868528" cy="356815"/>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eft-Right Arrow 14"/>
          <p:cNvSpPr/>
          <p:nvPr/>
        </p:nvSpPr>
        <p:spPr>
          <a:xfrm>
            <a:off x="2939141" y="1694878"/>
            <a:ext cx="1782149" cy="439864"/>
          </a:xfrm>
          <a:prstGeom prst="leftRightArrow">
            <a:avLst/>
          </a:prstGeom>
          <a:solidFill>
            <a:srgbClr val="404040"/>
          </a:solid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chemeClr val="bg1"/>
                </a:solidFill>
                <a:latin typeface="Arial" panose="020B0604020202020204" pitchFamily="34" charset="0"/>
                <a:cs typeface="Arial" panose="020B0604020202020204" pitchFamily="34" charset="0"/>
              </a:rPr>
              <a:t>$236MM Avg. Revenues Acquired</a:t>
            </a:r>
            <a:endParaRPr lang="en-US" sz="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59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57681" y="895789"/>
            <a:ext cx="7851843" cy="26812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a:off x="1157681" y="3689147"/>
            <a:ext cx="7851843" cy="27518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45017" y="897242"/>
            <a:ext cx="3894938" cy="369332"/>
          </a:xfrm>
          <a:prstGeom prst="rect">
            <a:avLst/>
          </a:prstGeom>
          <a:solidFill>
            <a:srgbClr val="435269"/>
          </a:solidFill>
        </p:spPr>
        <p:txBody>
          <a:bodyPr wrap="square" rtlCol="0">
            <a:spAutoFit/>
          </a:bodyPr>
          <a:lstStyle/>
          <a:p>
            <a:pPr algn="ctr"/>
            <a:r>
              <a:rPr lang="en-US" b="1" u="sng" dirty="0" smtClean="0">
                <a:solidFill>
                  <a:schemeClr val="bg1"/>
                </a:solidFill>
                <a:latin typeface="Arial" panose="020B0604020202020204" pitchFamily="34" charset="0"/>
                <a:cs typeface="Arial" panose="020B0604020202020204" pitchFamily="34" charset="0"/>
              </a:rPr>
              <a:t>Recreational Vehicle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26310744"/>
              </p:ext>
            </p:extLst>
          </p:nvPr>
        </p:nvGraphicFramePr>
        <p:xfrm>
          <a:off x="597503" y="1503661"/>
          <a:ext cx="8285442" cy="5501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7086600" y="6630795"/>
            <a:ext cx="2057400" cy="297544"/>
          </a:xfrm>
        </p:spPr>
        <p:txBody>
          <a:bodyPr/>
          <a:lstStyle/>
          <a:p>
            <a:fld id="{BCF97837-A29C-4243-9F9B-B3874C1BEEE0}" type="slidenum">
              <a:rPr lang="en-US" smtClean="0"/>
              <a:pPr/>
              <a:t>36</a:t>
            </a:fld>
            <a:endParaRPr lang="en-US" dirty="0"/>
          </a:p>
        </p:txBody>
      </p:sp>
      <p:pic>
        <p:nvPicPr>
          <p:cNvPr id="12" name="Picture 11"/>
          <p:cNvPicPr>
            <a:picLocks noChangeAspect="1"/>
          </p:cNvPicPr>
          <p:nvPr/>
        </p:nvPicPr>
        <p:blipFill>
          <a:blip r:embed="rId8"/>
          <a:stretch>
            <a:fillRect/>
          </a:stretch>
        </p:blipFill>
        <p:spPr>
          <a:xfrm>
            <a:off x="3024993" y="1511779"/>
            <a:ext cx="1236605" cy="654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4"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701961" y="1533973"/>
            <a:ext cx="1360265" cy="7212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8016" y="4258988"/>
            <a:ext cx="1360265" cy="755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Lst>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3520" y="4305452"/>
            <a:ext cx="1236605" cy="680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30" name="Title 1"/>
          <p:cNvSpPr>
            <a:spLocks noGrp="1"/>
          </p:cNvSpPr>
          <p:nvPr>
            <p:ph type="title"/>
          </p:nvPr>
        </p:nvSpPr>
        <p:spPr>
          <a:xfrm>
            <a:off x="713232" y="307006"/>
            <a:ext cx="8385048" cy="485999"/>
          </a:xfrm>
        </p:spPr>
        <p:txBody>
          <a:bodyPr/>
          <a:lstStyle/>
          <a:p>
            <a:r>
              <a:rPr lang="en-US" sz="2600" dirty="0" smtClean="0"/>
              <a:t>Strong Brands &amp; Product Expertise in Core Markets</a:t>
            </a:r>
            <a:endParaRPr lang="en-US" sz="2600" dirty="0"/>
          </a:p>
        </p:txBody>
      </p:sp>
      <p:sp>
        <p:nvSpPr>
          <p:cNvPr id="2" name="TextBox 1"/>
          <p:cNvSpPr txBox="1"/>
          <p:nvPr/>
        </p:nvSpPr>
        <p:spPr>
          <a:xfrm rot="16200000">
            <a:off x="-431208" y="2067161"/>
            <a:ext cx="2681300" cy="338554"/>
          </a:xfrm>
          <a:prstGeom prst="rect">
            <a:avLst/>
          </a:prstGeom>
          <a:solidFill>
            <a:srgbClr val="435269"/>
          </a:solidFill>
          <a:ln>
            <a:solidFill>
              <a:srgbClr val="333F50"/>
            </a:solidFill>
          </a:ln>
        </p:spPr>
        <p:txBody>
          <a:bodyPr wrap="square" rtlCol="0">
            <a:spAutoFit/>
          </a:bodyPr>
          <a:lstStyle/>
          <a:p>
            <a:pPr algn="ctr"/>
            <a:r>
              <a:rPr lang="en-US" sz="1600" b="1" i="1" dirty="0" smtClean="0">
                <a:solidFill>
                  <a:schemeClr val="bg1"/>
                </a:solidFill>
                <a:latin typeface="Arial" panose="020B0604020202020204" pitchFamily="34" charset="0"/>
                <a:cs typeface="Arial" panose="020B0604020202020204" pitchFamily="34" charset="0"/>
              </a:rPr>
              <a:t>Lifestyle &amp; Leisure</a:t>
            </a:r>
            <a:endParaRPr lang="en-US" sz="1600" b="1" i="1" dirty="0">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rot="16200000">
            <a:off x="-479525" y="4904846"/>
            <a:ext cx="2758567" cy="338554"/>
          </a:xfrm>
          <a:prstGeom prst="rect">
            <a:avLst/>
          </a:prstGeom>
          <a:solidFill>
            <a:srgbClr val="435269"/>
          </a:solidFill>
          <a:ln>
            <a:solidFill>
              <a:schemeClr val="tx2">
                <a:lumMod val="75000"/>
              </a:schemeClr>
            </a:solidFill>
          </a:ln>
        </p:spPr>
        <p:txBody>
          <a:bodyPr wrap="square" rtlCol="0">
            <a:spAutoFit/>
          </a:bodyPr>
          <a:lstStyle>
            <a:defPPr>
              <a:defRPr lang="en-US"/>
            </a:defPPr>
            <a:lvl1pPr algn="ctr">
              <a:defRPr sz="1600" b="1" i="1">
                <a:solidFill>
                  <a:schemeClr val="tx2">
                    <a:lumMod val="75000"/>
                  </a:schemeClr>
                </a:solidFill>
                <a:latin typeface="Arial" panose="020B0604020202020204" pitchFamily="34" charset="0"/>
                <a:cs typeface="Arial" panose="020B0604020202020204" pitchFamily="34" charset="0"/>
              </a:defRPr>
            </a:lvl1pPr>
          </a:lstStyle>
          <a:p>
            <a:r>
              <a:rPr lang="en-US" dirty="0">
                <a:solidFill>
                  <a:schemeClr val="bg1"/>
                </a:solidFill>
              </a:rPr>
              <a:t>Housing &amp; Industrial</a:t>
            </a:r>
          </a:p>
        </p:txBody>
      </p:sp>
      <p:pic>
        <p:nvPicPr>
          <p:cNvPr id="42" name="Picture 41"/>
          <p:cNvPicPr>
            <a:picLocks noChangeAspect="1"/>
          </p:cNvPicPr>
          <p:nvPr/>
        </p:nvPicPr>
        <p:blipFill>
          <a:blip r:embed="rId12"/>
          <a:stretch>
            <a:fillRect/>
          </a:stretch>
        </p:blipFill>
        <p:spPr>
          <a:xfrm>
            <a:off x="1657460" y="1514172"/>
            <a:ext cx="1236605" cy="649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44" name="Picture 4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2600" y="4306802"/>
            <a:ext cx="1236605" cy="691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45" name="Picture 11"/>
          <p:cNvPicPr>
            <a:picLocks noChangeAspect="1" noChangeArrowheads="1"/>
          </p:cNvPicPr>
          <p:nvPr/>
        </p:nvPicPr>
        <p:blipFill>
          <a:blip r:embed="rId14" cstate="print">
            <a:grayscl/>
            <a:extLst>
              <a:ext uri="{28A0092B-C50C-407E-A947-70E740481C1C}">
                <a14:useLocalDpi xmlns:a14="http://schemas.microsoft.com/office/drawing/2010/main" val="0"/>
              </a:ext>
            </a:extLst>
          </a:blip>
          <a:srcRect/>
          <a:stretch>
            <a:fillRect/>
          </a:stretch>
        </p:blipFill>
        <p:spPr bwMode="auto">
          <a:xfrm>
            <a:off x="5686248" y="4258944"/>
            <a:ext cx="1360265" cy="7562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15"/>
          <a:stretch>
            <a:fillRect/>
          </a:stretch>
        </p:blipFill>
        <p:spPr>
          <a:xfrm>
            <a:off x="7078101" y="1476090"/>
            <a:ext cx="1503583" cy="857274"/>
          </a:xfrm>
          <a:prstGeom prst="rect">
            <a:avLst/>
          </a:prstGeom>
        </p:spPr>
      </p:pic>
      <p:pic>
        <p:nvPicPr>
          <p:cNvPr id="51" name="Picture 50" descr="Millennium logo 7x1.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85383" y="3360623"/>
            <a:ext cx="495420" cy="123855"/>
          </a:xfrm>
          <a:prstGeom prst="rect">
            <a:avLst/>
          </a:prstGeom>
        </p:spPr>
      </p:pic>
      <p:pic>
        <p:nvPicPr>
          <p:cNvPr id="52" name="Picture 5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70935" y="3269083"/>
            <a:ext cx="286342" cy="174083"/>
          </a:xfrm>
          <a:prstGeom prst="rect">
            <a:avLst/>
          </a:prstGeom>
        </p:spPr>
      </p:pic>
      <p:pic>
        <p:nvPicPr>
          <p:cNvPr id="54" name="Picture 53" descr="Unknown.jpg"/>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5591" y="2291760"/>
            <a:ext cx="226477" cy="203655"/>
          </a:xfrm>
          <a:prstGeom prst="rect">
            <a:avLst/>
          </a:prstGeom>
        </p:spPr>
      </p:pic>
      <p:pic>
        <p:nvPicPr>
          <p:cNvPr id="55" name="Picture 54"/>
          <p:cNvPicPr>
            <a:picLocks noChangeAspect="1"/>
          </p:cNvPicPr>
          <p:nvPr/>
        </p:nvPicPr>
        <p:blipFill>
          <a:blip r:embed="rId19">
            <a:clrChange>
              <a:clrFrom>
                <a:srgbClr val="FFFFFF"/>
              </a:clrFrom>
              <a:clrTo>
                <a:srgbClr val="FFFFFF">
                  <a:alpha val="0"/>
                </a:srgbClr>
              </a:clrTo>
            </a:clrChange>
          </a:blip>
          <a:stretch>
            <a:fillRect/>
          </a:stretch>
        </p:blipFill>
        <p:spPr>
          <a:xfrm>
            <a:off x="2193724" y="3046733"/>
            <a:ext cx="583068" cy="164406"/>
          </a:xfrm>
          <a:prstGeom prst="rect">
            <a:avLst/>
          </a:prstGeom>
        </p:spPr>
      </p:pic>
      <p:pic>
        <p:nvPicPr>
          <p:cNvPr id="56" name="Picture 5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004589" y="2844254"/>
            <a:ext cx="457200" cy="133165"/>
          </a:xfrm>
          <a:prstGeom prst="rect">
            <a:avLst/>
          </a:prstGeom>
        </p:spPr>
      </p:pic>
      <p:pic>
        <p:nvPicPr>
          <p:cNvPr id="58" name="Picture 57" descr="Gustafson Logo NEW final with shadow.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43531" y="2550149"/>
            <a:ext cx="168781" cy="223250"/>
          </a:xfrm>
          <a:prstGeom prst="rect">
            <a:avLst/>
          </a:prstGeom>
        </p:spPr>
      </p:pic>
      <p:pic>
        <p:nvPicPr>
          <p:cNvPr id="59" name="Picture 5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71466" y="2403946"/>
            <a:ext cx="365760" cy="275187"/>
          </a:xfrm>
          <a:prstGeom prst="rect">
            <a:avLst/>
          </a:prstGeom>
        </p:spPr>
      </p:pic>
      <p:pic>
        <p:nvPicPr>
          <p:cNvPr id="60" name="Picture 59"/>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4288" y="2410406"/>
            <a:ext cx="484901" cy="224247"/>
          </a:xfrm>
          <a:prstGeom prst="rect">
            <a:avLst/>
          </a:prstGeom>
        </p:spPr>
      </p:pic>
      <p:pic>
        <p:nvPicPr>
          <p:cNvPr id="61" name="Picture 60"/>
          <p:cNvPicPr>
            <a:picLocks noChangeAspect="1"/>
          </p:cNvPicPr>
          <p:nvPr/>
        </p:nvPicPr>
        <p:blipFill>
          <a:blip r:embed="rId24" cstate="print">
            <a:clrChange>
              <a:clrFrom>
                <a:srgbClr val="FFFEFB"/>
              </a:clrFrom>
              <a:clrTo>
                <a:srgbClr val="FFFEFB">
                  <a:alpha val="0"/>
                </a:srgbClr>
              </a:clrTo>
            </a:clrChange>
            <a:extLst>
              <a:ext uri="{28A0092B-C50C-407E-A947-70E740481C1C}">
                <a14:useLocalDpi xmlns:a14="http://schemas.microsoft.com/office/drawing/2010/main" val="0"/>
              </a:ext>
            </a:extLst>
          </a:blip>
          <a:stretch>
            <a:fillRect/>
          </a:stretch>
        </p:blipFill>
        <p:spPr>
          <a:xfrm>
            <a:off x="6719540" y="2699178"/>
            <a:ext cx="333189" cy="274599"/>
          </a:xfrm>
          <a:prstGeom prst="rect">
            <a:avLst/>
          </a:prstGeom>
        </p:spPr>
      </p:pic>
      <p:pic>
        <p:nvPicPr>
          <p:cNvPr id="62" name="Picture 6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73217" y="2796159"/>
            <a:ext cx="697190" cy="127416"/>
          </a:xfrm>
          <a:prstGeom prst="rect">
            <a:avLst/>
          </a:prstGeom>
        </p:spPr>
      </p:pic>
      <p:pic>
        <p:nvPicPr>
          <p:cNvPr id="63" name="Picture 62"/>
          <p:cNvPicPr>
            <a:picLocks noChangeAspect="1"/>
          </p:cNvPicPr>
          <p:nvPr/>
        </p:nvPicPr>
        <p:blipFill>
          <a:blip r:embed="rId26">
            <a:clrChange>
              <a:clrFrom>
                <a:srgbClr val="FFFFFF"/>
              </a:clrFrom>
              <a:clrTo>
                <a:srgbClr val="FFFFFF">
                  <a:alpha val="0"/>
                </a:srgbClr>
              </a:clrTo>
            </a:clrChange>
          </a:blip>
          <a:stretch>
            <a:fillRect/>
          </a:stretch>
        </p:blipFill>
        <p:spPr>
          <a:xfrm>
            <a:off x="7354610" y="2754846"/>
            <a:ext cx="365760" cy="215695"/>
          </a:xfrm>
          <a:prstGeom prst="rect">
            <a:avLst/>
          </a:prstGeom>
        </p:spPr>
      </p:pic>
      <p:pic>
        <p:nvPicPr>
          <p:cNvPr id="64" name="Picture 63" descr="C:\Users\musselmj\AppData\Local\Microsoft\Windows\Temporary Internet Files\Content.Outlook\70G8OV5K\BWP_Logo_AWOriginal_med.png"/>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81507" y="2404337"/>
            <a:ext cx="709437" cy="219730"/>
          </a:xfrm>
          <a:prstGeom prst="rect">
            <a:avLst/>
          </a:prstGeom>
          <a:noFill/>
          <a:ln>
            <a:noFill/>
          </a:ln>
        </p:spPr>
      </p:pic>
      <p:pic>
        <p:nvPicPr>
          <p:cNvPr id="65" name="Picture 6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449783" y="2403186"/>
            <a:ext cx="365760" cy="232103"/>
          </a:xfrm>
          <a:prstGeom prst="rect">
            <a:avLst/>
          </a:prstGeom>
        </p:spPr>
      </p:pic>
      <p:pic>
        <p:nvPicPr>
          <p:cNvPr id="66" name="Picture 65"/>
          <p:cNvPicPr>
            <a:picLocks noChangeAspect="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69870" y="2421135"/>
            <a:ext cx="477255" cy="253893"/>
          </a:xfrm>
          <a:prstGeom prst="rect">
            <a:avLst/>
          </a:prstGeom>
        </p:spPr>
      </p:pic>
      <p:pic>
        <p:nvPicPr>
          <p:cNvPr id="69" name="Picture 6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296610" y="5946033"/>
            <a:ext cx="360850" cy="188636"/>
          </a:xfrm>
          <a:prstGeom prst="rect">
            <a:avLst/>
          </a:prstGeom>
        </p:spPr>
      </p:pic>
      <p:pic>
        <p:nvPicPr>
          <p:cNvPr id="70" name="Picture 6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343588" y="5603929"/>
            <a:ext cx="404311" cy="255532"/>
          </a:xfrm>
          <a:prstGeom prst="rect">
            <a:avLst/>
          </a:prstGeom>
        </p:spPr>
      </p:pic>
      <p:pic>
        <p:nvPicPr>
          <p:cNvPr id="73" name="Picture 72"/>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007907" y="5571774"/>
            <a:ext cx="457200" cy="243056"/>
          </a:xfrm>
          <a:prstGeom prst="rect">
            <a:avLst/>
          </a:prstGeom>
        </p:spPr>
      </p:pic>
      <p:pic>
        <p:nvPicPr>
          <p:cNvPr id="75" name="Picture 7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267214" y="6000613"/>
            <a:ext cx="457200" cy="167180"/>
          </a:xfrm>
          <a:prstGeom prst="rect">
            <a:avLst/>
          </a:prstGeom>
        </p:spPr>
      </p:pic>
      <p:pic>
        <p:nvPicPr>
          <p:cNvPr id="76" name="Picture 75" descr="Custom-Vinyls1.gif"/>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5732642" y="5187427"/>
            <a:ext cx="387968" cy="198366"/>
          </a:xfrm>
          <a:prstGeom prst="rect">
            <a:avLst/>
          </a:prstGeom>
        </p:spPr>
      </p:pic>
      <p:pic>
        <p:nvPicPr>
          <p:cNvPr id="80" name="Picture 79"/>
          <p:cNvPicPr>
            <a:picLocks noChangeAspect="1"/>
          </p:cNvPicPr>
          <p:nvPr/>
        </p:nvPicPr>
        <p:blipFill>
          <a:blip r:embed="rId35"/>
          <a:stretch>
            <a:fillRect/>
          </a:stretch>
        </p:blipFill>
        <p:spPr>
          <a:xfrm>
            <a:off x="5293405" y="5753951"/>
            <a:ext cx="457200" cy="180664"/>
          </a:xfrm>
          <a:prstGeom prst="rect">
            <a:avLst/>
          </a:prstGeom>
        </p:spPr>
      </p:pic>
      <p:pic>
        <p:nvPicPr>
          <p:cNvPr id="83" name="Picture 8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8302976" y="6199665"/>
            <a:ext cx="258617" cy="230243"/>
          </a:xfrm>
          <a:prstGeom prst="rect">
            <a:avLst/>
          </a:prstGeom>
        </p:spPr>
      </p:pic>
      <p:pic>
        <p:nvPicPr>
          <p:cNvPr id="86" name="Picture 85" descr="DD-FINAL.gif"/>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7762346" y="5162818"/>
            <a:ext cx="457200" cy="203014"/>
          </a:xfrm>
          <a:prstGeom prst="rect">
            <a:avLst/>
          </a:prstGeom>
        </p:spPr>
      </p:pic>
      <p:pic>
        <p:nvPicPr>
          <p:cNvPr id="77" name="Picture 76" descr="AIA-color-Logo-.gif"/>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2370103" y="5888315"/>
            <a:ext cx="397210" cy="290204"/>
          </a:xfrm>
          <a:prstGeom prst="rect">
            <a:avLst/>
          </a:prstGeom>
        </p:spPr>
      </p:pic>
      <p:pic>
        <p:nvPicPr>
          <p:cNvPr id="78" name="Picture 7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852481" y="5476169"/>
            <a:ext cx="365760" cy="231167"/>
          </a:xfrm>
          <a:prstGeom prst="rect">
            <a:avLst/>
          </a:prstGeom>
        </p:spPr>
      </p:pic>
      <p:sp>
        <p:nvSpPr>
          <p:cNvPr id="82" name="TextBox 81"/>
          <p:cNvSpPr txBox="1"/>
          <p:nvPr/>
        </p:nvSpPr>
        <p:spPr>
          <a:xfrm>
            <a:off x="5105057" y="893589"/>
            <a:ext cx="3895344" cy="369332"/>
          </a:xfrm>
          <a:prstGeom prst="rect">
            <a:avLst/>
          </a:prstGeom>
          <a:solidFill>
            <a:srgbClr val="435269"/>
          </a:solidFill>
        </p:spPr>
        <p:txBody>
          <a:bodyPr wrap="square" rtlCol="0">
            <a:spAutoFit/>
          </a:bodyPr>
          <a:lstStyle/>
          <a:p>
            <a:pPr algn="ctr"/>
            <a:r>
              <a:rPr lang="en-US" b="1" u="sng" dirty="0" smtClean="0">
                <a:solidFill>
                  <a:schemeClr val="bg1"/>
                </a:solidFill>
                <a:latin typeface="Arial" panose="020B0604020202020204" pitchFamily="34" charset="0"/>
                <a:cs typeface="Arial" panose="020B0604020202020204" pitchFamily="34" charset="0"/>
              </a:rPr>
              <a:t>Marine</a:t>
            </a:r>
          </a:p>
        </p:txBody>
      </p:sp>
      <p:sp>
        <p:nvSpPr>
          <p:cNvPr id="87" name="TextBox 86"/>
          <p:cNvSpPr txBox="1"/>
          <p:nvPr/>
        </p:nvSpPr>
        <p:spPr>
          <a:xfrm>
            <a:off x="1125767" y="3696629"/>
            <a:ext cx="3895344" cy="369332"/>
          </a:xfrm>
          <a:prstGeom prst="rect">
            <a:avLst/>
          </a:prstGeom>
          <a:solidFill>
            <a:srgbClr val="435269"/>
          </a:solidFill>
        </p:spPr>
        <p:txBody>
          <a:bodyPr wrap="square" rtlCol="0">
            <a:spAutoFit/>
          </a:bodyPr>
          <a:lstStyle/>
          <a:p>
            <a:pPr algn="ctr"/>
            <a:r>
              <a:rPr lang="en-US" b="1" u="sng" dirty="0" smtClean="0">
                <a:solidFill>
                  <a:schemeClr val="bg1"/>
                </a:solidFill>
                <a:latin typeface="Arial" panose="020B0604020202020204" pitchFamily="34" charset="0"/>
                <a:cs typeface="Arial" panose="020B0604020202020204" pitchFamily="34" charset="0"/>
              </a:rPr>
              <a:t>Manufactured Housing</a:t>
            </a:r>
          </a:p>
        </p:txBody>
      </p:sp>
      <p:sp>
        <p:nvSpPr>
          <p:cNvPr id="88" name="TextBox 87"/>
          <p:cNvSpPr txBox="1"/>
          <p:nvPr/>
        </p:nvSpPr>
        <p:spPr>
          <a:xfrm>
            <a:off x="5101681" y="3688848"/>
            <a:ext cx="3895344" cy="369332"/>
          </a:xfrm>
          <a:prstGeom prst="rect">
            <a:avLst/>
          </a:prstGeom>
          <a:solidFill>
            <a:srgbClr val="435269"/>
          </a:solidFill>
        </p:spPr>
        <p:txBody>
          <a:bodyPr wrap="square" rtlCol="0">
            <a:spAutoFit/>
          </a:bodyPr>
          <a:lstStyle/>
          <a:p>
            <a:pPr algn="ctr"/>
            <a:r>
              <a:rPr lang="en-US" b="1" u="sng" dirty="0" smtClean="0">
                <a:solidFill>
                  <a:schemeClr val="bg1"/>
                </a:solidFill>
                <a:latin typeface="Arial" panose="020B0604020202020204" pitchFamily="34" charset="0"/>
                <a:cs typeface="Arial" panose="020B0604020202020204" pitchFamily="34" charset="0"/>
              </a:rPr>
              <a:t>Industrial</a:t>
            </a:r>
          </a:p>
        </p:txBody>
      </p:sp>
      <p:pic>
        <p:nvPicPr>
          <p:cNvPr id="57" name="Picture 56"/>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236219" y="2305481"/>
            <a:ext cx="285333" cy="227994"/>
          </a:xfrm>
          <a:prstGeom prst="rect">
            <a:avLst/>
          </a:prstGeom>
        </p:spPr>
      </p:pic>
      <p:pic>
        <p:nvPicPr>
          <p:cNvPr id="67" name="Picture 66"/>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680803" y="2333753"/>
            <a:ext cx="537654" cy="169374"/>
          </a:xfrm>
          <a:prstGeom prst="rect">
            <a:avLst/>
          </a:prstGeom>
        </p:spPr>
      </p:pic>
      <p:pic>
        <p:nvPicPr>
          <p:cNvPr id="68" name="Picture 67" descr="Custom-Vinyls1.gif"/>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2311823" y="2305983"/>
            <a:ext cx="452168" cy="194395"/>
          </a:xfrm>
          <a:prstGeom prst="rect">
            <a:avLst/>
          </a:prstGeom>
        </p:spPr>
      </p:pic>
      <p:pic>
        <p:nvPicPr>
          <p:cNvPr id="90" name="Picture 89"/>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893659" y="2310228"/>
            <a:ext cx="353250" cy="176419"/>
          </a:xfrm>
          <a:prstGeom prst="rect">
            <a:avLst/>
          </a:prstGeom>
        </p:spPr>
      </p:pic>
      <p:pic>
        <p:nvPicPr>
          <p:cNvPr id="91" name="Picture 90" descr="C:\Users\musselmj\AppData\Local\Microsoft\Windows\Temporary Internet Files\Content.Outlook\70G8OV5K\BWP_Logo_AWOriginal_med.png"/>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781581" y="2292274"/>
            <a:ext cx="594653" cy="167837"/>
          </a:xfrm>
          <a:prstGeom prst="rect">
            <a:avLst/>
          </a:prstGeom>
          <a:noFill/>
          <a:ln>
            <a:noFill/>
          </a:ln>
        </p:spPr>
      </p:pic>
      <p:pic>
        <p:nvPicPr>
          <p:cNvPr id="92" name="Picture 91" descr="AIA-color-Logo-.gif"/>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4506189" y="2251711"/>
            <a:ext cx="323682" cy="236483"/>
          </a:xfrm>
          <a:prstGeom prst="rect">
            <a:avLst/>
          </a:prstGeom>
        </p:spPr>
      </p:pic>
      <p:pic>
        <p:nvPicPr>
          <p:cNvPr id="94" name="Picture 93"/>
          <p:cNvPicPr>
            <a:picLocks noChangeAspect="1"/>
          </p:cNvPicPr>
          <p:nvPr/>
        </p:nvPicPr>
        <p:blipFill>
          <a:blip r:embed="rId43"/>
          <a:stretch>
            <a:fillRect/>
          </a:stretch>
        </p:blipFill>
        <p:spPr>
          <a:xfrm>
            <a:off x="1155409" y="2789968"/>
            <a:ext cx="370850" cy="253119"/>
          </a:xfrm>
          <a:prstGeom prst="rect">
            <a:avLst/>
          </a:prstGeom>
        </p:spPr>
      </p:pic>
      <p:pic>
        <p:nvPicPr>
          <p:cNvPr id="95" name="Picture 94"/>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1183083" y="2574922"/>
            <a:ext cx="339585" cy="214624"/>
          </a:xfrm>
          <a:prstGeom prst="rect">
            <a:avLst/>
          </a:prstGeom>
        </p:spPr>
      </p:pic>
      <p:pic>
        <p:nvPicPr>
          <p:cNvPr id="96" name="Picture 95"/>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641587" y="2573739"/>
            <a:ext cx="238197" cy="229205"/>
          </a:xfrm>
          <a:prstGeom prst="rect">
            <a:avLst/>
          </a:prstGeom>
        </p:spPr>
      </p:pic>
      <p:pic>
        <p:nvPicPr>
          <p:cNvPr id="97" name="Picture 96"/>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2010790" y="2588490"/>
            <a:ext cx="254953" cy="173988"/>
          </a:xfrm>
          <a:prstGeom prst="rect">
            <a:avLst/>
          </a:prstGeom>
        </p:spPr>
      </p:pic>
      <p:pic>
        <p:nvPicPr>
          <p:cNvPr id="98" name="Picture 97"/>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4556" y="2567935"/>
            <a:ext cx="358044" cy="153082"/>
          </a:xfrm>
          <a:prstGeom prst="rect">
            <a:avLst/>
          </a:prstGeom>
        </p:spPr>
      </p:pic>
      <p:pic>
        <p:nvPicPr>
          <p:cNvPr id="99" name="Picture 98"/>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3186160" y="2568072"/>
            <a:ext cx="531729" cy="132320"/>
          </a:xfrm>
          <a:prstGeom prst="rect">
            <a:avLst/>
          </a:prstGeom>
        </p:spPr>
      </p:pic>
      <p:pic>
        <p:nvPicPr>
          <p:cNvPr id="100" name="Picture 99"/>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702494" y="2579267"/>
            <a:ext cx="310275" cy="143426"/>
          </a:xfrm>
          <a:prstGeom prst="rect">
            <a:avLst/>
          </a:prstGeom>
        </p:spPr>
      </p:pic>
      <p:pic>
        <p:nvPicPr>
          <p:cNvPr id="101" name="Picture 100"/>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622055" y="2809934"/>
            <a:ext cx="394272" cy="151643"/>
          </a:xfrm>
          <a:prstGeom prst="rect">
            <a:avLst/>
          </a:prstGeom>
        </p:spPr>
      </p:pic>
      <p:pic>
        <p:nvPicPr>
          <p:cNvPr id="102" name="Picture 101"/>
          <p:cNvPicPr>
            <a:picLocks noChangeAspect="1"/>
          </p:cNvPicPr>
          <p:nvPr/>
        </p:nvPicPr>
        <p:blipFill>
          <a:blip r:embed="rId51">
            <a:clrChange>
              <a:clrFrom>
                <a:srgbClr val="FDFDFD"/>
              </a:clrFrom>
              <a:clrTo>
                <a:srgbClr val="FDFDFD">
                  <a:alpha val="0"/>
                </a:srgbClr>
              </a:clrTo>
            </a:clrChange>
          </a:blip>
          <a:stretch>
            <a:fillRect/>
          </a:stretch>
        </p:blipFill>
        <p:spPr>
          <a:xfrm>
            <a:off x="3308384" y="2715320"/>
            <a:ext cx="448762" cy="164387"/>
          </a:xfrm>
          <a:prstGeom prst="rect">
            <a:avLst/>
          </a:prstGeom>
        </p:spPr>
      </p:pic>
      <p:pic>
        <p:nvPicPr>
          <p:cNvPr id="103" name="Picture 102" descr="Decor logo rebuild.png"/>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910833" y="2718215"/>
            <a:ext cx="485196" cy="160959"/>
          </a:xfrm>
          <a:prstGeom prst="rect">
            <a:avLst/>
          </a:prstGeom>
        </p:spPr>
      </p:pic>
      <p:pic>
        <p:nvPicPr>
          <p:cNvPr id="104" name="Picture 103"/>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3816459" y="2566863"/>
            <a:ext cx="578456" cy="105717"/>
          </a:xfrm>
          <a:prstGeom prst="rect">
            <a:avLst/>
          </a:prstGeom>
        </p:spPr>
      </p:pic>
      <p:pic>
        <p:nvPicPr>
          <p:cNvPr id="105" name="Picture 104" descr="Gravure Logo.ai"/>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610109" y="3086212"/>
            <a:ext cx="500079" cy="152163"/>
          </a:xfrm>
          <a:prstGeom prst="rect">
            <a:avLst/>
          </a:prstGeom>
        </p:spPr>
      </p:pic>
      <p:pic>
        <p:nvPicPr>
          <p:cNvPr id="106" name="Picture 105"/>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3431146" y="2967206"/>
            <a:ext cx="205571" cy="233980"/>
          </a:xfrm>
          <a:prstGeom prst="rect">
            <a:avLst/>
          </a:prstGeom>
        </p:spPr>
      </p:pic>
      <p:pic>
        <p:nvPicPr>
          <p:cNvPr id="107" name="Picture 106"/>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784981" y="2983534"/>
            <a:ext cx="246805" cy="219727"/>
          </a:xfrm>
          <a:prstGeom prst="rect">
            <a:avLst/>
          </a:prstGeom>
        </p:spPr>
      </p:pic>
      <p:pic>
        <p:nvPicPr>
          <p:cNvPr id="108" name="Picture 107"/>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111017" y="3029262"/>
            <a:ext cx="360063" cy="171924"/>
          </a:xfrm>
          <a:prstGeom prst="rect">
            <a:avLst/>
          </a:prstGeom>
        </p:spPr>
      </p:pic>
      <p:pic>
        <p:nvPicPr>
          <p:cNvPr id="109" name="Picture 108"/>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4592979" y="3008321"/>
            <a:ext cx="393153" cy="184758"/>
          </a:xfrm>
          <a:prstGeom prst="rect">
            <a:avLst/>
          </a:prstGeom>
        </p:spPr>
      </p:pic>
      <p:pic>
        <p:nvPicPr>
          <p:cNvPr id="110" name="Picture 109"/>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1198963" y="3073642"/>
            <a:ext cx="327610" cy="153641"/>
          </a:xfrm>
          <a:prstGeom prst="rect">
            <a:avLst/>
          </a:prstGeom>
        </p:spPr>
      </p:pic>
      <p:pic>
        <p:nvPicPr>
          <p:cNvPr id="111" name="Picture 110"/>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4558799" y="2773471"/>
            <a:ext cx="274565" cy="146477"/>
          </a:xfrm>
          <a:prstGeom prst="rect">
            <a:avLst/>
          </a:prstGeom>
        </p:spPr>
      </p:pic>
      <p:pic>
        <p:nvPicPr>
          <p:cNvPr id="112" name="Picture 111"/>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4459952" y="2549854"/>
            <a:ext cx="160901" cy="163142"/>
          </a:xfrm>
          <a:prstGeom prst="rect">
            <a:avLst/>
          </a:prstGeom>
        </p:spPr>
      </p:pic>
      <p:pic>
        <p:nvPicPr>
          <p:cNvPr id="113" name="Picture 112" descr="PrecLogo wChrmType 3x2.png"/>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923920" y="2976246"/>
            <a:ext cx="353100" cy="235399"/>
          </a:xfrm>
          <a:prstGeom prst="rect">
            <a:avLst/>
          </a:prstGeom>
        </p:spPr>
      </p:pic>
      <p:pic>
        <p:nvPicPr>
          <p:cNvPr id="114" name="Picture 113" descr="Carrera Logo 7.5x2.png"/>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1789284" y="3296226"/>
            <a:ext cx="586247" cy="156333"/>
          </a:xfrm>
          <a:prstGeom prst="rect">
            <a:avLst/>
          </a:prstGeom>
        </p:spPr>
      </p:pic>
      <p:pic>
        <p:nvPicPr>
          <p:cNvPr id="115" name="Picture 114"/>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3933969" y="3310244"/>
            <a:ext cx="623914" cy="128942"/>
          </a:xfrm>
          <a:prstGeom prst="rect">
            <a:avLst/>
          </a:prstGeom>
        </p:spPr>
      </p:pic>
      <p:pic>
        <p:nvPicPr>
          <p:cNvPr id="116" name="Picture 115"/>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32034" y="2771699"/>
            <a:ext cx="444951" cy="190239"/>
          </a:xfrm>
          <a:prstGeom prst="rect">
            <a:avLst/>
          </a:prstGeom>
        </p:spPr>
      </p:pic>
      <p:pic>
        <p:nvPicPr>
          <p:cNvPr id="117" name="Picture 116"/>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281964" y="5267130"/>
            <a:ext cx="323649" cy="258610"/>
          </a:xfrm>
          <a:prstGeom prst="rect">
            <a:avLst/>
          </a:prstGeom>
        </p:spPr>
      </p:pic>
      <p:pic>
        <p:nvPicPr>
          <p:cNvPr id="118" name="Picture 117"/>
          <p:cNvPicPr>
            <a:picLocks noChangeAspect="1"/>
          </p:cNvPicPr>
          <p:nvPr/>
        </p:nvPicPr>
        <p:blipFill>
          <a:blip r:embed="rId66" cstate="print">
            <a:extLst>
              <a:ext uri="{28A0092B-C50C-407E-A947-70E740481C1C}">
                <a14:useLocalDpi xmlns:a14="http://schemas.microsoft.com/office/drawing/2010/main" val="0"/>
              </a:ext>
            </a:extLst>
          </a:blip>
          <a:stretch>
            <a:fillRect/>
          </a:stretch>
        </p:blipFill>
        <p:spPr>
          <a:xfrm>
            <a:off x="2707599" y="5265449"/>
            <a:ext cx="693042" cy="218325"/>
          </a:xfrm>
          <a:prstGeom prst="rect">
            <a:avLst/>
          </a:prstGeom>
        </p:spPr>
      </p:pic>
      <p:pic>
        <p:nvPicPr>
          <p:cNvPr id="119" name="Picture 118"/>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3711664" y="5236064"/>
            <a:ext cx="266850" cy="303727"/>
          </a:xfrm>
          <a:prstGeom prst="rect">
            <a:avLst/>
          </a:prstGeom>
        </p:spPr>
      </p:pic>
      <p:pic>
        <p:nvPicPr>
          <p:cNvPr id="120" name="Picture 119"/>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1828241" y="5916654"/>
            <a:ext cx="352697" cy="240692"/>
          </a:xfrm>
          <a:prstGeom prst="rect">
            <a:avLst/>
          </a:prstGeom>
        </p:spPr>
      </p:pic>
      <p:pic>
        <p:nvPicPr>
          <p:cNvPr id="121" name="Picture 120"/>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8563936" y="2788354"/>
            <a:ext cx="310025" cy="211571"/>
          </a:xfrm>
          <a:prstGeom prst="rect">
            <a:avLst/>
          </a:prstGeom>
        </p:spPr>
      </p:pic>
      <p:pic>
        <p:nvPicPr>
          <p:cNvPr id="122" name="Picture 121"/>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260634" y="5177103"/>
            <a:ext cx="310025" cy="211571"/>
          </a:xfrm>
          <a:prstGeom prst="rect">
            <a:avLst/>
          </a:prstGeom>
        </p:spPr>
      </p:pic>
      <p:pic>
        <p:nvPicPr>
          <p:cNvPr id="123" name="Picture 122"/>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319585" y="5166053"/>
            <a:ext cx="323649" cy="258610"/>
          </a:xfrm>
          <a:prstGeom prst="rect">
            <a:avLst/>
          </a:prstGeom>
        </p:spPr>
      </p:pic>
      <p:pic>
        <p:nvPicPr>
          <p:cNvPr id="124" name="Picture 123" descr="Custom-Vinyls1.gif"/>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905430" y="5257411"/>
            <a:ext cx="453498" cy="231871"/>
          </a:xfrm>
          <a:prstGeom prst="rect">
            <a:avLst/>
          </a:prstGeom>
        </p:spPr>
      </p:pic>
      <p:pic>
        <p:nvPicPr>
          <p:cNvPr id="125" name="Picture 124"/>
          <p:cNvPicPr>
            <a:picLocks noChangeAspect="1"/>
          </p:cNvPicPr>
          <p:nvPr/>
        </p:nvPicPr>
        <p:blipFill>
          <a:blip r:embed="rId51">
            <a:clrChange>
              <a:clrFrom>
                <a:srgbClr val="FDFDFD"/>
              </a:clrFrom>
              <a:clrTo>
                <a:srgbClr val="FDFDFD">
                  <a:alpha val="0"/>
                </a:srgbClr>
              </a:clrTo>
            </a:clrChange>
          </a:blip>
          <a:stretch>
            <a:fillRect/>
          </a:stretch>
        </p:blipFill>
        <p:spPr>
          <a:xfrm>
            <a:off x="1905430" y="5613666"/>
            <a:ext cx="540252" cy="197901"/>
          </a:xfrm>
          <a:prstGeom prst="rect">
            <a:avLst/>
          </a:prstGeom>
        </p:spPr>
      </p:pic>
      <p:pic>
        <p:nvPicPr>
          <p:cNvPr id="126" name="Picture 125"/>
          <p:cNvPicPr>
            <a:picLocks noChangeAspect="1"/>
          </p:cNvPicPr>
          <p:nvPr/>
        </p:nvPicPr>
        <p:blipFill>
          <a:blip r:embed="rId51">
            <a:clrChange>
              <a:clrFrom>
                <a:srgbClr val="FDFDFD"/>
              </a:clrFrom>
              <a:clrTo>
                <a:srgbClr val="FDFDFD">
                  <a:alpha val="0"/>
                </a:srgbClr>
              </a:clrTo>
            </a:clrChange>
          </a:blip>
          <a:stretch>
            <a:fillRect/>
          </a:stretch>
        </p:blipFill>
        <p:spPr>
          <a:xfrm>
            <a:off x="6682075" y="5166097"/>
            <a:ext cx="448762" cy="164387"/>
          </a:xfrm>
          <a:prstGeom prst="rect">
            <a:avLst/>
          </a:prstGeom>
        </p:spPr>
      </p:pic>
      <p:pic>
        <p:nvPicPr>
          <p:cNvPr id="127" name="Picture 12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276635" y="5150815"/>
            <a:ext cx="375535" cy="199641"/>
          </a:xfrm>
          <a:prstGeom prst="rect">
            <a:avLst/>
          </a:prstGeom>
        </p:spPr>
      </p:pic>
      <p:pic>
        <p:nvPicPr>
          <p:cNvPr id="128" name="Picture 127" descr="Decor logo rebuild.png"/>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313732" y="5645318"/>
            <a:ext cx="485196" cy="160959"/>
          </a:xfrm>
          <a:prstGeom prst="rect">
            <a:avLst/>
          </a:prstGeom>
        </p:spPr>
      </p:pic>
      <p:pic>
        <p:nvPicPr>
          <p:cNvPr id="129" name="Picture 128" descr="Decor logo rebuild.png"/>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8348809" y="5199568"/>
            <a:ext cx="485196" cy="160959"/>
          </a:xfrm>
          <a:prstGeom prst="rect">
            <a:avLst/>
          </a:prstGeom>
        </p:spPr>
      </p:pic>
      <p:pic>
        <p:nvPicPr>
          <p:cNvPr id="130" name="Picture 129" descr="Gravure Logo.ai"/>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598343" y="5634247"/>
            <a:ext cx="571124" cy="173780"/>
          </a:xfrm>
          <a:prstGeom prst="rect">
            <a:avLst/>
          </a:prstGeom>
        </p:spPr>
      </p:pic>
      <p:pic>
        <p:nvPicPr>
          <p:cNvPr id="131" name="Picture 130" descr="Gravure Logo.ai"/>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5284827" y="5509768"/>
            <a:ext cx="500079" cy="152163"/>
          </a:xfrm>
          <a:prstGeom prst="rect">
            <a:avLst/>
          </a:prstGeom>
        </p:spPr>
      </p:pic>
      <p:pic>
        <p:nvPicPr>
          <p:cNvPr id="132" name="Picture 13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6383289" y="5512270"/>
            <a:ext cx="531729" cy="132320"/>
          </a:xfrm>
          <a:prstGeom prst="rect">
            <a:avLst/>
          </a:prstGeom>
        </p:spPr>
      </p:pic>
      <p:pic>
        <p:nvPicPr>
          <p:cNvPr id="133" name="Picture 132"/>
          <p:cNvPicPr>
            <a:picLocks noChangeAspect="1"/>
          </p:cNvPicPr>
          <p:nvPr/>
        </p:nvPicPr>
        <p:blipFill>
          <a:blip r:embed="rId70" cstate="print">
            <a:extLst>
              <a:ext uri="{28A0092B-C50C-407E-A947-70E740481C1C}">
                <a14:useLocalDpi xmlns:a14="http://schemas.microsoft.com/office/drawing/2010/main" val="0"/>
              </a:ext>
            </a:extLst>
          </a:blip>
          <a:stretch>
            <a:fillRect/>
          </a:stretch>
        </p:blipFill>
        <p:spPr>
          <a:xfrm>
            <a:off x="4261598" y="5346678"/>
            <a:ext cx="550516" cy="136995"/>
          </a:xfrm>
          <a:prstGeom prst="rect">
            <a:avLst/>
          </a:prstGeom>
        </p:spPr>
      </p:pic>
      <p:pic>
        <p:nvPicPr>
          <p:cNvPr id="134" name="Picture 133"/>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7072536" y="5440266"/>
            <a:ext cx="620413" cy="195445"/>
          </a:xfrm>
          <a:prstGeom prst="rect">
            <a:avLst/>
          </a:prstGeom>
        </p:spPr>
      </p:pic>
      <p:pic>
        <p:nvPicPr>
          <p:cNvPr id="135" name="Picture 13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838156" y="5453040"/>
            <a:ext cx="360850" cy="188636"/>
          </a:xfrm>
          <a:prstGeom prst="rect">
            <a:avLst/>
          </a:prstGeom>
        </p:spPr>
      </p:pic>
      <p:pic>
        <p:nvPicPr>
          <p:cNvPr id="136" name="Picture 135" descr="C:\Users\musselmj\AppData\Local\Microsoft\Windows\Temporary Internet Files\Content.Outlook\70G8OV5K\BWP_Logo_AWOriginal_med.png"/>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8312833" y="5461162"/>
            <a:ext cx="594653" cy="167837"/>
          </a:xfrm>
          <a:prstGeom prst="rect">
            <a:avLst/>
          </a:prstGeom>
          <a:noFill/>
          <a:ln>
            <a:noFill/>
          </a:ln>
        </p:spPr>
      </p:pic>
      <p:pic>
        <p:nvPicPr>
          <p:cNvPr id="137" name="Picture 136"/>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5916379" y="5783275"/>
            <a:ext cx="274565" cy="146477"/>
          </a:xfrm>
          <a:prstGeom prst="rect">
            <a:avLst/>
          </a:prstGeom>
        </p:spPr>
      </p:pic>
      <p:pic>
        <p:nvPicPr>
          <p:cNvPr id="138" name="Picture 13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6327252" y="5765658"/>
            <a:ext cx="301701" cy="141781"/>
          </a:xfrm>
          <a:prstGeom prst="rect">
            <a:avLst/>
          </a:prstGeom>
        </p:spPr>
      </p:pic>
      <p:pic>
        <p:nvPicPr>
          <p:cNvPr id="139" name="Picture 138"/>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6705069" y="5721136"/>
            <a:ext cx="238197" cy="229205"/>
          </a:xfrm>
          <a:prstGeom prst="rect">
            <a:avLst/>
          </a:prstGeom>
        </p:spPr>
      </p:pic>
      <p:pic>
        <p:nvPicPr>
          <p:cNvPr id="140" name="Picture 139"/>
          <p:cNvPicPr>
            <a:picLocks noChangeAspect="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072349" y="5738959"/>
            <a:ext cx="372373" cy="198097"/>
          </a:xfrm>
          <a:prstGeom prst="rect">
            <a:avLst/>
          </a:prstGeom>
        </p:spPr>
      </p:pic>
      <p:pic>
        <p:nvPicPr>
          <p:cNvPr id="141" name="Picture 140"/>
          <p:cNvPicPr>
            <a:picLocks noChangeAspect="1"/>
          </p:cNvPicPr>
          <p:nvPr/>
        </p:nvPicPr>
        <p:blipFill>
          <a:blip r:embed="rId2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66700" y="3266940"/>
            <a:ext cx="372373" cy="198097"/>
          </a:xfrm>
          <a:prstGeom prst="rect">
            <a:avLst/>
          </a:prstGeom>
        </p:spPr>
      </p:pic>
      <p:pic>
        <p:nvPicPr>
          <p:cNvPr id="142" name="Picture 141"/>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7551912" y="5754649"/>
            <a:ext cx="416186" cy="155842"/>
          </a:xfrm>
          <a:prstGeom prst="rect">
            <a:avLst/>
          </a:prstGeom>
        </p:spPr>
      </p:pic>
      <p:pic>
        <p:nvPicPr>
          <p:cNvPr id="143" name="Picture 142"/>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50423" y="3307652"/>
            <a:ext cx="370688" cy="138805"/>
          </a:xfrm>
          <a:prstGeom prst="rect">
            <a:avLst/>
          </a:prstGeom>
        </p:spPr>
      </p:pic>
      <p:pic>
        <p:nvPicPr>
          <p:cNvPr id="144" name="Picture 143"/>
          <p:cNvPicPr>
            <a:picLocks noChangeAspect="1"/>
          </p:cNvPicPr>
          <p:nvPr/>
        </p:nvPicPr>
        <p:blipFill>
          <a:blip r:embed="rId26">
            <a:clrChange>
              <a:clrFrom>
                <a:srgbClr val="FFFFFF"/>
              </a:clrFrom>
              <a:clrTo>
                <a:srgbClr val="FFFFFF">
                  <a:alpha val="0"/>
                </a:srgbClr>
              </a:clrTo>
            </a:clrChange>
          </a:blip>
          <a:stretch>
            <a:fillRect/>
          </a:stretch>
        </p:blipFill>
        <p:spPr>
          <a:xfrm>
            <a:off x="8086549" y="5736660"/>
            <a:ext cx="365760" cy="215695"/>
          </a:xfrm>
          <a:prstGeom prst="rect">
            <a:avLst/>
          </a:prstGeom>
        </p:spPr>
      </p:pic>
      <p:pic>
        <p:nvPicPr>
          <p:cNvPr id="146" name="Picture 145" descr="AIA-color-Logo-.gif"/>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11784" y="5970353"/>
            <a:ext cx="324999" cy="237446"/>
          </a:xfrm>
          <a:prstGeom prst="rect">
            <a:avLst/>
          </a:prstGeom>
        </p:spPr>
      </p:pic>
      <p:pic>
        <p:nvPicPr>
          <p:cNvPr id="147" name="Picture 146" descr="PrecLogo wChrmType 3x2.png"/>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5704777" y="5942731"/>
            <a:ext cx="353100" cy="235399"/>
          </a:xfrm>
          <a:prstGeom prst="rect">
            <a:avLst/>
          </a:prstGeom>
        </p:spPr>
      </p:pic>
      <p:pic>
        <p:nvPicPr>
          <p:cNvPr id="148" name="Picture 147" descr="Unknown.jpg"/>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52349" y="5978421"/>
            <a:ext cx="226477" cy="203655"/>
          </a:xfrm>
          <a:prstGeom prst="rect">
            <a:avLst/>
          </a:prstGeom>
        </p:spPr>
      </p:pic>
      <p:pic>
        <p:nvPicPr>
          <p:cNvPr id="149" name="Picture 1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90473" y="5958500"/>
            <a:ext cx="280828" cy="170731"/>
          </a:xfrm>
          <a:prstGeom prst="rect">
            <a:avLst/>
          </a:prstGeom>
        </p:spPr>
      </p:pic>
      <p:pic>
        <p:nvPicPr>
          <p:cNvPr id="150" name="Picture 14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33966" y="3158529"/>
            <a:ext cx="332415" cy="202094"/>
          </a:xfrm>
          <a:prstGeom prst="rect">
            <a:avLst/>
          </a:prstGeom>
        </p:spPr>
      </p:pic>
      <p:pic>
        <p:nvPicPr>
          <p:cNvPr id="151" name="Picture 1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07177" y="6003767"/>
            <a:ext cx="280828" cy="170731"/>
          </a:xfrm>
          <a:prstGeom prst="rect">
            <a:avLst/>
          </a:prstGeom>
        </p:spPr>
      </p:pic>
      <p:pic>
        <p:nvPicPr>
          <p:cNvPr id="152" name="Picture 15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676982" y="3127079"/>
            <a:ext cx="241584" cy="215079"/>
          </a:xfrm>
          <a:prstGeom prst="rect">
            <a:avLst/>
          </a:prstGeom>
        </p:spPr>
      </p:pic>
      <p:pic>
        <p:nvPicPr>
          <p:cNvPr id="153" name="Picture 152"/>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6925783" y="5966337"/>
            <a:ext cx="211406" cy="240621"/>
          </a:xfrm>
          <a:prstGeom prst="rect">
            <a:avLst/>
          </a:prstGeom>
        </p:spPr>
      </p:pic>
      <p:pic>
        <p:nvPicPr>
          <p:cNvPr id="154" name="Picture 153"/>
          <p:cNvPicPr>
            <a:picLocks noChangeAspect="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07025" y="6011669"/>
            <a:ext cx="362440" cy="154961"/>
          </a:xfrm>
          <a:prstGeom prst="rect">
            <a:avLst/>
          </a:prstGeom>
        </p:spPr>
      </p:pic>
      <p:pic>
        <p:nvPicPr>
          <p:cNvPr id="156" name="Picture 155" descr="Gustafson Logo NEW final with shadow.png"/>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7337777" y="3067777"/>
            <a:ext cx="253252" cy="334981"/>
          </a:xfrm>
          <a:prstGeom prst="rect">
            <a:avLst/>
          </a:prstGeom>
        </p:spPr>
      </p:pic>
      <p:pic>
        <p:nvPicPr>
          <p:cNvPr id="157" name="Picture 156"/>
          <p:cNvPicPr>
            <a:picLocks noChangeAspect="1"/>
          </p:cNvPicPr>
          <p:nvPr/>
        </p:nvPicPr>
        <p:blipFill>
          <a:blip r:embed="rId35"/>
          <a:stretch>
            <a:fillRect/>
          </a:stretch>
        </p:blipFill>
        <p:spPr>
          <a:xfrm>
            <a:off x="2905065" y="3265793"/>
            <a:ext cx="457200" cy="180664"/>
          </a:xfrm>
          <a:prstGeom prst="rect">
            <a:avLst/>
          </a:prstGeom>
        </p:spPr>
      </p:pic>
      <p:pic>
        <p:nvPicPr>
          <p:cNvPr id="158" name="Picture 157"/>
          <p:cNvPicPr>
            <a:picLocks noChangeAspect="1"/>
          </p:cNvPicPr>
          <p:nvPr/>
        </p:nvPicPr>
        <p:blipFill>
          <a:blip r:embed="rId77"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510166" y="5981943"/>
            <a:ext cx="520813" cy="185850"/>
          </a:xfrm>
          <a:prstGeom prst="rect">
            <a:avLst/>
          </a:prstGeom>
        </p:spPr>
      </p:pic>
      <p:pic>
        <p:nvPicPr>
          <p:cNvPr id="159" name="Picture 158"/>
          <p:cNvPicPr>
            <a:picLocks noChangeAspect="1"/>
          </p:cNvPicPr>
          <p:nvPr/>
        </p:nvPicPr>
        <p:blipFill>
          <a:blip r:embed="rId7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824953" y="5978677"/>
            <a:ext cx="576952" cy="205883"/>
          </a:xfrm>
          <a:prstGeom prst="rect">
            <a:avLst/>
          </a:prstGeom>
        </p:spPr>
      </p:pic>
      <p:pic>
        <p:nvPicPr>
          <p:cNvPr id="160" name="Picture 159"/>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8530219" y="5972779"/>
            <a:ext cx="371366" cy="232593"/>
          </a:xfrm>
          <a:prstGeom prst="rect">
            <a:avLst/>
          </a:prstGeom>
        </p:spPr>
      </p:pic>
      <p:pic>
        <p:nvPicPr>
          <p:cNvPr id="161" name="Picture 160"/>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5407399" y="6267720"/>
            <a:ext cx="579191" cy="92289"/>
          </a:xfrm>
          <a:prstGeom prst="rect">
            <a:avLst/>
          </a:prstGeom>
        </p:spPr>
      </p:pic>
      <p:pic>
        <p:nvPicPr>
          <p:cNvPr id="162" name="Picture 161"/>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6163474" y="6216022"/>
            <a:ext cx="494657" cy="184089"/>
          </a:xfrm>
          <a:prstGeom prst="rect">
            <a:avLst/>
          </a:prstGeom>
        </p:spPr>
      </p:pic>
      <p:pic>
        <p:nvPicPr>
          <p:cNvPr id="163" name="Picture 162"/>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6996037" y="6232268"/>
            <a:ext cx="412430" cy="166938"/>
          </a:xfrm>
          <a:prstGeom prst="rect">
            <a:avLst/>
          </a:prstGeom>
        </p:spPr>
      </p:pic>
      <p:pic>
        <p:nvPicPr>
          <p:cNvPr id="164" name="Picture 163"/>
          <p:cNvPicPr>
            <a:picLocks noChangeAspect="1"/>
          </p:cNvPicPr>
          <p:nvPr/>
        </p:nvPicPr>
        <p:blipFill>
          <a:blip r:embed="rId19">
            <a:clrChange>
              <a:clrFrom>
                <a:srgbClr val="FFFFFF"/>
              </a:clrFrom>
              <a:clrTo>
                <a:srgbClr val="FFFFFF">
                  <a:alpha val="0"/>
                </a:srgbClr>
              </a:clrTo>
            </a:clrChange>
          </a:blip>
          <a:stretch>
            <a:fillRect/>
          </a:stretch>
        </p:blipFill>
        <p:spPr>
          <a:xfrm>
            <a:off x="7879630" y="3165804"/>
            <a:ext cx="568651" cy="160341"/>
          </a:xfrm>
          <a:prstGeom prst="rect">
            <a:avLst/>
          </a:prstGeom>
        </p:spPr>
      </p:pic>
      <p:pic>
        <p:nvPicPr>
          <p:cNvPr id="165" name="Picture 164"/>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7600804" y="6242929"/>
            <a:ext cx="411294" cy="158190"/>
          </a:xfrm>
          <a:prstGeom prst="rect">
            <a:avLst/>
          </a:prstGeom>
        </p:spPr>
      </p:pic>
      <p:pic>
        <p:nvPicPr>
          <p:cNvPr id="166" name="Picture 165" descr="Gustafson Logo NEW final with shadow.png"/>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679066" y="5553646"/>
            <a:ext cx="253252" cy="334981"/>
          </a:xfrm>
          <a:prstGeom prst="rect">
            <a:avLst/>
          </a:prstGeom>
        </p:spPr>
      </p:pic>
      <p:pic>
        <p:nvPicPr>
          <p:cNvPr id="155" name="Picture 154"/>
          <p:cNvPicPr>
            <a:picLocks noChangeAspect="1"/>
          </p:cNvPicPr>
          <p:nvPr/>
        </p:nvPicPr>
        <p:blipFill>
          <a:blip r:embed="rId84" cstate="print">
            <a:extLst>
              <a:ext uri="{28A0092B-C50C-407E-A947-70E740481C1C}">
                <a14:useLocalDpi xmlns:a14="http://schemas.microsoft.com/office/drawing/2010/main" val="0"/>
              </a:ext>
            </a:extLst>
          </a:blip>
          <a:stretch>
            <a:fillRect/>
          </a:stretch>
        </p:blipFill>
        <p:spPr>
          <a:xfrm>
            <a:off x="8490901" y="5774676"/>
            <a:ext cx="405539" cy="90804"/>
          </a:xfrm>
          <a:prstGeom prst="rect">
            <a:avLst/>
          </a:prstGeom>
        </p:spPr>
      </p:pic>
    </p:spTree>
    <p:extLst>
      <p:ext uri="{BB962C8B-B14F-4D97-AF65-F5344CB8AC3E}">
        <p14:creationId xmlns:p14="http://schemas.microsoft.com/office/powerpoint/2010/main" val="392684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25" y="213942"/>
            <a:ext cx="8382000" cy="649224"/>
          </a:xfrm>
        </p:spPr>
        <p:txBody>
          <a:bodyPr/>
          <a:lstStyle/>
          <a:p>
            <a:r>
              <a:rPr lang="en-US" sz="3600" dirty="0" smtClean="0"/>
              <a:t>Geographic</a:t>
            </a:r>
            <a:r>
              <a:rPr lang="en-US" sz="3400" dirty="0" smtClean="0"/>
              <a:t> and Product Expansion</a:t>
            </a:r>
            <a:endParaRPr lang="en-US" sz="3400" dirty="0"/>
          </a:p>
        </p:txBody>
      </p:sp>
      <p:grpSp>
        <p:nvGrpSpPr>
          <p:cNvPr id="279" name="Group 278"/>
          <p:cNvGrpSpPr/>
          <p:nvPr/>
        </p:nvGrpSpPr>
        <p:grpSpPr>
          <a:xfrm>
            <a:off x="3740298" y="3023219"/>
            <a:ext cx="4974100" cy="3387269"/>
            <a:chOff x="4113287" y="3383148"/>
            <a:chExt cx="4974100" cy="3387269"/>
          </a:xfrm>
        </p:grpSpPr>
        <p:sp>
          <p:nvSpPr>
            <p:cNvPr id="142" name="Shape 1856"/>
            <p:cNvSpPr/>
            <p:nvPr/>
          </p:nvSpPr>
          <p:spPr>
            <a:xfrm>
              <a:off x="5313304" y="4134131"/>
              <a:ext cx="659725" cy="613090"/>
            </a:xfrm>
            <a:custGeom>
              <a:avLst/>
              <a:gdLst/>
              <a:ahLst/>
              <a:cxnLst>
                <a:cxn ang="0">
                  <a:pos x="wd2" y="hd2"/>
                </a:cxn>
                <a:cxn ang="5400000">
                  <a:pos x="wd2" y="hd2"/>
                </a:cxn>
                <a:cxn ang="10800000">
                  <a:pos x="wd2" y="hd2"/>
                </a:cxn>
                <a:cxn ang="16200000">
                  <a:pos x="wd2" y="hd2"/>
                </a:cxn>
              </a:cxnLst>
              <a:rect l="0" t="0" r="r" b="b"/>
              <a:pathLst>
                <a:path w="21600" h="21600" extrusionOk="0">
                  <a:moveTo>
                    <a:pt x="447" y="13665"/>
                  </a:moveTo>
                  <a:lnTo>
                    <a:pt x="2197" y="2072"/>
                  </a:lnTo>
                  <a:lnTo>
                    <a:pt x="2197" y="0"/>
                  </a:lnTo>
                  <a:lnTo>
                    <a:pt x="2644" y="0"/>
                  </a:lnTo>
                  <a:lnTo>
                    <a:pt x="7486" y="485"/>
                  </a:lnTo>
                  <a:lnTo>
                    <a:pt x="12327" y="1543"/>
                  </a:lnTo>
                  <a:lnTo>
                    <a:pt x="18062" y="2072"/>
                  </a:lnTo>
                  <a:lnTo>
                    <a:pt x="21600" y="2601"/>
                  </a:lnTo>
                  <a:lnTo>
                    <a:pt x="21153" y="12078"/>
                  </a:lnTo>
                  <a:lnTo>
                    <a:pt x="20706" y="21600"/>
                  </a:lnTo>
                  <a:lnTo>
                    <a:pt x="15865" y="21071"/>
                  </a:lnTo>
                  <a:lnTo>
                    <a:pt x="13668" y="20542"/>
                  </a:lnTo>
                  <a:lnTo>
                    <a:pt x="8826" y="20013"/>
                  </a:lnTo>
                  <a:lnTo>
                    <a:pt x="5735" y="19396"/>
                  </a:lnTo>
                  <a:lnTo>
                    <a:pt x="0" y="18470"/>
                  </a:lnTo>
                  <a:lnTo>
                    <a:pt x="447" y="1366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3" name="Shape 1857"/>
            <p:cNvSpPr/>
            <p:nvPr/>
          </p:nvSpPr>
          <p:spPr>
            <a:xfrm>
              <a:off x="7924904" y="4667144"/>
              <a:ext cx="411760" cy="470453"/>
            </a:xfrm>
            <a:custGeom>
              <a:avLst/>
              <a:gdLst/>
              <a:ahLst/>
              <a:cxnLst>
                <a:cxn ang="0">
                  <a:pos x="wd2" y="hd2"/>
                </a:cxn>
                <a:cxn ang="5400000">
                  <a:pos x="wd2" y="hd2"/>
                </a:cxn>
                <a:cxn ang="10800000">
                  <a:pos x="wd2" y="hd2"/>
                </a:cxn>
                <a:cxn ang="16200000">
                  <a:pos x="wd2" y="hd2"/>
                </a:cxn>
              </a:cxnLst>
              <a:rect l="0" t="0" r="r" b="b"/>
              <a:pathLst>
                <a:path w="21600" h="21600" extrusionOk="0">
                  <a:moveTo>
                    <a:pt x="0" y="14936"/>
                  </a:moveTo>
                  <a:lnTo>
                    <a:pt x="656" y="14936"/>
                  </a:lnTo>
                  <a:lnTo>
                    <a:pt x="656" y="13615"/>
                  </a:lnTo>
                  <a:lnTo>
                    <a:pt x="1253" y="13615"/>
                  </a:lnTo>
                  <a:lnTo>
                    <a:pt x="1253" y="11547"/>
                  </a:lnTo>
                  <a:lnTo>
                    <a:pt x="1969" y="10857"/>
                  </a:lnTo>
                  <a:lnTo>
                    <a:pt x="2625" y="11547"/>
                  </a:lnTo>
                  <a:lnTo>
                    <a:pt x="2625" y="9536"/>
                  </a:lnTo>
                  <a:lnTo>
                    <a:pt x="3520" y="9536"/>
                  </a:lnTo>
                  <a:lnTo>
                    <a:pt x="3520" y="8847"/>
                  </a:lnTo>
                  <a:lnTo>
                    <a:pt x="4236" y="8157"/>
                  </a:lnTo>
                  <a:lnTo>
                    <a:pt x="4773" y="8157"/>
                  </a:lnTo>
                  <a:lnTo>
                    <a:pt x="6206" y="6779"/>
                  </a:lnTo>
                  <a:lnTo>
                    <a:pt x="6862" y="5457"/>
                  </a:lnTo>
                  <a:lnTo>
                    <a:pt x="6862" y="0"/>
                  </a:lnTo>
                  <a:lnTo>
                    <a:pt x="8294" y="5457"/>
                  </a:lnTo>
                  <a:lnTo>
                    <a:pt x="13246" y="4768"/>
                  </a:lnTo>
                  <a:lnTo>
                    <a:pt x="13962" y="8157"/>
                  </a:lnTo>
                  <a:lnTo>
                    <a:pt x="13962" y="7468"/>
                  </a:lnTo>
                  <a:lnTo>
                    <a:pt x="14678" y="6779"/>
                  </a:lnTo>
                  <a:lnTo>
                    <a:pt x="15215" y="6089"/>
                  </a:lnTo>
                  <a:lnTo>
                    <a:pt x="15215" y="5457"/>
                  </a:lnTo>
                  <a:lnTo>
                    <a:pt x="15931" y="6089"/>
                  </a:lnTo>
                  <a:lnTo>
                    <a:pt x="16767" y="4768"/>
                  </a:lnTo>
                  <a:lnTo>
                    <a:pt x="18020" y="4768"/>
                  </a:lnTo>
                  <a:lnTo>
                    <a:pt x="18020" y="4079"/>
                  </a:lnTo>
                  <a:lnTo>
                    <a:pt x="18736" y="4079"/>
                  </a:lnTo>
                  <a:lnTo>
                    <a:pt x="19452" y="3389"/>
                  </a:lnTo>
                  <a:lnTo>
                    <a:pt x="19452" y="4079"/>
                  </a:lnTo>
                  <a:lnTo>
                    <a:pt x="20884" y="4079"/>
                  </a:lnTo>
                  <a:lnTo>
                    <a:pt x="20884" y="4768"/>
                  </a:lnTo>
                  <a:lnTo>
                    <a:pt x="21600" y="4768"/>
                  </a:lnTo>
                  <a:lnTo>
                    <a:pt x="21600" y="6779"/>
                  </a:lnTo>
                  <a:lnTo>
                    <a:pt x="18736" y="5457"/>
                  </a:lnTo>
                  <a:lnTo>
                    <a:pt x="18736" y="7468"/>
                  </a:lnTo>
                  <a:lnTo>
                    <a:pt x="18020" y="7468"/>
                  </a:lnTo>
                  <a:lnTo>
                    <a:pt x="18020" y="8847"/>
                  </a:lnTo>
                  <a:lnTo>
                    <a:pt x="17483" y="8847"/>
                  </a:lnTo>
                  <a:lnTo>
                    <a:pt x="17483" y="9536"/>
                  </a:lnTo>
                  <a:lnTo>
                    <a:pt x="15931" y="9536"/>
                  </a:lnTo>
                  <a:lnTo>
                    <a:pt x="15931" y="11547"/>
                  </a:lnTo>
                  <a:lnTo>
                    <a:pt x="15215" y="12236"/>
                  </a:lnTo>
                  <a:lnTo>
                    <a:pt x="14678" y="12236"/>
                  </a:lnTo>
                  <a:lnTo>
                    <a:pt x="13962" y="11547"/>
                  </a:lnTo>
                  <a:lnTo>
                    <a:pt x="13246" y="11547"/>
                  </a:lnTo>
                  <a:lnTo>
                    <a:pt x="13246" y="14247"/>
                  </a:lnTo>
                  <a:lnTo>
                    <a:pt x="12530" y="14247"/>
                  </a:lnTo>
                  <a:lnTo>
                    <a:pt x="12530" y="15626"/>
                  </a:lnTo>
                  <a:lnTo>
                    <a:pt x="11814" y="16315"/>
                  </a:lnTo>
                  <a:lnTo>
                    <a:pt x="11814" y="19015"/>
                  </a:lnTo>
                  <a:lnTo>
                    <a:pt x="10442" y="19015"/>
                  </a:lnTo>
                  <a:lnTo>
                    <a:pt x="9726" y="19704"/>
                  </a:lnTo>
                  <a:lnTo>
                    <a:pt x="9010" y="19704"/>
                  </a:lnTo>
                  <a:lnTo>
                    <a:pt x="9010" y="20394"/>
                  </a:lnTo>
                  <a:lnTo>
                    <a:pt x="8294" y="20394"/>
                  </a:lnTo>
                  <a:lnTo>
                    <a:pt x="7578" y="21083"/>
                  </a:lnTo>
                  <a:lnTo>
                    <a:pt x="6862" y="21083"/>
                  </a:lnTo>
                  <a:lnTo>
                    <a:pt x="6862" y="20394"/>
                  </a:lnTo>
                  <a:lnTo>
                    <a:pt x="6206" y="21083"/>
                  </a:lnTo>
                  <a:lnTo>
                    <a:pt x="5490" y="21600"/>
                  </a:lnTo>
                  <a:lnTo>
                    <a:pt x="4773" y="21600"/>
                  </a:lnTo>
                  <a:lnTo>
                    <a:pt x="4236" y="21083"/>
                  </a:lnTo>
                  <a:lnTo>
                    <a:pt x="4236" y="20394"/>
                  </a:lnTo>
                  <a:lnTo>
                    <a:pt x="3520" y="20394"/>
                  </a:lnTo>
                  <a:lnTo>
                    <a:pt x="3520" y="19704"/>
                  </a:lnTo>
                  <a:lnTo>
                    <a:pt x="2625" y="19704"/>
                  </a:lnTo>
                  <a:lnTo>
                    <a:pt x="1969" y="19015"/>
                  </a:lnTo>
                  <a:lnTo>
                    <a:pt x="1253" y="18383"/>
                  </a:lnTo>
                  <a:lnTo>
                    <a:pt x="656" y="17694"/>
                  </a:lnTo>
                  <a:lnTo>
                    <a:pt x="0" y="16315"/>
                  </a:lnTo>
                  <a:lnTo>
                    <a:pt x="0" y="14936"/>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4" name="Shape 1858"/>
            <p:cNvSpPr/>
            <p:nvPr/>
          </p:nvSpPr>
          <p:spPr>
            <a:xfrm>
              <a:off x="4966379" y="4474458"/>
              <a:ext cx="522094" cy="746969"/>
            </a:xfrm>
            <a:custGeom>
              <a:avLst/>
              <a:gdLst/>
              <a:ahLst/>
              <a:cxnLst>
                <a:cxn ang="0">
                  <a:pos x="wd2" y="hd2"/>
                </a:cxn>
                <a:cxn ang="5400000">
                  <a:pos x="wd2" y="hd2"/>
                </a:cxn>
                <a:cxn ang="10800000">
                  <a:pos x="wd2" y="hd2"/>
                </a:cxn>
                <a:cxn ang="16200000">
                  <a:pos x="wd2" y="hd2"/>
                </a:cxn>
              </a:cxnLst>
              <a:rect l="0" t="0" r="r" b="b"/>
              <a:pathLst>
                <a:path w="21600" h="21600" extrusionOk="0">
                  <a:moveTo>
                    <a:pt x="0" y="19357"/>
                  </a:moveTo>
                  <a:lnTo>
                    <a:pt x="4329" y="0"/>
                  </a:lnTo>
                  <a:lnTo>
                    <a:pt x="5459" y="434"/>
                  </a:lnTo>
                  <a:lnTo>
                    <a:pt x="11012" y="868"/>
                  </a:lnTo>
                  <a:lnTo>
                    <a:pt x="14918" y="1266"/>
                  </a:lnTo>
                  <a:lnTo>
                    <a:pt x="14353" y="5210"/>
                  </a:lnTo>
                  <a:lnTo>
                    <a:pt x="21600" y="6006"/>
                  </a:lnTo>
                  <a:lnTo>
                    <a:pt x="19388" y="21600"/>
                  </a:lnTo>
                  <a:lnTo>
                    <a:pt x="13788" y="21166"/>
                  </a:lnTo>
                  <a:lnTo>
                    <a:pt x="8800" y="20225"/>
                  </a:lnTo>
                  <a:lnTo>
                    <a:pt x="3247" y="19791"/>
                  </a:lnTo>
                  <a:lnTo>
                    <a:pt x="0" y="19357"/>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5" name="Shape 1859"/>
            <p:cNvSpPr/>
            <p:nvPr/>
          </p:nvSpPr>
          <p:spPr>
            <a:xfrm>
              <a:off x="7219681" y="5221427"/>
              <a:ext cx="823519" cy="3190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86" y="19652"/>
                  </a:lnTo>
                  <a:lnTo>
                    <a:pt x="686" y="17788"/>
                  </a:lnTo>
                  <a:lnTo>
                    <a:pt x="328" y="17788"/>
                  </a:lnTo>
                  <a:lnTo>
                    <a:pt x="686" y="16856"/>
                  </a:lnTo>
                  <a:lnTo>
                    <a:pt x="686" y="17788"/>
                  </a:lnTo>
                  <a:lnTo>
                    <a:pt x="686" y="16856"/>
                  </a:lnTo>
                  <a:lnTo>
                    <a:pt x="1044" y="15840"/>
                  </a:lnTo>
                  <a:lnTo>
                    <a:pt x="1044" y="14824"/>
                  </a:lnTo>
                  <a:lnTo>
                    <a:pt x="1402" y="13807"/>
                  </a:lnTo>
                  <a:lnTo>
                    <a:pt x="1402" y="10842"/>
                  </a:lnTo>
                  <a:lnTo>
                    <a:pt x="1760" y="10842"/>
                  </a:lnTo>
                  <a:lnTo>
                    <a:pt x="1402" y="9826"/>
                  </a:lnTo>
                  <a:lnTo>
                    <a:pt x="1760" y="9826"/>
                  </a:lnTo>
                  <a:lnTo>
                    <a:pt x="1760" y="7793"/>
                  </a:lnTo>
                  <a:lnTo>
                    <a:pt x="2118" y="7793"/>
                  </a:lnTo>
                  <a:lnTo>
                    <a:pt x="5639" y="6776"/>
                  </a:lnTo>
                  <a:lnTo>
                    <a:pt x="5639" y="5760"/>
                  </a:lnTo>
                  <a:lnTo>
                    <a:pt x="5281" y="4744"/>
                  </a:lnTo>
                  <a:lnTo>
                    <a:pt x="8175" y="4744"/>
                  </a:lnTo>
                  <a:lnTo>
                    <a:pt x="9517" y="3812"/>
                  </a:lnTo>
                  <a:lnTo>
                    <a:pt x="11993" y="3812"/>
                  </a:lnTo>
                  <a:lnTo>
                    <a:pt x="12351" y="2795"/>
                  </a:lnTo>
                  <a:lnTo>
                    <a:pt x="16290" y="2795"/>
                  </a:lnTo>
                  <a:lnTo>
                    <a:pt x="16290" y="1779"/>
                  </a:lnTo>
                  <a:lnTo>
                    <a:pt x="17692" y="1779"/>
                  </a:lnTo>
                  <a:lnTo>
                    <a:pt x="19482" y="762"/>
                  </a:lnTo>
                  <a:lnTo>
                    <a:pt x="20526" y="762"/>
                  </a:lnTo>
                  <a:lnTo>
                    <a:pt x="21242" y="0"/>
                  </a:lnTo>
                  <a:lnTo>
                    <a:pt x="21600" y="0"/>
                  </a:lnTo>
                  <a:lnTo>
                    <a:pt x="21242" y="762"/>
                  </a:lnTo>
                  <a:lnTo>
                    <a:pt x="21242" y="2795"/>
                  </a:lnTo>
                  <a:lnTo>
                    <a:pt x="20884" y="2795"/>
                  </a:lnTo>
                  <a:lnTo>
                    <a:pt x="20884" y="4744"/>
                  </a:lnTo>
                  <a:lnTo>
                    <a:pt x="20168" y="4744"/>
                  </a:lnTo>
                  <a:lnTo>
                    <a:pt x="19810" y="5760"/>
                  </a:lnTo>
                  <a:lnTo>
                    <a:pt x="19482" y="6776"/>
                  </a:lnTo>
                  <a:lnTo>
                    <a:pt x="19124" y="5760"/>
                  </a:lnTo>
                  <a:lnTo>
                    <a:pt x="19124" y="6776"/>
                  </a:lnTo>
                  <a:lnTo>
                    <a:pt x="18766" y="6776"/>
                  </a:lnTo>
                  <a:lnTo>
                    <a:pt x="18766" y="7793"/>
                  </a:lnTo>
                  <a:lnTo>
                    <a:pt x="18050" y="9826"/>
                  </a:lnTo>
                  <a:lnTo>
                    <a:pt x="17364" y="10842"/>
                  </a:lnTo>
                  <a:lnTo>
                    <a:pt x="17364" y="11774"/>
                  </a:lnTo>
                  <a:lnTo>
                    <a:pt x="16290" y="11774"/>
                  </a:lnTo>
                  <a:lnTo>
                    <a:pt x="16290" y="12791"/>
                  </a:lnTo>
                  <a:lnTo>
                    <a:pt x="15931" y="13807"/>
                  </a:lnTo>
                  <a:lnTo>
                    <a:pt x="15931" y="14824"/>
                  </a:lnTo>
                  <a:lnTo>
                    <a:pt x="15514" y="14824"/>
                  </a:lnTo>
                  <a:lnTo>
                    <a:pt x="15514" y="16856"/>
                  </a:lnTo>
                  <a:lnTo>
                    <a:pt x="14529" y="17788"/>
                  </a:lnTo>
                  <a:lnTo>
                    <a:pt x="11993" y="17788"/>
                  </a:lnTo>
                  <a:lnTo>
                    <a:pt x="9159" y="18805"/>
                  </a:lnTo>
                  <a:lnTo>
                    <a:pt x="5639" y="19652"/>
                  </a:lnTo>
                  <a:lnTo>
                    <a:pt x="3520" y="20668"/>
                  </a:lnTo>
                  <a:lnTo>
                    <a:pt x="0" y="21600"/>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6" name="Shape 1860"/>
            <p:cNvSpPr/>
            <p:nvPr/>
          </p:nvSpPr>
          <p:spPr>
            <a:xfrm>
              <a:off x="7905568" y="5401600"/>
              <a:ext cx="484557" cy="411647"/>
            </a:xfrm>
            <a:custGeom>
              <a:avLst/>
              <a:gdLst/>
              <a:ahLst/>
              <a:cxnLst>
                <a:cxn ang="0">
                  <a:pos x="wd2" y="hd2"/>
                </a:cxn>
                <a:cxn ang="5400000">
                  <a:pos x="wd2" y="hd2"/>
                </a:cxn>
                <a:cxn ang="10800000">
                  <a:pos x="wd2" y="hd2"/>
                </a:cxn>
                <a:cxn ang="16200000">
                  <a:pos x="wd2" y="hd2"/>
                </a:cxn>
              </a:cxnLst>
              <a:rect l="0" t="0" r="r" b="b"/>
              <a:pathLst>
                <a:path w="21600" h="21600" extrusionOk="0">
                  <a:moveTo>
                    <a:pt x="1217" y="2954"/>
                  </a:moveTo>
                  <a:lnTo>
                    <a:pt x="1775" y="2167"/>
                  </a:lnTo>
                  <a:lnTo>
                    <a:pt x="2383" y="2167"/>
                  </a:lnTo>
                  <a:lnTo>
                    <a:pt x="2992" y="1379"/>
                  </a:lnTo>
                  <a:lnTo>
                    <a:pt x="4208" y="1379"/>
                  </a:lnTo>
                  <a:lnTo>
                    <a:pt x="4208" y="788"/>
                  </a:lnTo>
                  <a:lnTo>
                    <a:pt x="8417" y="788"/>
                  </a:lnTo>
                  <a:lnTo>
                    <a:pt x="9583" y="0"/>
                  </a:lnTo>
                  <a:lnTo>
                    <a:pt x="10192" y="788"/>
                  </a:lnTo>
                  <a:lnTo>
                    <a:pt x="10800" y="1379"/>
                  </a:lnTo>
                  <a:lnTo>
                    <a:pt x="10800" y="2167"/>
                  </a:lnTo>
                  <a:lnTo>
                    <a:pt x="15617" y="1379"/>
                  </a:lnTo>
                  <a:lnTo>
                    <a:pt x="21600" y="6040"/>
                  </a:lnTo>
                  <a:lnTo>
                    <a:pt x="21600" y="6828"/>
                  </a:lnTo>
                  <a:lnTo>
                    <a:pt x="20992" y="6828"/>
                  </a:lnTo>
                  <a:lnTo>
                    <a:pt x="20383" y="7616"/>
                  </a:lnTo>
                  <a:lnTo>
                    <a:pt x="19775" y="10111"/>
                  </a:lnTo>
                  <a:lnTo>
                    <a:pt x="19775" y="11489"/>
                  </a:lnTo>
                  <a:lnTo>
                    <a:pt x="19217" y="11489"/>
                  </a:lnTo>
                  <a:lnTo>
                    <a:pt x="19217" y="10898"/>
                  </a:lnTo>
                  <a:lnTo>
                    <a:pt x="19217" y="11489"/>
                  </a:lnTo>
                  <a:lnTo>
                    <a:pt x="19775" y="12277"/>
                  </a:lnTo>
                  <a:lnTo>
                    <a:pt x="19217" y="12277"/>
                  </a:lnTo>
                  <a:lnTo>
                    <a:pt x="19217" y="13065"/>
                  </a:lnTo>
                  <a:lnTo>
                    <a:pt x="18608" y="13065"/>
                  </a:lnTo>
                  <a:lnTo>
                    <a:pt x="18608" y="13853"/>
                  </a:lnTo>
                  <a:lnTo>
                    <a:pt x="18000" y="13065"/>
                  </a:lnTo>
                  <a:lnTo>
                    <a:pt x="18000" y="14641"/>
                  </a:lnTo>
                  <a:lnTo>
                    <a:pt x="17392" y="14641"/>
                  </a:lnTo>
                  <a:lnTo>
                    <a:pt x="17392" y="15560"/>
                  </a:lnTo>
                  <a:lnTo>
                    <a:pt x="16783" y="15560"/>
                  </a:lnTo>
                  <a:lnTo>
                    <a:pt x="16783" y="14641"/>
                  </a:lnTo>
                  <a:lnTo>
                    <a:pt x="16783" y="16939"/>
                  </a:lnTo>
                  <a:lnTo>
                    <a:pt x="15617" y="16939"/>
                  </a:lnTo>
                  <a:lnTo>
                    <a:pt x="15617" y="17726"/>
                  </a:lnTo>
                  <a:lnTo>
                    <a:pt x="14400" y="17726"/>
                  </a:lnTo>
                  <a:lnTo>
                    <a:pt x="13792" y="18514"/>
                  </a:lnTo>
                  <a:lnTo>
                    <a:pt x="13792" y="17726"/>
                  </a:lnTo>
                  <a:lnTo>
                    <a:pt x="14400" y="18514"/>
                  </a:lnTo>
                  <a:lnTo>
                    <a:pt x="15008" y="18514"/>
                  </a:lnTo>
                  <a:lnTo>
                    <a:pt x="14400" y="19302"/>
                  </a:lnTo>
                  <a:lnTo>
                    <a:pt x="15008" y="18514"/>
                  </a:lnTo>
                  <a:lnTo>
                    <a:pt x="14400" y="19302"/>
                  </a:lnTo>
                  <a:lnTo>
                    <a:pt x="13792" y="19302"/>
                  </a:lnTo>
                  <a:lnTo>
                    <a:pt x="13792" y="18514"/>
                  </a:lnTo>
                  <a:lnTo>
                    <a:pt x="13792" y="19302"/>
                  </a:lnTo>
                  <a:lnTo>
                    <a:pt x="13183" y="19302"/>
                  </a:lnTo>
                  <a:lnTo>
                    <a:pt x="13183" y="18514"/>
                  </a:lnTo>
                  <a:lnTo>
                    <a:pt x="13183" y="19302"/>
                  </a:lnTo>
                  <a:lnTo>
                    <a:pt x="13792" y="20090"/>
                  </a:lnTo>
                  <a:lnTo>
                    <a:pt x="13792" y="20812"/>
                  </a:lnTo>
                  <a:lnTo>
                    <a:pt x="13183" y="20812"/>
                  </a:lnTo>
                  <a:lnTo>
                    <a:pt x="13183" y="20090"/>
                  </a:lnTo>
                  <a:lnTo>
                    <a:pt x="13183" y="21600"/>
                  </a:lnTo>
                  <a:lnTo>
                    <a:pt x="12017" y="21600"/>
                  </a:lnTo>
                  <a:lnTo>
                    <a:pt x="12017" y="20090"/>
                  </a:lnTo>
                  <a:lnTo>
                    <a:pt x="11408" y="19302"/>
                  </a:lnTo>
                  <a:lnTo>
                    <a:pt x="11408" y="18514"/>
                  </a:lnTo>
                  <a:lnTo>
                    <a:pt x="10800" y="18514"/>
                  </a:lnTo>
                  <a:lnTo>
                    <a:pt x="10192" y="17726"/>
                  </a:lnTo>
                  <a:lnTo>
                    <a:pt x="10192" y="16939"/>
                  </a:lnTo>
                  <a:lnTo>
                    <a:pt x="9583" y="16151"/>
                  </a:lnTo>
                  <a:lnTo>
                    <a:pt x="9583" y="15560"/>
                  </a:lnTo>
                  <a:lnTo>
                    <a:pt x="8975" y="14641"/>
                  </a:lnTo>
                  <a:lnTo>
                    <a:pt x="8417" y="14641"/>
                  </a:lnTo>
                  <a:lnTo>
                    <a:pt x="7200" y="13065"/>
                  </a:lnTo>
                  <a:lnTo>
                    <a:pt x="7200" y="12277"/>
                  </a:lnTo>
                  <a:lnTo>
                    <a:pt x="6592" y="12277"/>
                  </a:lnTo>
                  <a:lnTo>
                    <a:pt x="5983" y="11489"/>
                  </a:lnTo>
                  <a:lnTo>
                    <a:pt x="5983" y="10898"/>
                  </a:lnTo>
                  <a:lnTo>
                    <a:pt x="5375" y="10898"/>
                  </a:lnTo>
                  <a:lnTo>
                    <a:pt x="4817" y="10111"/>
                  </a:lnTo>
                  <a:lnTo>
                    <a:pt x="4208" y="10111"/>
                  </a:lnTo>
                  <a:lnTo>
                    <a:pt x="2992" y="8404"/>
                  </a:lnTo>
                  <a:lnTo>
                    <a:pt x="2992" y="7616"/>
                  </a:lnTo>
                  <a:lnTo>
                    <a:pt x="2383" y="7616"/>
                  </a:lnTo>
                  <a:lnTo>
                    <a:pt x="2383" y="6040"/>
                  </a:lnTo>
                  <a:lnTo>
                    <a:pt x="1775" y="6828"/>
                  </a:lnTo>
                  <a:lnTo>
                    <a:pt x="1217" y="6040"/>
                  </a:lnTo>
                  <a:lnTo>
                    <a:pt x="608" y="6040"/>
                  </a:lnTo>
                  <a:lnTo>
                    <a:pt x="0" y="5449"/>
                  </a:lnTo>
                  <a:lnTo>
                    <a:pt x="0" y="4661"/>
                  </a:lnTo>
                  <a:lnTo>
                    <a:pt x="608" y="3874"/>
                  </a:lnTo>
                  <a:lnTo>
                    <a:pt x="1217" y="2954"/>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7" name="Shape 1861"/>
            <p:cNvSpPr/>
            <p:nvPr/>
          </p:nvSpPr>
          <p:spPr>
            <a:xfrm>
              <a:off x="5953692" y="4067556"/>
              <a:ext cx="659725" cy="476709"/>
            </a:xfrm>
            <a:custGeom>
              <a:avLst/>
              <a:gdLst/>
              <a:ahLst/>
              <a:cxnLst>
                <a:cxn ang="0">
                  <a:pos x="wd2" y="hd2"/>
                </a:cxn>
                <a:cxn ang="5400000">
                  <a:pos x="wd2" y="hd2"/>
                </a:cxn>
                <a:cxn ang="10800000">
                  <a:pos x="wd2" y="hd2"/>
                </a:cxn>
                <a:cxn ang="16200000">
                  <a:pos x="wd2" y="hd2"/>
                </a:cxn>
              </a:cxnLst>
              <a:rect l="0" t="0" r="r" b="b"/>
              <a:pathLst>
                <a:path w="21600" h="21600" extrusionOk="0">
                  <a:moveTo>
                    <a:pt x="0" y="18255"/>
                  </a:moveTo>
                  <a:lnTo>
                    <a:pt x="447" y="6066"/>
                  </a:lnTo>
                  <a:lnTo>
                    <a:pt x="894" y="5386"/>
                  </a:lnTo>
                  <a:lnTo>
                    <a:pt x="894" y="0"/>
                  </a:lnTo>
                  <a:lnTo>
                    <a:pt x="5735" y="680"/>
                  </a:lnTo>
                  <a:lnTo>
                    <a:pt x="11470" y="1191"/>
                  </a:lnTo>
                  <a:lnTo>
                    <a:pt x="21600" y="1191"/>
                  </a:lnTo>
                  <a:lnTo>
                    <a:pt x="21153" y="1871"/>
                  </a:lnTo>
                  <a:lnTo>
                    <a:pt x="21153" y="2551"/>
                  </a:lnTo>
                  <a:lnTo>
                    <a:pt x="20706" y="2551"/>
                  </a:lnTo>
                  <a:lnTo>
                    <a:pt x="20706" y="3345"/>
                  </a:lnTo>
                  <a:lnTo>
                    <a:pt x="21153" y="4706"/>
                  </a:lnTo>
                  <a:lnTo>
                    <a:pt x="21600" y="4706"/>
                  </a:lnTo>
                  <a:lnTo>
                    <a:pt x="21600" y="16101"/>
                  </a:lnTo>
                  <a:lnTo>
                    <a:pt x="21153" y="16101"/>
                  </a:lnTo>
                  <a:lnTo>
                    <a:pt x="21600" y="16101"/>
                  </a:lnTo>
                  <a:lnTo>
                    <a:pt x="21600" y="20296"/>
                  </a:lnTo>
                  <a:lnTo>
                    <a:pt x="21153" y="20296"/>
                  </a:lnTo>
                  <a:lnTo>
                    <a:pt x="21153" y="20976"/>
                  </a:lnTo>
                  <a:lnTo>
                    <a:pt x="21600" y="20976"/>
                  </a:lnTo>
                  <a:lnTo>
                    <a:pt x="21600" y="21600"/>
                  </a:lnTo>
                  <a:lnTo>
                    <a:pt x="21153" y="21600"/>
                  </a:lnTo>
                  <a:lnTo>
                    <a:pt x="21153" y="20976"/>
                  </a:lnTo>
                  <a:lnTo>
                    <a:pt x="20297" y="20976"/>
                  </a:lnTo>
                  <a:lnTo>
                    <a:pt x="20297" y="20296"/>
                  </a:lnTo>
                  <a:lnTo>
                    <a:pt x="19850" y="20296"/>
                  </a:lnTo>
                  <a:lnTo>
                    <a:pt x="19403" y="19502"/>
                  </a:lnTo>
                  <a:lnTo>
                    <a:pt x="18062" y="20296"/>
                  </a:lnTo>
                  <a:lnTo>
                    <a:pt x="17652" y="19502"/>
                  </a:lnTo>
                  <a:lnTo>
                    <a:pt x="17652" y="20296"/>
                  </a:lnTo>
                  <a:lnTo>
                    <a:pt x="17206" y="20296"/>
                  </a:lnTo>
                  <a:lnTo>
                    <a:pt x="16312" y="19502"/>
                  </a:lnTo>
                  <a:lnTo>
                    <a:pt x="15865" y="18822"/>
                  </a:lnTo>
                  <a:lnTo>
                    <a:pt x="7932" y="18822"/>
                  </a:lnTo>
                  <a:lnTo>
                    <a:pt x="3091" y="18255"/>
                  </a:lnTo>
                  <a:lnTo>
                    <a:pt x="0" y="1825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8" name="Shape 1862"/>
            <p:cNvSpPr/>
            <p:nvPr/>
          </p:nvSpPr>
          <p:spPr>
            <a:xfrm>
              <a:off x="4178122" y="3714717"/>
              <a:ext cx="768921" cy="714438"/>
            </a:xfrm>
            <a:custGeom>
              <a:avLst/>
              <a:gdLst/>
              <a:ahLst/>
              <a:cxnLst>
                <a:cxn ang="0">
                  <a:pos x="wd2" y="hd2"/>
                </a:cxn>
                <a:cxn ang="5400000">
                  <a:pos x="wd2" y="hd2"/>
                </a:cxn>
                <a:cxn ang="10800000">
                  <a:pos x="wd2" y="hd2"/>
                </a:cxn>
                <a:cxn ang="16200000">
                  <a:pos x="wd2" y="hd2"/>
                </a:cxn>
              </a:cxnLst>
              <a:rect l="0" t="0" r="r" b="b"/>
              <a:pathLst>
                <a:path w="21600" h="21600" extrusionOk="0">
                  <a:moveTo>
                    <a:pt x="0" y="16153"/>
                  </a:moveTo>
                  <a:lnTo>
                    <a:pt x="0" y="13883"/>
                  </a:lnTo>
                  <a:lnTo>
                    <a:pt x="351" y="13883"/>
                  </a:lnTo>
                  <a:lnTo>
                    <a:pt x="351" y="12559"/>
                  </a:lnTo>
                  <a:lnTo>
                    <a:pt x="735" y="11651"/>
                  </a:lnTo>
                  <a:lnTo>
                    <a:pt x="1118" y="10781"/>
                  </a:lnTo>
                  <a:lnTo>
                    <a:pt x="1118" y="11197"/>
                  </a:lnTo>
                  <a:lnTo>
                    <a:pt x="1118" y="10781"/>
                  </a:lnTo>
                  <a:lnTo>
                    <a:pt x="1502" y="10781"/>
                  </a:lnTo>
                  <a:lnTo>
                    <a:pt x="1502" y="9873"/>
                  </a:lnTo>
                  <a:lnTo>
                    <a:pt x="1885" y="9419"/>
                  </a:lnTo>
                  <a:lnTo>
                    <a:pt x="2269" y="9419"/>
                  </a:lnTo>
                  <a:lnTo>
                    <a:pt x="1885" y="9419"/>
                  </a:lnTo>
                  <a:lnTo>
                    <a:pt x="1885" y="8965"/>
                  </a:lnTo>
                  <a:lnTo>
                    <a:pt x="2620" y="7641"/>
                  </a:lnTo>
                  <a:lnTo>
                    <a:pt x="2620" y="7187"/>
                  </a:lnTo>
                  <a:lnTo>
                    <a:pt x="3004" y="6733"/>
                  </a:lnTo>
                  <a:lnTo>
                    <a:pt x="3004" y="5372"/>
                  </a:lnTo>
                  <a:lnTo>
                    <a:pt x="3387" y="4956"/>
                  </a:lnTo>
                  <a:lnTo>
                    <a:pt x="3387" y="4502"/>
                  </a:lnTo>
                  <a:lnTo>
                    <a:pt x="3770" y="4048"/>
                  </a:lnTo>
                  <a:lnTo>
                    <a:pt x="3770" y="3064"/>
                  </a:lnTo>
                  <a:lnTo>
                    <a:pt x="4154" y="3064"/>
                  </a:lnTo>
                  <a:lnTo>
                    <a:pt x="4154" y="2270"/>
                  </a:lnTo>
                  <a:lnTo>
                    <a:pt x="4537" y="2270"/>
                  </a:lnTo>
                  <a:lnTo>
                    <a:pt x="4154" y="1816"/>
                  </a:lnTo>
                  <a:lnTo>
                    <a:pt x="4537" y="1286"/>
                  </a:lnTo>
                  <a:lnTo>
                    <a:pt x="4537" y="378"/>
                  </a:lnTo>
                  <a:lnTo>
                    <a:pt x="4889" y="0"/>
                  </a:lnTo>
                  <a:lnTo>
                    <a:pt x="4889" y="378"/>
                  </a:lnTo>
                  <a:lnTo>
                    <a:pt x="4889" y="0"/>
                  </a:lnTo>
                  <a:lnTo>
                    <a:pt x="5272" y="0"/>
                  </a:lnTo>
                  <a:lnTo>
                    <a:pt x="5272" y="378"/>
                  </a:lnTo>
                  <a:lnTo>
                    <a:pt x="5656" y="378"/>
                  </a:lnTo>
                  <a:lnTo>
                    <a:pt x="6039" y="832"/>
                  </a:lnTo>
                  <a:lnTo>
                    <a:pt x="6806" y="832"/>
                  </a:lnTo>
                  <a:lnTo>
                    <a:pt x="6806" y="1286"/>
                  </a:lnTo>
                  <a:lnTo>
                    <a:pt x="7157" y="1816"/>
                  </a:lnTo>
                  <a:lnTo>
                    <a:pt x="6806" y="3064"/>
                  </a:lnTo>
                  <a:lnTo>
                    <a:pt x="7157" y="3064"/>
                  </a:lnTo>
                  <a:lnTo>
                    <a:pt x="7157" y="3518"/>
                  </a:lnTo>
                  <a:lnTo>
                    <a:pt x="7541" y="3518"/>
                  </a:lnTo>
                  <a:lnTo>
                    <a:pt x="7924" y="4048"/>
                  </a:lnTo>
                  <a:lnTo>
                    <a:pt x="8308" y="4048"/>
                  </a:lnTo>
                  <a:lnTo>
                    <a:pt x="8691" y="3518"/>
                  </a:lnTo>
                  <a:lnTo>
                    <a:pt x="9905" y="3518"/>
                  </a:lnTo>
                  <a:lnTo>
                    <a:pt x="10193" y="4048"/>
                  </a:lnTo>
                  <a:lnTo>
                    <a:pt x="10576" y="4048"/>
                  </a:lnTo>
                  <a:lnTo>
                    <a:pt x="10576" y="4502"/>
                  </a:lnTo>
                  <a:lnTo>
                    <a:pt x="11343" y="4502"/>
                  </a:lnTo>
                  <a:lnTo>
                    <a:pt x="11791" y="4048"/>
                  </a:lnTo>
                  <a:lnTo>
                    <a:pt x="12078" y="4502"/>
                  </a:lnTo>
                  <a:lnTo>
                    <a:pt x="15880" y="4502"/>
                  </a:lnTo>
                  <a:lnTo>
                    <a:pt x="17766" y="4956"/>
                  </a:lnTo>
                  <a:lnTo>
                    <a:pt x="20865" y="5826"/>
                  </a:lnTo>
                  <a:lnTo>
                    <a:pt x="20865" y="6280"/>
                  </a:lnTo>
                  <a:lnTo>
                    <a:pt x="21249" y="6733"/>
                  </a:lnTo>
                  <a:lnTo>
                    <a:pt x="21600" y="7187"/>
                  </a:lnTo>
                  <a:lnTo>
                    <a:pt x="21249" y="7641"/>
                  </a:lnTo>
                  <a:lnTo>
                    <a:pt x="20865" y="8095"/>
                  </a:lnTo>
                  <a:lnTo>
                    <a:pt x="20482" y="8965"/>
                  </a:lnTo>
                  <a:lnTo>
                    <a:pt x="20098" y="9419"/>
                  </a:lnTo>
                  <a:lnTo>
                    <a:pt x="20098" y="9873"/>
                  </a:lnTo>
                  <a:lnTo>
                    <a:pt x="19331" y="10781"/>
                  </a:lnTo>
                  <a:lnTo>
                    <a:pt x="19331" y="11197"/>
                  </a:lnTo>
                  <a:lnTo>
                    <a:pt x="18980" y="11197"/>
                  </a:lnTo>
                  <a:lnTo>
                    <a:pt x="18980" y="12559"/>
                  </a:lnTo>
                  <a:lnTo>
                    <a:pt x="19331" y="12559"/>
                  </a:lnTo>
                  <a:lnTo>
                    <a:pt x="19331" y="13467"/>
                  </a:lnTo>
                  <a:lnTo>
                    <a:pt x="18980" y="13883"/>
                  </a:lnTo>
                  <a:lnTo>
                    <a:pt x="18980" y="14450"/>
                  </a:lnTo>
                  <a:lnTo>
                    <a:pt x="17446" y="21600"/>
                  </a:lnTo>
                  <a:lnTo>
                    <a:pt x="14347" y="20692"/>
                  </a:lnTo>
                  <a:lnTo>
                    <a:pt x="10193" y="19368"/>
                  </a:lnTo>
                  <a:lnTo>
                    <a:pt x="5656" y="17931"/>
                  </a:lnTo>
                  <a:lnTo>
                    <a:pt x="351" y="16153"/>
                  </a:lnTo>
                  <a:lnTo>
                    <a:pt x="0" y="16153"/>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49" name="Shape 1863"/>
            <p:cNvSpPr/>
            <p:nvPr/>
          </p:nvSpPr>
          <p:spPr>
            <a:xfrm>
              <a:off x="6000327" y="5273716"/>
              <a:ext cx="815558" cy="461695"/>
            </a:xfrm>
            <a:custGeom>
              <a:avLst/>
              <a:gdLst/>
              <a:ahLst/>
              <a:cxnLst>
                <a:cxn ang="0">
                  <a:pos x="wd2" y="hd2"/>
                </a:cxn>
                <a:cxn ang="5400000">
                  <a:pos x="wd2" y="hd2"/>
                </a:cxn>
                <a:cxn ang="10800000">
                  <a:pos x="wd2" y="hd2"/>
                </a:cxn>
                <a:cxn ang="16200000">
                  <a:pos x="wd2" y="hd2"/>
                </a:cxn>
              </a:cxnLst>
              <a:rect l="0" t="0" r="r" b="b"/>
              <a:pathLst>
                <a:path w="21600" h="21600" extrusionOk="0">
                  <a:moveTo>
                    <a:pt x="0" y="3454"/>
                  </a:moveTo>
                  <a:lnTo>
                    <a:pt x="0" y="0"/>
                  </a:lnTo>
                  <a:lnTo>
                    <a:pt x="2470" y="0"/>
                  </a:lnTo>
                  <a:lnTo>
                    <a:pt x="6688" y="702"/>
                  </a:lnTo>
                  <a:lnTo>
                    <a:pt x="21238" y="702"/>
                  </a:lnTo>
                  <a:lnTo>
                    <a:pt x="21238" y="4156"/>
                  </a:lnTo>
                  <a:lnTo>
                    <a:pt x="21600" y="9132"/>
                  </a:lnTo>
                  <a:lnTo>
                    <a:pt x="21600" y="21600"/>
                  </a:lnTo>
                  <a:lnTo>
                    <a:pt x="20877" y="21600"/>
                  </a:lnTo>
                  <a:lnTo>
                    <a:pt x="20877" y="20956"/>
                  </a:lnTo>
                  <a:lnTo>
                    <a:pt x="20515" y="20956"/>
                  </a:lnTo>
                  <a:lnTo>
                    <a:pt x="19792" y="20254"/>
                  </a:lnTo>
                  <a:lnTo>
                    <a:pt x="18377" y="20254"/>
                  </a:lnTo>
                  <a:lnTo>
                    <a:pt x="18377" y="20956"/>
                  </a:lnTo>
                  <a:lnTo>
                    <a:pt x="18015" y="20956"/>
                  </a:lnTo>
                  <a:lnTo>
                    <a:pt x="18015" y="20254"/>
                  </a:lnTo>
                  <a:lnTo>
                    <a:pt x="17654" y="20956"/>
                  </a:lnTo>
                  <a:lnTo>
                    <a:pt x="17021" y="20956"/>
                  </a:lnTo>
                  <a:lnTo>
                    <a:pt x="17021" y="21600"/>
                  </a:lnTo>
                  <a:lnTo>
                    <a:pt x="16599" y="21600"/>
                  </a:lnTo>
                  <a:lnTo>
                    <a:pt x="16599" y="20956"/>
                  </a:lnTo>
                  <a:lnTo>
                    <a:pt x="16238" y="20956"/>
                  </a:lnTo>
                  <a:lnTo>
                    <a:pt x="16238" y="20254"/>
                  </a:lnTo>
                  <a:lnTo>
                    <a:pt x="15876" y="20254"/>
                  </a:lnTo>
                  <a:lnTo>
                    <a:pt x="15876" y="20956"/>
                  </a:lnTo>
                  <a:lnTo>
                    <a:pt x="15605" y="20956"/>
                  </a:lnTo>
                  <a:lnTo>
                    <a:pt x="15605" y="20254"/>
                  </a:lnTo>
                  <a:lnTo>
                    <a:pt x="15244" y="20254"/>
                  </a:lnTo>
                  <a:lnTo>
                    <a:pt x="14882" y="20956"/>
                  </a:lnTo>
                  <a:lnTo>
                    <a:pt x="14882" y="21600"/>
                  </a:lnTo>
                  <a:lnTo>
                    <a:pt x="14521" y="20956"/>
                  </a:lnTo>
                  <a:lnTo>
                    <a:pt x="14882" y="20956"/>
                  </a:lnTo>
                  <a:lnTo>
                    <a:pt x="14521" y="20254"/>
                  </a:lnTo>
                  <a:lnTo>
                    <a:pt x="14189" y="20956"/>
                  </a:lnTo>
                  <a:lnTo>
                    <a:pt x="13466" y="19551"/>
                  </a:lnTo>
                  <a:lnTo>
                    <a:pt x="12743" y="20956"/>
                  </a:lnTo>
                  <a:lnTo>
                    <a:pt x="12743" y="19551"/>
                  </a:lnTo>
                  <a:lnTo>
                    <a:pt x="12382" y="19551"/>
                  </a:lnTo>
                  <a:lnTo>
                    <a:pt x="12382" y="18849"/>
                  </a:lnTo>
                  <a:lnTo>
                    <a:pt x="11689" y="18849"/>
                  </a:lnTo>
                  <a:lnTo>
                    <a:pt x="11689" y="19551"/>
                  </a:lnTo>
                  <a:lnTo>
                    <a:pt x="11327" y="19551"/>
                  </a:lnTo>
                  <a:lnTo>
                    <a:pt x="11327" y="18849"/>
                  </a:lnTo>
                  <a:lnTo>
                    <a:pt x="10243" y="18849"/>
                  </a:lnTo>
                  <a:lnTo>
                    <a:pt x="9911" y="18146"/>
                  </a:lnTo>
                  <a:lnTo>
                    <a:pt x="9550" y="18146"/>
                  </a:lnTo>
                  <a:lnTo>
                    <a:pt x="9550" y="17444"/>
                  </a:lnTo>
                  <a:lnTo>
                    <a:pt x="9188" y="17444"/>
                  </a:lnTo>
                  <a:lnTo>
                    <a:pt x="9188" y="16800"/>
                  </a:lnTo>
                  <a:lnTo>
                    <a:pt x="8827" y="17444"/>
                  </a:lnTo>
                  <a:lnTo>
                    <a:pt x="8465" y="16800"/>
                  </a:lnTo>
                  <a:lnTo>
                    <a:pt x="8465" y="17444"/>
                  </a:lnTo>
                  <a:lnTo>
                    <a:pt x="8104" y="16800"/>
                  </a:lnTo>
                  <a:lnTo>
                    <a:pt x="7772" y="16098"/>
                  </a:lnTo>
                  <a:lnTo>
                    <a:pt x="7411" y="16098"/>
                  </a:lnTo>
                  <a:lnTo>
                    <a:pt x="7411" y="3454"/>
                  </a:lnTo>
                  <a:lnTo>
                    <a:pt x="0" y="3454"/>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0" name="Shape 1864"/>
            <p:cNvSpPr/>
            <p:nvPr/>
          </p:nvSpPr>
          <p:spPr>
            <a:xfrm>
              <a:off x="8473159" y="5410358"/>
              <a:ext cx="27300" cy="300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0" y="21600"/>
                  </a:lnTo>
                  <a:lnTo>
                    <a:pt x="0" y="10800"/>
                  </a:lnTo>
                  <a:lnTo>
                    <a:pt x="10800" y="10800"/>
                  </a:lnTo>
                  <a:lnTo>
                    <a:pt x="1080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1" name="Shape 1865"/>
            <p:cNvSpPr/>
            <p:nvPr/>
          </p:nvSpPr>
          <p:spPr>
            <a:xfrm>
              <a:off x="8473159" y="5410358"/>
              <a:ext cx="27300" cy="300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0" y="21600"/>
                  </a:lnTo>
                  <a:lnTo>
                    <a:pt x="0" y="10800"/>
                  </a:lnTo>
                  <a:lnTo>
                    <a:pt x="10800" y="10800"/>
                  </a:lnTo>
                  <a:lnTo>
                    <a:pt x="10800" y="0"/>
                  </a:lnTo>
                  <a:lnTo>
                    <a:pt x="2160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2" name="Shape 1866"/>
            <p:cNvSpPr/>
            <p:nvPr/>
          </p:nvSpPr>
          <p:spPr>
            <a:xfrm>
              <a:off x="8473159" y="5410358"/>
              <a:ext cx="27300" cy="300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0" y="21600"/>
                  </a:lnTo>
                  <a:lnTo>
                    <a:pt x="0" y="10800"/>
                  </a:lnTo>
                  <a:lnTo>
                    <a:pt x="10800" y="10800"/>
                  </a:lnTo>
                  <a:lnTo>
                    <a:pt x="1080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3" name="Shape 1867"/>
            <p:cNvSpPr/>
            <p:nvPr/>
          </p:nvSpPr>
          <p:spPr>
            <a:xfrm>
              <a:off x="8473159" y="5410358"/>
              <a:ext cx="27300" cy="300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0" y="21600"/>
                  </a:lnTo>
                  <a:lnTo>
                    <a:pt x="0" y="10800"/>
                  </a:lnTo>
                  <a:lnTo>
                    <a:pt x="10800" y="10800"/>
                  </a:lnTo>
                  <a:lnTo>
                    <a:pt x="10800" y="0"/>
                  </a:lnTo>
                  <a:lnTo>
                    <a:pt x="21600"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4" name="Shape 1868"/>
            <p:cNvSpPr/>
            <p:nvPr/>
          </p:nvSpPr>
          <p:spPr>
            <a:xfrm>
              <a:off x="8473159" y="5410358"/>
              <a:ext cx="27300" cy="300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0" y="21600"/>
                  </a:lnTo>
                  <a:lnTo>
                    <a:pt x="0" y="10800"/>
                  </a:lnTo>
                  <a:lnTo>
                    <a:pt x="10800" y="10800"/>
                  </a:lnTo>
                  <a:lnTo>
                    <a:pt x="10800" y="0"/>
                  </a:lnTo>
                  <a:lnTo>
                    <a:pt x="2160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5" name="Shape 1869"/>
            <p:cNvSpPr/>
            <p:nvPr/>
          </p:nvSpPr>
          <p:spPr>
            <a:xfrm>
              <a:off x="8537993" y="5371571"/>
              <a:ext cx="7963" cy="100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21600" y="2160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6" name="Shape 1870"/>
            <p:cNvSpPr/>
            <p:nvPr/>
          </p:nvSpPr>
          <p:spPr>
            <a:xfrm>
              <a:off x="8537993" y="5371571"/>
              <a:ext cx="7963" cy="100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21600" y="2160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7" name="Shape 1871"/>
            <p:cNvSpPr/>
            <p:nvPr/>
          </p:nvSpPr>
          <p:spPr>
            <a:xfrm>
              <a:off x="8537993" y="5371571"/>
              <a:ext cx="7963" cy="100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21600" y="2160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8" name="Shape 1872"/>
            <p:cNvSpPr/>
            <p:nvPr/>
          </p:nvSpPr>
          <p:spPr>
            <a:xfrm>
              <a:off x="8537993" y="5371571"/>
              <a:ext cx="7963" cy="100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21600" y="2160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59" name="Shape 1873"/>
            <p:cNvSpPr/>
            <p:nvPr/>
          </p:nvSpPr>
          <p:spPr>
            <a:xfrm>
              <a:off x="8537993" y="5371571"/>
              <a:ext cx="7963" cy="1001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21600" y="0"/>
                  </a:lnTo>
                  <a:lnTo>
                    <a:pt x="21600" y="2160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0" name="Shape 1874"/>
            <p:cNvSpPr/>
            <p:nvPr/>
          </p:nvSpPr>
          <p:spPr>
            <a:xfrm>
              <a:off x="5340603" y="5221427"/>
              <a:ext cx="659725" cy="7519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1169"/>
                  </a:lnTo>
                  <a:lnTo>
                    <a:pt x="3091" y="0"/>
                  </a:lnTo>
                  <a:lnTo>
                    <a:pt x="7932" y="323"/>
                  </a:lnTo>
                  <a:lnTo>
                    <a:pt x="12774" y="755"/>
                  </a:lnTo>
                  <a:lnTo>
                    <a:pt x="18062" y="1186"/>
                  </a:lnTo>
                  <a:lnTo>
                    <a:pt x="21600" y="1617"/>
                  </a:lnTo>
                  <a:lnTo>
                    <a:pt x="21600" y="3738"/>
                  </a:lnTo>
                  <a:lnTo>
                    <a:pt x="20706" y="13082"/>
                  </a:lnTo>
                  <a:lnTo>
                    <a:pt x="20706" y="16497"/>
                  </a:lnTo>
                  <a:lnTo>
                    <a:pt x="20259" y="20342"/>
                  </a:lnTo>
                  <a:lnTo>
                    <a:pt x="20259" y="20737"/>
                  </a:lnTo>
                  <a:lnTo>
                    <a:pt x="19812" y="20737"/>
                  </a:lnTo>
                  <a:lnTo>
                    <a:pt x="17168" y="20342"/>
                  </a:lnTo>
                  <a:lnTo>
                    <a:pt x="14077" y="20342"/>
                  </a:lnTo>
                  <a:lnTo>
                    <a:pt x="11023" y="19911"/>
                  </a:lnTo>
                  <a:lnTo>
                    <a:pt x="8379" y="19911"/>
                  </a:lnTo>
                  <a:lnTo>
                    <a:pt x="8379" y="20342"/>
                  </a:lnTo>
                  <a:lnTo>
                    <a:pt x="8789" y="20342"/>
                  </a:lnTo>
                  <a:lnTo>
                    <a:pt x="8789" y="20737"/>
                  </a:lnTo>
                  <a:lnTo>
                    <a:pt x="3091" y="19911"/>
                  </a:lnTo>
                  <a:lnTo>
                    <a:pt x="3091" y="21600"/>
                  </a:lnTo>
                  <a:lnTo>
                    <a:pt x="0" y="216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1" name="Shape 1875"/>
            <p:cNvSpPr/>
            <p:nvPr/>
          </p:nvSpPr>
          <p:spPr>
            <a:xfrm>
              <a:off x="4466135" y="4355594"/>
              <a:ext cx="605127" cy="1046007"/>
            </a:xfrm>
            <a:custGeom>
              <a:avLst/>
              <a:gdLst/>
              <a:ahLst/>
              <a:cxnLst>
                <a:cxn ang="0">
                  <a:pos x="wd2" y="hd2"/>
                </a:cxn>
                <a:cxn ang="5400000">
                  <a:pos x="wd2" y="hd2"/>
                </a:cxn>
                <a:cxn ang="10800000">
                  <a:pos x="wd2" y="hd2"/>
                </a:cxn>
                <a:cxn ang="16200000">
                  <a:pos x="wd2" y="hd2"/>
                </a:cxn>
              </a:cxnLst>
              <a:rect l="0" t="0" r="r" b="b"/>
              <a:pathLst>
                <a:path w="21600" h="21600" extrusionOk="0">
                  <a:moveTo>
                    <a:pt x="487" y="6175"/>
                  </a:moveTo>
                  <a:lnTo>
                    <a:pt x="2883" y="0"/>
                  </a:lnTo>
                  <a:lnTo>
                    <a:pt x="8161" y="853"/>
                  </a:lnTo>
                  <a:lnTo>
                    <a:pt x="12018" y="1524"/>
                  </a:lnTo>
                  <a:lnTo>
                    <a:pt x="17296" y="2144"/>
                  </a:lnTo>
                  <a:lnTo>
                    <a:pt x="21600" y="2455"/>
                  </a:lnTo>
                  <a:lnTo>
                    <a:pt x="17783" y="16329"/>
                  </a:lnTo>
                  <a:lnTo>
                    <a:pt x="17296" y="18474"/>
                  </a:lnTo>
                  <a:lnTo>
                    <a:pt x="16809" y="18474"/>
                  </a:lnTo>
                  <a:lnTo>
                    <a:pt x="16322" y="18784"/>
                  </a:lnTo>
                  <a:lnTo>
                    <a:pt x="15875" y="18474"/>
                  </a:lnTo>
                  <a:lnTo>
                    <a:pt x="15388" y="18474"/>
                  </a:lnTo>
                  <a:lnTo>
                    <a:pt x="15388" y="18164"/>
                  </a:lnTo>
                  <a:lnTo>
                    <a:pt x="14414" y="18784"/>
                  </a:lnTo>
                  <a:lnTo>
                    <a:pt x="14901" y="19094"/>
                  </a:lnTo>
                  <a:lnTo>
                    <a:pt x="14414" y="19094"/>
                  </a:lnTo>
                  <a:lnTo>
                    <a:pt x="14414" y="20928"/>
                  </a:lnTo>
                  <a:lnTo>
                    <a:pt x="13926" y="21600"/>
                  </a:lnTo>
                  <a:lnTo>
                    <a:pt x="10110" y="17569"/>
                  </a:lnTo>
                  <a:lnTo>
                    <a:pt x="0" y="8010"/>
                  </a:lnTo>
                  <a:lnTo>
                    <a:pt x="487" y="617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2" name="Shape 1876"/>
            <p:cNvSpPr/>
            <p:nvPr/>
          </p:nvSpPr>
          <p:spPr>
            <a:xfrm>
              <a:off x="5945730" y="4474458"/>
              <a:ext cx="778021" cy="414149"/>
            </a:xfrm>
            <a:custGeom>
              <a:avLst/>
              <a:gdLst/>
              <a:ahLst/>
              <a:cxnLst>
                <a:cxn ang="0">
                  <a:pos x="wd2" y="hd2"/>
                </a:cxn>
                <a:cxn ang="5400000">
                  <a:pos x="wd2" y="hd2"/>
                </a:cxn>
                <a:cxn ang="10800000">
                  <a:pos x="wd2" y="hd2"/>
                </a:cxn>
                <a:cxn ang="16200000">
                  <a:pos x="wd2" y="hd2"/>
                </a:cxn>
              </a:cxnLst>
              <a:rect l="0" t="0" r="r" b="b"/>
              <a:pathLst>
                <a:path w="21600" h="21600" extrusionOk="0">
                  <a:moveTo>
                    <a:pt x="0" y="13900"/>
                  </a:moveTo>
                  <a:lnTo>
                    <a:pt x="379" y="0"/>
                  </a:lnTo>
                  <a:lnTo>
                    <a:pt x="3000" y="0"/>
                  </a:lnTo>
                  <a:lnTo>
                    <a:pt x="7105" y="783"/>
                  </a:lnTo>
                  <a:lnTo>
                    <a:pt x="13768" y="783"/>
                  </a:lnTo>
                  <a:lnTo>
                    <a:pt x="14147" y="1566"/>
                  </a:lnTo>
                  <a:lnTo>
                    <a:pt x="14874" y="2284"/>
                  </a:lnTo>
                  <a:lnTo>
                    <a:pt x="15253" y="2284"/>
                  </a:lnTo>
                  <a:lnTo>
                    <a:pt x="15253" y="1566"/>
                  </a:lnTo>
                  <a:lnTo>
                    <a:pt x="15632" y="2284"/>
                  </a:lnTo>
                  <a:lnTo>
                    <a:pt x="16737" y="1566"/>
                  </a:lnTo>
                  <a:lnTo>
                    <a:pt x="17116" y="2284"/>
                  </a:lnTo>
                  <a:lnTo>
                    <a:pt x="17495" y="2284"/>
                  </a:lnTo>
                  <a:lnTo>
                    <a:pt x="17495" y="3067"/>
                  </a:lnTo>
                  <a:lnTo>
                    <a:pt x="18253" y="3067"/>
                  </a:lnTo>
                  <a:lnTo>
                    <a:pt x="18253" y="3850"/>
                  </a:lnTo>
                  <a:lnTo>
                    <a:pt x="18600" y="3850"/>
                  </a:lnTo>
                  <a:lnTo>
                    <a:pt x="18600" y="4633"/>
                  </a:lnTo>
                  <a:lnTo>
                    <a:pt x="18979" y="4633"/>
                  </a:lnTo>
                  <a:lnTo>
                    <a:pt x="18979" y="6199"/>
                  </a:lnTo>
                  <a:lnTo>
                    <a:pt x="19358" y="6917"/>
                  </a:lnTo>
                  <a:lnTo>
                    <a:pt x="19358" y="7700"/>
                  </a:lnTo>
                  <a:lnTo>
                    <a:pt x="19737" y="8483"/>
                  </a:lnTo>
                  <a:lnTo>
                    <a:pt x="19737" y="10833"/>
                  </a:lnTo>
                  <a:lnTo>
                    <a:pt x="20116" y="10833"/>
                  </a:lnTo>
                  <a:lnTo>
                    <a:pt x="20116" y="13117"/>
                  </a:lnTo>
                  <a:lnTo>
                    <a:pt x="20495" y="13900"/>
                  </a:lnTo>
                  <a:lnTo>
                    <a:pt x="20116" y="13900"/>
                  </a:lnTo>
                  <a:lnTo>
                    <a:pt x="20116" y="14683"/>
                  </a:lnTo>
                  <a:lnTo>
                    <a:pt x="20495" y="15466"/>
                  </a:lnTo>
                  <a:lnTo>
                    <a:pt x="20495" y="17750"/>
                  </a:lnTo>
                  <a:lnTo>
                    <a:pt x="20842" y="18533"/>
                  </a:lnTo>
                  <a:lnTo>
                    <a:pt x="20842" y="19316"/>
                  </a:lnTo>
                  <a:lnTo>
                    <a:pt x="21221" y="19903"/>
                  </a:lnTo>
                  <a:lnTo>
                    <a:pt x="21221" y="20882"/>
                  </a:lnTo>
                  <a:lnTo>
                    <a:pt x="21600" y="20882"/>
                  </a:lnTo>
                  <a:lnTo>
                    <a:pt x="21600" y="21600"/>
                  </a:lnTo>
                  <a:lnTo>
                    <a:pt x="7768" y="21600"/>
                  </a:lnTo>
                  <a:lnTo>
                    <a:pt x="4863" y="20882"/>
                  </a:lnTo>
                  <a:lnTo>
                    <a:pt x="4863" y="13900"/>
                  </a:lnTo>
                  <a:lnTo>
                    <a:pt x="0" y="139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3" name="Shape 1877"/>
            <p:cNvSpPr/>
            <p:nvPr/>
          </p:nvSpPr>
          <p:spPr>
            <a:xfrm>
              <a:off x="6678252" y="4806027"/>
              <a:ext cx="651764" cy="604332"/>
            </a:xfrm>
            <a:custGeom>
              <a:avLst/>
              <a:gdLst/>
              <a:ahLst/>
              <a:cxnLst>
                <a:cxn ang="0">
                  <a:pos x="wd2" y="hd2"/>
                </a:cxn>
                <a:cxn ang="5400000">
                  <a:pos x="wd2" y="hd2"/>
                </a:cxn>
                <a:cxn ang="10800000">
                  <a:pos x="wd2" y="hd2"/>
                </a:cxn>
                <a:cxn ang="16200000">
                  <a:pos x="wd2" y="hd2"/>
                </a:cxn>
              </a:cxnLst>
              <a:rect l="0" t="0" r="r" b="b"/>
              <a:pathLst>
                <a:path w="21600" h="21600" extrusionOk="0">
                  <a:moveTo>
                    <a:pt x="0" y="537"/>
                  </a:moveTo>
                  <a:lnTo>
                    <a:pt x="5353" y="537"/>
                  </a:lnTo>
                  <a:lnTo>
                    <a:pt x="10329" y="0"/>
                  </a:lnTo>
                  <a:lnTo>
                    <a:pt x="12591" y="0"/>
                  </a:lnTo>
                  <a:lnTo>
                    <a:pt x="13005" y="537"/>
                  </a:lnTo>
                  <a:lnTo>
                    <a:pt x="13005" y="2639"/>
                  </a:lnTo>
                  <a:lnTo>
                    <a:pt x="13458" y="2639"/>
                  </a:lnTo>
                  <a:lnTo>
                    <a:pt x="13458" y="4248"/>
                  </a:lnTo>
                  <a:lnTo>
                    <a:pt x="13910" y="4248"/>
                  </a:lnTo>
                  <a:lnTo>
                    <a:pt x="14362" y="4785"/>
                  </a:lnTo>
                  <a:lnTo>
                    <a:pt x="14362" y="5322"/>
                  </a:lnTo>
                  <a:lnTo>
                    <a:pt x="15267" y="5814"/>
                  </a:lnTo>
                  <a:lnTo>
                    <a:pt x="15682" y="6350"/>
                  </a:lnTo>
                  <a:lnTo>
                    <a:pt x="15682" y="7424"/>
                  </a:lnTo>
                  <a:lnTo>
                    <a:pt x="16134" y="7960"/>
                  </a:lnTo>
                  <a:lnTo>
                    <a:pt x="16586" y="7424"/>
                  </a:lnTo>
                  <a:lnTo>
                    <a:pt x="17039" y="7424"/>
                  </a:lnTo>
                  <a:lnTo>
                    <a:pt x="17491" y="7960"/>
                  </a:lnTo>
                  <a:lnTo>
                    <a:pt x="17491" y="9525"/>
                  </a:lnTo>
                  <a:lnTo>
                    <a:pt x="17039" y="10062"/>
                  </a:lnTo>
                  <a:lnTo>
                    <a:pt x="17039" y="11135"/>
                  </a:lnTo>
                  <a:lnTo>
                    <a:pt x="17491" y="11672"/>
                  </a:lnTo>
                  <a:lnTo>
                    <a:pt x="18358" y="12075"/>
                  </a:lnTo>
                  <a:lnTo>
                    <a:pt x="18358" y="12611"/>
                  </a:lnTo>
                  <a:lnTo>
                    <a:pt x="18810" y="12075"/>
                  </a:lnTo>
                  <a:lnTo>
                    <a:pt x="19263" y="12611"/>
                  </a:lnTo>
                  <a:lnTo>
                    <a:pt x="19263" y="13148"/>
                  </a:lnTo>
                  <a:lnTo>
                    <a:pt x="19715" y="13148"/>
                  </a:lnTo>
                  <a:lnTo>
                    <a:pt x="19715" y="13774"/>
                  </a:lnTo>
                  <a:lnTo>
                    <a:pt x="20168" y="14847"/>
                  </a:lnTo>
                  <a:lnTo>
                    <a:pt x="20168" y="15786"/>
                  </a:lnTo>
                  <a:lnTo>
                    <a:pt x="20620" y="16323"/>
                  </a:lnTo>
                  <a:lnTo>
                    <a:pt x="21600" y="16323"/>
                  </a:lnTo>
                  <a:lnTo>
                    <a:pt x="21600" y="17352"/>
                  </a:lnTo>
                  <a:lnTo>
                    <a:pt x="21035" y="17888"/>
                  </a:lnTo>
                  <a:lnTo>
                    <a:pt x="21035" y="18425"/>
                  </a:lnTo>
                  <a:lnTo>
                    <a:pt x="20620" y="18425"/>
                  </a:lnTo>
                  <a:lnTo>
                    <a:pt x="20620" y="18961"/>
                  </a:lnTo>
                  <a:lnTo>
                    <a:pt x="20168" y="18961"/>
                  </a:lnTo>
                  <a:lnTo>
                    <a:pt x="20168" y="20035"/>
                  </a:lnTo>
                  <a:lnTo>
                    <a:pt x="19715" y="20035"/>
                  </a:lnTo>
                  <a:lnTo>
                    <a:pt x="20168" y="20571"/>
                  </a:lnTo>
                  <a:lnTo>
                    <a:pt x="19715" y="20571"/>
                  </a:lnTo>
                  <a:lnTo>
                    <a:pt x="19715" y="21063"/>
                  </a:lnTo>
                  <a:lnTo>
                    <a:pt x="17943" y="21600"/>
                  </a:lnTo>
                  <a:lnTo>
                    <a:pt x="17943" y="20571"/>
                  </a:lnTo>
                  <a:lnTo>
                    <a:pt x="18358" y="20571"/>
                  </a:lnTo>
                  <a:lnTo>
                    <a:pt x="18358" y="18961"/>
                  </a:lnTo>
                  <a:lnTo>
                    <a:pt x="17943" y="18961"/>
                  </a:lnTo>
                  <a:lnTo>
                    <a:pt x="12138" y="19498"/>
                  </a:lnTo>
                  <a:lnTo>
                    <a:pt x="7125" y="19498"/>
                  </a:lnTo>
                  <a:lnTo>
                    <a:pt x="3996" y="20035"/>
                  </a:lnTo>
                  <a:lnTo>
                    <a:pt x="3996" y="17352"/>
                  </a:lnTo>
                  <a:lnTo>
                    <a:pt x="3581" y="7424"/>
                  </a:lnTo>
                  <a:lnTo>
                    <a:pt x="2676" y="6350"/>
                  </a:lnTo>
                  <a:lnTo>
                    <a:pt x="2676" y="5814"/>
                  </a:lnTo>
                  <a:lnTo>
                    <a:pt x="2224" y="5814"/>
                  </a:lnTo>
                  <a:lnTo>
                    <a:pt x="2224" y="5322"/>
                  </a:lnTo>
                  <a:lnTo>
                    <a:pt x="2676" y="4785"/>
                  </a:lnTo>
                  <a:lnTo>
                    <a:pt x="2676" y="4248"/>
                  </a:lnTo>
                  <a:lnTo>
                    <a:pt x="2676" y="4785"/>
                  </a:lnTo>
                  <a:lnTo>
                    <a:pt x="2676" y="3712"/>
                  </a:lnTo>
                  <a:lnTo>
                    <a:pt x="2224" y="3712"/>
                  </a:lnTo>
                  <a:lnTo>
                    <a:pt x="1319" y="3175"/>
                  </a:lnTo>
                  <a:lnTo>
                    <a:pt x="1319" y="2639"/>
                  </a:lnTo>
                  <a:lnTo>
                    <a:pt x="905" y="2639"/>
                  </a:lnTo>
                  <a:lnTo>
                    <a:pt x="905" y="2102"/>
                  </a:lnTo>
                  <a:lnTo>
                    <a:pt x="452" y="1699"/>
                  </a:lnTo>
                  <a:lnTo>
                    <a:pt x="452" y="1163"/>
                  </a:lnTo>
                  <a:lnTo>
                    <a:pt x="0" y="537"/>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4" name="Shape 1878"/>
            <p:cNvSpPr/>
            <p:nvPr/>
          </p:nvSpPr>
          <p:spPr>
            <a:xfrm>
              <a:off x="7127548" y="5511706"/>
              <a:ext cx="338962" cy="654380"/>
            </a:xfrm>
            <a:custGeom>
              <a:avLst/>
              <a:gdLst/>
              <a:ahLst/>
              <a:cxnLst>
                <a:cxn ang="0">
                  <a:pos x="wd2" y="hd2"/>
                </a:cxn>
                <a:cxn ang="5400000">
                  <a:pos x="wd2" y="hd2"/>
                </a:cxn>
                <a:cxn ang="10800000">
                  <a:pos x="wd2" y="hd2"/>
                </a:cxn>
                <a:cxn ang="16200000">
                  <a:pos x="wd2" y="hd2"/>
                </a:cxn>
              </a:cxnLst>
              <a:rect l="0" t="0" r="r" b="b"/>
              <a:pathLst>
                <a:path w="21600" h="21600" extrusionOk="0">
                  <a:moveTo>
                    <a:pt x="1522" y="9788"/>
                  </a:moveTo>
                  <a:lnTo>
                    <a:pt x="1522" y="9293"/>
                  </a:lnTo>
                  <a:lnTo>
                    <a:pt x="2609" y="9293"/>
                  </a:lnTo>
                  <a:lnTo>
                    <a:pt x="2609" y="8880"/>
                  </a:lnTo>
                  <a:lnTo>
                    <a:pt x="1522" y="8880"/>
                  </a:lnTo>
                  <a:lnTo>
                    <a:pt x="1522" y="7310"/>
                  </a:lnTo>
                  <a:lnTo>
                    <a:pt x="725" y="7806"/>
                  </a:lnTo>
                  <a:lnTo>
                    <a:pt x="1522" y="7310"/>
                  </a:lnTo>
                  <a:lnTo>
                    <a:pt x="725" y="7310"/>
                  </a:lnTo>
                  <a:lnTo>
                    <a:pt x="1522" y="6815"/>
                  </a:lnTo>
                  <a:lnTo>
                    <a:pt x="2609" y="6360"/>
                  </a:lnTo>
                  <a:lnTo>
                    <a:pt x="1522" y="6360"/>
                  </a:lnTo>
                  <a:lnTo>
                    <a:pt x="2609" y="6360"/>
                  </a:lnTo>
                  <a:lnTo>
                    <a:pt x="2609" y="5452"/>
                  </a:lnTo>
                  <a:lnTo>
                    <a:pt x="1522" y="5452"/>
                  </a:lnTo>
                  <a:lnTo>
                    <a:pt x="3407" y="5452"/>
                  </a:lnTo>
                  <a:lnTo>
                    <a:pt x="3407" y="4378"/>
                  </a:lnTo>
                  <a:lnTo>
                    <a:pt x="2609" y="4378"/>
                  </a:lnTo>
                  <a:lnTo>
                    <a:pt x="3407" y="4378"/>
                  </a:lnTo>
                  <a:lnTo>
                    <a:pt x="4277" y="3882"/>
                  </a:lnTo>
                  <a:lnTo>
                    <a:pt x="4277" y="3428"/>
                  </a:lnTo>
                  <a:lnTo>
                    <a:pt x="5001" y="3428"/>
                  </a:lnTo>
                  <a:lnTo>
                    <a:pt x="5001" y="1446"/>
                  </a:lnTo>
                  <a:lnTo>
                    <a:pt x="6016" y="1446"/>
                  </a:lnTo>
                  <a:lnTo>
                    <a:pt x="6886" y="950"/>
                  </a:lnTo>
                  <a:lnTo>
                    <a:pt x="6016" y="950"/>
                  </a:lnTo>
                  <a:lnTo>
                    <a:pt x="14569" y="496"/>
                  </a:lnTo>
                  <a:lnTo>
                    <a:pt x="19715" y="0"/>
                  </a:lnTo>
                  <a:lnTo>
                    <a:pt x="19715" y="496"/>
                  </a:lnTo>
                  <a:lnTo>
                    <a:pt x="20585" y="496"/>
                  </a:lnTo>
                  <a:lnTo>
                    <a:pt x="19715" y="13670"/>
                  </a:lnTo>
                  <a:lnTo>
                    <a:pt x="21600" y="20609"/>
                  </a:lnTo>
                  <a:lnTo>
                    <a:pt x="17179" y="20609"/>
                  </a:lnTo>
                  <a:lnTo>
                    <a:pt x="16309" y="21104"/>
                  </a:lnTo>
                  <a:lnTo>
                    <a:pt x="15439" y="21104"/>
                  </a:lnTo>
                  <a:lnTo>
                    <a:pt x="14569" y="21600"/>
                  </a:lnTo>
                  <a:lnTo>
                    <a:pt x="13699" y="21600"/>
                  </a:lnTo>
                  <a:lnTo>
                    <a:pt x="13699" y="21104"/>
                  </a:lnTo>
                  <a:lnTo>
                    <a:pt x="12902" y="21104"/>
                  </a:lnTo>
                  <a:lnTo>
                    <a:pt x="12902" y="20609"/>
                  </a:lnTo>
                  <a:lnTo>
                    <a:pt x="12032" y="20154"/>
                  </a:lnTo>
                  <a:lnTo>
                    <a:pt x="12032" y="18172"/>
                  </a:lnTo>
                  <a:lnTo>
                    <a:pt x="6016" y="18585"/>
                  </a:lnTo>
                  <a:lnTo>
                    <a:pt x="0" y="18585"/>
                  </a:lnTo>
                  <a:lnTo>
                    <a:pt x="0" y="17676"/>
                  </a:lnTo>
                  <a:lnTo>
                    <a:pt x="725" y="17222"/>
                  </a:lnTo>
                  <a:lnTo>
                    <a:pt x="0" y="17222"/>
                  </a:lnTo>
                  <a:lnTo>
                    <a:pt x="725" y="17222"/>
                  </a:lnTo>
                  <a:lnTo>
                    <a:pt x="0" y="16107"/>
                  </a:lnTo>
                  <a:lnTo>
                    <a:pt x="725" y="16107"/>
                  </a:lnTo>
                  <a:lnTo>
                    <a:pt x="725" y="15653"/>
                  </a:lnTo>
                  <a:lnTo>
                    <a:pt x="1522" y="15240"/>
                  </a:lnTo>
                  <a:lnTo>
                    <a:pt x="725" y="15240"/>
                  </a:lnTo>
                  <a:lnTo>
                    <a:pt x="1522" y="14744"/>
                  </a:lnTo>
                  <a:lnTo>
                    <a:pt x="3407" y="14249"/>
                  </a:lnTo>
                  <a:lnTo>
                    <a:pt x="2609" y="14249"/>
                  </a:lnTo>
                  <a:lnTo>
                    <a:pt x="2609" y="13670"/>
                  </a:lnTo>
                  <a:lnTo>
                    <a:pt x="3407" y="13670"/>
                  </a:lnTo>
                  <a:lnTo>
                    <a:pt x="3407" y="13175"/>
                  </a:lnTo>
                  <a:lnTo>
                    <a:pt x="2609" y="13670"/>
                  </a:lnTo>
                  <a:lnTo>
                    <a:pt x="2609" y="13175"/>
                  </a:lnTo>
                  <a:lnTo>
                    <a:pt x="3407" y="13175"/>
                  </a:lnTo>
                  <a:lnTo>
                    <a:pt x="3407" y="12720"/>
                  </a:lnTo>
                  <a:lnTo>
                    <a:pt x="4277" y="12720"/>
                  </a:lnTo>
                  <a:lnTo>
                    <a:pt x="3407" y="12720"/>
                  </a:lnTo>
                  <a:lnTo>
                    <a:pt x="3407" y="12307"/>
                  </a:lnTo>
                  <a:lnTo>
                    <a:pt x="2609" y="12307"/>
                  </a:lnTo>
                  <a:lnTo>
                    <a:pt x="2609" y="11812"/>
                  </a:lnTo>
                  <a:lnTo>
                    <a:pt x="3407" y="12307"/>
                  </a:lnTo>
                  <a:lnTo>
                    <a:pt x="2609" y="11812"/>
                  </a:lnTo>
                  <a:lnTo>
                    <a:pt x="3407" y="11316"/>
                  </a:lnTo>
                  <a:lnTo>
                    <a:pt x="2609" y="11812"/>
                  </a:lnTo>
                  <a:lnTo>
                    <a:pt x="2609" y="10738"/>
                  </a:lnTo>
                  <a:lnTo>
                    <a:pt x="1522" y="10738"/>
                  </a:lnTo>
                  <a:lnTo>
                    <a:pt x="2609" y="10242"/>
                  </a:lnTo>
                  <a:lnTo>
                    <a:pt x="2609" y="9788"/>
                  </a:lnTo>
                  <a:lnTo>
                    <a:pt x="1522" y="9788"/>
                  </a:lnTo>
                  <a:lnTo>
                    <a:pt x="1522" y="10242"/>
                  </a:lnTo>
                  <a:lnTo>
                    <a:pt x="1522" y="9788"/>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5" name="Shape 1879"/>
            <p:cNvSpPr/>
            <p:nvPr/>
          </p:nvSpPr>
          <p:spPr>
            <a:xfrm>
              <a:off x="7364139" y="6186105"/>
              <a:ext cx="193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6" name="Shape 1880"/>
            <p:cNvSpPr/>
            <p:nvPr/>
          </p:nvSpPr>
          <p:spPr>
            <a:xfrm>
              <a:off x="7364139" y="6186105"/>
              <a:ext cx="193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4472C4"/>
            </a:solidFill>
            <a:ln w="3175">
              <a:solidFill>
                <a:srgbClr val="A6A6A6"/>
              </a:solidFill>
              <a:miter lim="400000"/>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7" name="Shape 1881"/>
            <p:cNvSpPr/>
            <p:nvPr/>
          </p:nvSpPr>
          <p:spPr>
            <a:xfrm>
              <a:off x="7364139" y="6186105"/>
              <a:ext cx="193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8" name="Shape 1882"/>
            <p:cNvSpPr/>
            <p:nvPr/>
          </p:nvSpPr>
          <p:spPr>
            <a:xfrm>
              <a:off x="7364139" y="6186105"/>
              <a:ext cx="193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4472C4"/>
            </a:solidFill>
            <a:ln w="3175">
              <a:solidFill>
                <a:srgbClr val="A6A6A6"/>
              </a:solidFill>
              <a:miter lim="400000"/>
            </a:ln>
          </p:spPr>
          <p:txBody>
            <a:bodyPr lIns="45719" rIns="45719"/>
            <a:lstStyle/>
            <a:p>
              <a:pPr lvl="0" algn="l" defTabSz="914400">
                <a:defRPr sz="1800">
                  <a:latin typeface="Trebuchet MS"/>
                  <a:ea typeface="Trebuchet MS"/>
                  <a:cs typeface="Trebuchet MS"/>
                  <a:sym typeface="Trebuchet MS"/>
                </a:defRPr>
              </a:pPr>
              <a:endParaRPr dirty="0"/>
            </a:p>
          </p:txBody>
        </p:sp>
        <p:sp>
          <p:nvSpPr>
            <p:cNvPr id="169" name="Shape 1883"/>
            <p:cNvSpPr/>
            <p:nvPr/>
          </p:nvSpPr>
          <p:spPr>
            <a:xfrm>
              <a:off x="7436936" y="6153573"/>
              <a:ext cx="113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0" name="Shape 1884"/>
            <p:cNvSpPr/>
            <p:nvPr/>
          </p:nvSpPr>
          <p:spPr>
            <a:xfrm>
              <a:off x="7436936" y="6153573"/>
              <a:ext cx="1137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1" name="Shape 1885"/>
            <p:cNvSpPr/>
            <p:nvPr/>
          </p:nvSpPr>
          <p:spPr>
            <a:xfrm>
              <a:off x="6548582" y="3651167"/>
              <a:ext cx="619915" cy="784505"/>
            </a:xfrm>
            <a:custGeom>
              <a:avLst/>
              <a:gdLst/>
              <a:ahLst/>
              <a:cxnLst>
                <a:cxn ang="0">
                  <a:pos x="wd2" y="hd2"/>
                </a:cxn>
                <a:cxn ang="5400000">
                  <a:pos x="wd2" y="hd2"/>
                </a:cxn>
                <a:cxn ang="10800000">
                  <a:pos x="wd2" y="hd2"/>
                </a:cxn>
                <a:cxn ang="16200000">
                  <a:pos x="wd2" y="hd2"/>
                </a:cxn>
              </a:cxnLst>
              <a:rect l="0" t="0" r="r" b="b"/>
              <a:pathLst>
                <a:path w="21600" h="21600" extrusionOk="0">
                  <a:moveTo>
                    <a:pt x="476" y="1619"/>
                  </a:moveTo>
                  <a:lnTo>
                    <a:pt x="6222" y="1619"/>
                  </a:lnTo>
                  <a:lnTo>
                    <a:pt x="6222" y="0"/>
                  </a:lnTo>
                  <a:lnTo>
                    <a:pt x="6579" y="379"/>
                  </a:lnTo>
                  <a:lnTo>
                    <a:pt x="7055" y="379"/>
                  </a:lnTo>
                  <a:lnTo>
                    <a:pt x="7055" y="1206"/>
                  </a:lnTo>
                  <a:lnTo>
                    <a:pt x="7530" y="2033"/>
                  </a:lnTo>
                  <a:lnTo>
                    <a:pt x="7530" y="2446"/>
                  </a:lnTo>
                  <a:lnTo>
                    <a:pt x="8442" y="2446"/>
                  </a:lnTo>
                  <a:lnTo>
                    <a:pt x="9869" y="2825"/>
                  </a:lnTo>
                  <a:lnTo>
                    <a:pt x="10344" y="3238"/>
                  </a:lnTo>
                  <a:lnTo>
                    <a:pt x="10780" y="2825"/>
                  </a:lnTo>
                  <a:lnTo>
                    <a:pt x="11256" y="2825"/>
                  </a:lnTo>
                  <a:lnTo>
                    <a:pt x="11731" y="2446"/>
                  </a:lnTo>
                  <a:lnTo>
                    <a:pt x="12207" y="2446"/>
                  </a:lnTo>
                  <a:lnTo>
                    <a:pt x="13158" y="2825"/>
                  </a:lnTo>
                  <a:lnTo>
                    <a:pt x="13158" y="3238"/>
                  </a:lnTo>
                  <a:lnTo>
                    <a:pt x="13594" y="3238"/>
                  </a:lnTo>
                  <a:lnTo>
                    <a:pt x="13594" y="3652"/>
                  </a:lnTo>
                  <a:lnTo>
                    <a:pt x="14070" y="3652"/>
                  </a:lnTo>
                  <a:lnTo>
                    <a:pt x="14070" y="4065"/>
                  </a:lnTo>
                  <a:lnTo>
                    <a:pt x="14070" y="3652"/>
                  </a:lnTo>
                  <a:lnTo>
                    <a:pt x="15021" y="3652"/>
                  </a:lnTo>
                  <a:lnTo>
                    <a:pt x="15972" y="4065"/>
                  </a:lnTo>
                  <a:lnTo>
                    <a:pt x="15972" y="4478"/>
                  </a:lnTo>
                  <a:lnTo>
                    <a:pt x="17359" y="4478"/>
                  </a:lnTo>
                  <a:lnTo>
                    <a:pt x="17359" y="4065"/>
                  </a:lnTo>
                  <a:lnTo>
                    <a:pt x="17835" y="3652"/>
                  </a:lnTo>
                  <a:lnTo>
                    <a:pt x="18310" y="3652"/>
                  </a:lnTo>
                  <a:lnTo>
                    <a:pt x="18310" y="4065"/>
                  </a:lnTo>
                  <a:lnTo>
                    <a:pt x="20649" y="4065"/>
                  </a:lnTo>
                  <a:lnTo>
                    <a:pt x="20649" y="4478"/>
                  </a:lnTo>
                  <a:lnTo>
                    <a:pt x="21600" y="4478"/>
                  </a:lnTo>
                  <a:lnTo>
                    <a:pt x="21600" y="4892"/>
                  </a:lnTo>
                  <a:lnTo>
                    <a:pt x="21124" y="4892"/>
                  </a:lnTo>
                  <a:lnTo>
                    <a:pt x="20173" y="5271"/>
                  </a:lnTo>
                  <a:lnTo>
                    <a:pt x="19222" y="5684"/>
                  </a:lnTo>
                  <a:lnTo>
                    <a:pt x="18786" y="6098"/>
                  </a:lnTo>
                  <a:lnTo>
                    <a:pt x="17359" y="7338"/>
                  </a:lnTo>
                  <a:lnTo>
                    <a:pt x="16408" y="7751"/>
                  </a:lnTo>
                  <a:lnTo>
                    <a:pt x="16408" y="8130"/>
                  </a:lnTo>
                  <a:lnTo>
                    <a:pt x="15972" y="8544"/>
                  </a:lnTo>
                  <a:lnTo>
                    <a:pt x="15021" y="8957"/>
                  </a:lnTo>
                  <a:lnTo>
                    <a:pt x="15021" y="9370"/>
                  </a:lnTo>
                  <a:lnTo>
                    <a:pt x="14545" y="9784"/>
                  </a:lnTo>
                  <a:lnTo>
                    <a:pt x="14545" y="11816"/>
                  </a:lnTo>
                  <a:lnTo>
                    <a:pt x="14070" y="12230"/>
                  </a:lnTo>
                  <a:lnTo>
                    <a:pt x="13158" y="12643"/>
                  </a:lnTo>
                  <a:lnTo>
                    <a:pt x="13158" y="13849"/>
                  </a:lnTo>
                  <a:lnTo>
                    <a:pt x="13594" y="13849"/>
                  </a:lnTo>
                  <a:lnTo>
                    <a:pt x="13594" y="15089"/>
                  </a:lnTo>
                  <a:lnTo>
                    <a:pt x="13158" y="15468"/>
                  </a:lnTo>
                  <a:lnTo>
                    <a:pt x="13594" y="15881"/>
                  </a:lnTo>
                  <a:lnTo>
                    <a:pt x="13594" y="16295"/>
                  </a:lnTo>
                  <a:lnTo>
                    <a:pt x="13158" y="16708"/>
                  </a:lnTo>
                  <a:lnTo>
                    <a:pt x="13594" y="17122"/>
                  </a:lnTo>
                  <a:lnTo>
                    <a:pt x="14545" y="17122"/>
                  </a:lnTo>
                  <a:lnTo>
                    <a:pt x="15021" y="17535"/>
                  </a:lnTo>
                  <a:lnTo>
                    <a:pt x="15021" y="17948"/>
                  </a:lnTo>
                  <a:lnTo>
                    <a:pt x="15972" y="17948"/>
                  </a:lnTo>
                  <a:lnTo>
                    <a:pt x="16408" y="18741"/>
                  </a:lnTo>
                  <a:lnTo>
                    <a:pt x="16884" y="19154"/>
                  </a:lnTo>
                  <a:lnTo>
                    <a:pt x="17835" y="19154"/>
                  </a:lnTo>
                  <a:lnTo>
                    <a:pt x="17835" y="19567"/>
                  </a:lnTo>
                  <a:lnTo>
                    <a:pt x="18310" y="19981"/>
                  </a:lnTo>
                  <a:lnTo>
                    <a:pt x="18310" y="21187"/>
                  </a:lnTo>
                  <a:lnTo>
                    <a:pt x="10780" y="21187"/>
                  </a:lnTo>
                  <a:lnTo>
                    <a:pt x="5628" y="21600"/>
                  </a:lnTo>
                  <a:lnTo>
                    <a:pt x="2338" y="21600"/>
                  </a:lnTo>
                  <a:lnTo>
                    <a:pt x="2338" y="14676"/>
                  </a:lnTo>
                  <a:lnTo>
                    <a:pt x="1902" y="14676"/>
                  </a:lnTo>
                  <a:lnTo>
                    <a:pt x="1506" y="13849"/>
                  </a:lnTo>
                  <a:lnTo>
                    <a:pt x="1506" y="13435"/>
                  </a:lnTo>
                  <a:lnTo>
                    <a:pt x="1902" y="13435"/>
                  </a:lnTo>
                  <a:lnTo>
                    <a:pt x="1902" y="13022"/>
                  </a:lnTo>
                  <a:lnTo>
                    <a:pt x="2338" y="12643"/>
                  </a:lnTo>
                  <a:lnTo>
                    <a:pt x="2338" y="12230"/>
                  </a:lnTo>
                  <a:lnTo>
                    <a:pt x="1902" y="11816"/>
                  </a:lnTo>
                  <a:lnTo>
                    <a:pt x="1902" y="10576"/>
                  </a:lnTo>
                  <a:lnTo>
                    <a:pt x="1506" y="10576"/>
                  </a:lnTo>
                  <a:lnTo>
                    <a:pt x="1506" y="6098"/>
                  </a:lnTo>
                  <a:lnTo>
                    <a:pt x="951" y="5684"/>
                  </a:lnTo>
                  <a:lnTo>
                    <a:pt x="951" y="5271"/>
                  </a:lnTo>
                  <a:lnTo>
                    <a:pt x="476" y="4478"/>
                  </a:lnTo>
                  <a:lnTo>
                    <a:pt x="476" y="1619"/>
                  </a:lnTo>
                  <a:lnTo>
                    <a:pt x="0" y="1619"/>
                  </a:lnTo>
                  <a:lnTo>
                    <a:pt x="476" y="1619"/>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2" name="Shape 1886"/>
            <p:cNvSpPr/>
            <p:nvPr/>
          </p:nvSpPr>
          <p:spPr>
            <a:xfrm>
              <a:off x="7391438" y="4134131"/>
              <a:ext cx="29574" cy="78827"/>
            </a:xfrm>
            <a:custGeom>
              <a:avLst/>
              <a:gdLst/>
              <a:ahLst/>
              <a:cxnLst>
                <a:cxn ang="0">
                  <a:pos x="wd2" y="hd2"/>
                </a:cxn>
                <a:cxn ang="5400000">
                  <a:pos x="wd2" y="hd2"/>
                </a:cxn>
                <a:cxn ang="10800000">
                  <a:pos x="wd2" y="hd2"/>
                </a:cxn>
                <a:cxn ang="16200000">
                  <a:pos x="wd2" y="hd2"/>
                </a:cxn>
              </a:cxnLst>
              <a:rect l="0" t="0" r="r" b="b"/>
              <a:pathLst>
                <a:path w="21600" h="21600" extrusionOk="0">
                  <a:moveTo>
                    <a:pt x="0" y="13714"/>
                  </a:moveTo>
                  <a:lnTo>
                    <a:pt x="0" y="8914"/>
                  </a:lnTo>
                  <a:lnTo>
                    <a:pt x="9969" y="3771"/>
                  </a:lnTo>
                  <a:lnTo>
                    <a:pt x="21600" y="0"/>
                  </a:lnTo>
                  <a:lnTo>
                    <a:pt x="21600" y="3771"/>
                  </a:lnTo>
                  <a:lnTo>
                    <a:pt x="9969" y="8914"/>
                  </a:lnTo>
                  <a:lnTo>
                    <a:pt x="21600" y="8914"/>
                  </a:lnTo>
                  <a:lnTo>
                    <a:pt x="9969" y="13714"/>
                  </a:lnTo>
                  <a:lnTo>
                    <a:pt x="9969" y="17829"/>
                  </a:lnTo>
                  <a:lnTo>
                    <a:pt x="0" y="21600"/>
                  </a:lnTo>
                  <a:lnTo>
                    <a:pt x="0" y="13714"/>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3" name="Shape 1887"/>
            <p:cNvSpPr/>
            <p:nvPr/>
          </p:nvSpPr>
          <p:spPr>
            <a:xfrm>
              <a:off x="7474471" y="4041542"/>
              <a:ext cx="377636" cy="56304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781" y="21024"/>
                  </a:lnTo>
                  <a:lnTo>
                    <a:pt x="781" y="20448"/>
                  </a:lnTo>
                  <a:lnTo>
                    <a:pt x="1561" y="20448"/>
                  </a:lnTo>
                  <a:lnTo>
                    <a:pt x="1561" y="19440"/>
                  </a:lnTo>
                  <a:lnTo>
                    <a:pt x="2342" y="18864"/>
                  </a:lnTo>
                  <a:lnTo>
                    <a:pt x="2342" y="14880"/>
                  </a:lnTo>
                  <a:lnTo>
                    <a:pt x="1561" y="14208"/>
                  </a:lnTo>
                  <a:lnTo>
                    <a:pt x="2342" y="13632"/>
                  </a:lnTo>
                  <a:lnTo>
                    <a:pt x="1561" y="13632"/>
                  </a:lnTo>
                  <a:lnTo>
                    <a:pt x="0" y="12048"/>
                  </a:lnTo>
                  <a:lnTo>
                    <a:pt x="0" y="11472"/>
                  </a:lnTo>
                  <a:lnTo>
                    <a:pt x="781" y="10800"/>
                  </a:lnTo>
                  <a:lnTo>
                    <a:pt x="0" y="10224"/>
                  </a:lnTo>
                  <a:lnTo>
                    <a:pt x="0" y="9648"/>
                  </a:lnTo>
                  <a:lnTo>
                    <a:pt x="781" y="9216"/>
                  </a:lnTo>
                  <a:lnTo>
                    <a:pt x="781" y="6240"/>
                  </a:lnTo>
                  <a:lnTo>
                    <a:pt x="1561" y="6240"/>
                  </a:lnTo>
                  <a:lnTo>
                    <a:pt x="1561" y="5808"/>
                  </a:lnTo>
                  <a:lnTo>
                    <a:pt x="3123" y="4656"/>
                  </a:lnTo>
                  <a:lnTo>
                    <a:pt x="3123" y="3408"/>
                  </a:lnTo>
                  <a:lnTo>
                    <a:pt x="3904" y="3408"/>
                  </a:lnTo>
                  <a:lnTo>
                    <a:pt x="3904" y="4656"/>
                  </a:lnTo>
                  <a:lnTo>
                    <a:pt x="4619" y="4656"/>
                  </a:lnTo>
                  <a:lnTo>
                    <a:pt x="4619" y="5232"/>
                  </a:lnTo>
                  <a:lnTo>
                    <a:pt x="3904" y="5808"/>
                  </a:lnTo>
                  <a:lnTo>
                    <a:pt x="4619" y="5232"/>
                  </a:lnTo>
                  <a:lnTo>
                    <a:pt x="4619" y="2832"/>
                  </a:lnTo>
                  <a:lnTo>
                    <a:pt x="5400" y="2832"/>
                  </a:lnTo>
                  <a:lnTo>
                    <a:pt x="5400" y="2256"/>
                  </a:lnTo>
                  <a:lnTo>
                    <a:pt x="6181" y="2256"/>
                  </a:lnTo>
                  <a:lnTo>
                    <a:pt x="6181" y="1824"/>
                  </a:lnTo>
                  <a:lnTo>
                    <a:pt x="5400" y="1824"/>
                  </a:lnTo>
                  <a:lnTo>
                    <a:pt x="5400" y="1248"/>
                  </a:lnTo>
                  <a:lnTo>
                    <a:pt x="6181" y="1248"/>
                  </a:lnTo>
                  <a:lnTo>
                    <a:pt x="6181" y="576"/>
                  </a:lnTo>
                  <a:lnTo>
                    <a:pt x="6961" y="576"/>
                  </a:lnTo>
                  <a:lnTo>
                    <a:pt x="6961" y="0"/>
                  </a:lnTo>
                  <a:lnTo>
                    <a:pt x="7742" y="576"/>
                  </a:lnTo>
                  <a:lnTo>
                    <a:pt x="10019" y="576"/>
                  </a:lnTo>
                  <a:lnTo>
                    <a:pt x="10019" y="1248"/>
                  </a:lnTo>
                  <a:lnTo>
                    <a:pt x="11581" y="1248"/>
                  </a:lnTo>
                  <a:lnTo>
                    <a:pt x="11581" y="1824"/>
                  </a:lnTo>
                  <a:lnTo>
                    <a:pt x="13858" y="1824"/>
                  </a:lnTo>
                  <a:lnTo>
                    <a:pt x="13858" y="2256"/>
                  </a:lnTo>
                  <a:lnTo>
                    <a:pt x="14639" y="2832"/>
                  </a:lnTo>
                  <a:lnTo>
                    <a:pt x="14639" y="3408"/>
                  </a:lnTo>
                  <a:lnTo>
                    <a:pt x="13858" y="3408"/>
                  </a:lnTo>
                  <a:lnTo>
                    <a:pt x="14639" y="3984"/>
                  </a:lnTo>
                  <a:lnTo>
                    <a:pt x="15289" y="4656"/>
                  </a:lnTo>
                  <a:lnTo>
                    <a:pt x="15289" y="6816"/>
                  </a:lnTo>
                  <a:lnTo>
                    <a:pt x="14639" y="6816"/>
                  </a:lnTo>
                  <a:lnTo>
                    <a:pt x="14639" y="8064"/>
                  </a:lnTo>
                  <a:lnTo>
                    <a:pt x="13077" y="9216"/>
                  </a:lnTo>
                  <a:lnTo>
                    <a:pt x="13077" y="10224"/>
                  </a:lnTo>
                  <a:lnTo>
                    <a:pt x="13858" y="10800"/>
                  </a:lnTo>
                  <a:lnTo>
                    <a:pt x="14639" y="10800"/>
                  </a:lnTo>
                  <a:lnTo>
                    <a:pt x="14639" y="10224"/>
                  </a:lnTo>
                  <a:lnTo>
                    <a:pt x="15289" y="9648"/>
                  </a:lnTo>
                  <a:lnTo>
                    <a:pt x="15289" y="9216"/>
                  </a:lnTo>
                  <a:lnTo>
                    <a:pt x="16200" y="9216"/>
                  </a:lnTo>
                  <a:lnTo>
                    <a:pt x="16200" y="8640"/>
                  </a:lnTo>
                  <a:lnTo>
                    <a:pt x="16981" y="8640"/>
                  </a:lnTo>
                  <a:lnTo>
                    <a:pt x="17696" y="8064"/>
                  </a:lnTo>
                  <a:lnTo>
                    <a:pt x="18477" y="8064"/>
                  </a:lnTo>
                  <a:lnTo>
                    <a:pt x="18477" y="8640"/>
                  </a:lnTo>
                  <a:lnTo>
                    <a:pt x="19128" y="9216"/>
                  </a:lnTo>
                  <a:lnTo>
                    <a:pt x="19908" y="10224"/>
                  </a:lnTo>
                  <a:lnTo>
                    <a:pt x="19908" y="11472"/>
                  </a:lnTo>
                  <a:lnTo>
                    <a:pt x="20624" y="12048"/>
                  </a:lnTo>
                  <a:lnTo>
                    <a:pt x="20624" y="12624"/>
                  </a:lnTo>
                  <a:lnTo>
                    <a:pt x="21600" y="13056"/>
                  </a:lnTo>
                  <a:lnTo>
                    <a:pt x="20624" y="13632"/>
                  </a:lnTo>
                  <a:lnTo>
                    <a:pt x="20624" y="14208"/>
                  </a:lnTo>
                  <a:lnTo>
                    <a:pt x="21600" y="14208"/>
                  </a:lnTo>
                  <a:lnTo>
                    <a:pt x="20624" y="14880"/>
                  </a:lnTo>
                  <a:lnTo>
                    <a:pt x="20624" y="15456"/>
                  </a:lnTo>
                  <a:lnTo>
                    <a:pt x="20624" y="14880"/>
                  </a:lnTo>
                  <a:lnTo>
                    <a:pt x="19908" y="14880"/>
                  </a:lnTo>
                  <a:lnTo>
                    <a:pt x="19908" y="15456"/>
                  </a:lnTo>
                  <a:lnTo>
                    <a:pt x="19128" y="15456"/>
                  </a:lnTo>
                  <a:lnTo>
                    <a:pt x="19128" y="16608"/>
                  </a:lnTo>
                  <a:lnTo>
                    <a:pt x="18477" y="17040"/>
                  </a:lnTo>
                  <a:lnTo>
                    <a:pt x="18477" y="18288"/>
                  </a:lnTo>
                  <a:lnTo>
                    <a:pt x="17696" y="19440"/>
                  </a:lnTo>
                  <a:lnTo>
                    <a:pt x="16981" y="20016"/>
                  </a:lnTo>
                  <a:lnTo>
                    <a:pt x="15289" y="20448"/>
                  </a:lnTo>
                  <a:lnTo>
                    <a:pt x="10800" y="21024"/>
                  </a:lnTo>
                  <a:lnTo>
                    <a:pt x="10019" y="20448"/>
                  </a:lnTo>
                  <a:lnTo>
                    <a:pt x="3123" y="21024"/>
                  </a:lnTo>
                  <a:lnTo>
                    <a:pt x="0" y="21600"/>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4" name="Shape 1888"/>
            <p:cNvSpPr/>
            <p:nvPr/>
          </p:nvSpPr>
          <p:spPr>
            <a:xfrm>
              <a:off x="7127548" y="3902659"/>
              <a:ext cx="538018" cy="26025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0" y="7165"/>
                  </a:lnTo>
                  <a:lnTo>
                    <a:pt x="959" y="7165"/>
                  </a:lnTo>
                  <a:lnTo>
                    <a:pt x="1644" y="5919"/>
                  </a:lnTo>
                  <a:lnTo>
                    <a:pt x="2146" y="4673"/>
                  </a:lnTo>
                  <a:lnTo>
                    <a:pt x="3151" y="4673"/>
                  </a:lnTo>
                  <a:lnTo>
                    <a:pt x="3151" y="3427"/>
                  </a:lnTo>
                  <a:lnTo>
                    <a:pt x="3699" y="3427"/>
                  </a:lnTo>
                  <a:lnTo>
                    <a:pt x="4338" y="2181"/>
                  </a:lnTo>
                  <a:lnTo>
                    <a:pt x="5389" y="0"/>
                  </a:lnTo>
                  <a:lnTo>
                    <a:pt x="5389" y="1246"/>
                  </a:lnTo>
                  <a:lnTo>
                    <a:pt x="5845" y="2181"/>
                  </a:lnTo>
                  <a:lnTo>
                    <a:pt x="5845" y="4673"/>
                  </a:lnTo>
                  <a:lnTo>
                    <a:pt x="6485" y="4673"/>
                  </a:lnTo>
                  <a:lnTo>
                    <a:pt x="6485" y="3427"/>
                  </a:lnTo>
                  <a:lnTo>
                    <a:pt x="7033" y="2181"/>
                  </a:lnTo>
                  <a:lnTo>
                    <a:pt x="6485" y="3427"/>
                  </a:lnTo>
                  <a:lnTo>
                    <a:pt x="9179" y="3427"/>
                  </a:lnTo>
                  <a:lnTo>
                    <a:pt x="9179" y="4673"/>
                  </a:lnTo>
                  <a:lnTo>
                    <a:pt x="9727" y="5919"/>
                  </a:lnTo>
                  <a:lnTo>
                    <a:pt x="9727" y="7165"/>
                  </a:lnTo>
                  <a:lnTo>
                    <a:pt x="10275" y="7165"/>
                  </a:lnTo>
                  <a:lnTo>
                    <a:pt x="11371" y="5919"/>
                  </a:lnTo>
                  <a:lnTo>
                    <a:pt x="11371" y="7165"/>
                  </a:lnTo>
                  <a:lnTo>
                    <a:pt x="12421" y="7165"/>
                  </a:lnTo>
                  <a:lnTo>
                    <a:pt x="13517" y="4673"/>
                  </a:lnTo>
                  <a:lnTo>
                    <a:pt x="14065" y="4673"/>
                  </a:lnTo>
                  <a:lnTo>
                    <a:pt x="14613" y="3427"/>
                  </a:lnTo>
                  <a:lnTo>
                    <a:pt x="16211" y="3427"/>
                  </a:lnTo>
                  <a:lnTo>
                    <a:pt x="16759" y="2181"/>
                  </a:lnTo>
                  <a:lnTo>
                    <a:pt x="17855" y="2181"/>
                  </a:lnTo>
                  <a:lnTo>
                    <a:pt x="17855" y="4673"/>
                  </a:lnTo>
                  <a:lnTo>
                    <a:pt x="18358" y="5919"/>
                  </a:lnTo>
                  <a:lnTo>
                    <a:pt x="18906" y="4673"/>
                  </a:lnTo>
                  <a:lnTo>
                    <a:pt x="19454" y="5919"/>
                  </a:lnTo>
                  <a:lnTo>
                    <a:pt x="19454" y="4673"/>
                  </a:lnTo>
                  <a:lnTo>
                    <a:pt x="20550" y="4673"/>
                  </a:lnTo>
                  <a:lnTo>
                    <a:pt x="20550" y="7165"/>
                  </a:lnTo>
                  <a:lnTo>
                    <a:pt x="21098" y="7165"/>
                  </a:lnTo>
                  <a:lnTo>
                    <a:pt x="21098" y="8308"/>
                  </a:lnTo>
                  <a:lnTo>
                    <a:pt x="21600" y="8308"/>
                  </a:lnTo>
                  <a:lnTo>
                    <a:pt x="21600" y="9554"/>
                  </a:lnTo>
                  <a:lnTo>
                    <a:pt x="18906" y="9554"/>
                  </a:lnTo>
                  <a:lnTo>
                    <a:pt x="18906" y="12046"/>
                  </a:lnTo>
                  <a:lnTo>
                    <a:pt x="18358" y="10800"/>
                  </a:lnTo>
                  <a:lnTo>
                    <a:pt x="17307" y="9554"/>
                  </a:lnTo>
                  <a:lnTo>
                    <a:pt x="16211" y="9554"/>
                  </a:lnTo>
                  <a:lnTo>
                    <a:pt x="16211" y="10800"/>
                  </a:lnTo>
                  <a:lnTo>
                    <a:pt x="15115" y="10800"/>
                  </a:lnTo>
                  <a:lnTo>
                    <a:pt x="14613" y="12046"/>
                  </a:lnTo>
                  <a:lnTo>
                    <a:pt x="14065" y="12046"/>
                  </a:lnTo>
                  <a:lnTo>
                    <a:pt x="13517" y="13292"/>
                  </a:lnTo>
                  <a:lnTo>
                    <a:pt x="13517" y="14538"/>
                  </a:lnTo>
                  <a:lnTo>
                    <a:pt x="12969" y="14538"/>
                  </a:lnTo>
                  <a:lnTo>
                    <a:pt x="12969" y="15681"/>
                  </a:lnTo>
                  <a:lnTo>
                    <a:pt x="12421" y="15681"/>
                  </a:lnTo>
                  <a:lnTo>
                    <a:pt x="12969" y="14538"/>
                  </a:lnTo>
                  <a:lnTo>
                    <a:pt x="12969" y="13292"/>
                  </a:lnTo>
                  <a:lnTo>
                    <a:pt x="12421" y="13292"/>
                  </a:lnTo>
                  <a:lnTo>
                    <a:pt x="11873" y="14538"/>
                  </a:lnTo>
                  <a:lnTo>
                    <a:pt x="11873" y="15681"/>
                  </a:lnTo>
                  <a:lnTo>
                    <a:pt x="11873" y="14538"/>
                  </a:lnTo>
                  <a:lnTo>
                    <a:pt x="11371" y="14538"/>
                  </a:lnTo>
                  <a:lnTo>
                    <a:pt x="11873" y="13292"/>
                  </a:lnTo>
                  <a:lnTo>
                    <a:pt x="11371" y="14538"/>
                  </a:lnTo>
                  <a:lnTo>
                    <a:pt x="11371" y="15681"/>
                  </a:lnTo>
                  <a:lnTo>
                    <a:pt x="10823" y="15681"/>
                  </a:lnTo>
                  <a:lnTo>
                    <a:pt x="10823" y="17965"/>
                  </a:lnTo>
                  <a:lnTo>
                    <a:pt x="10275" y="20354"/>
                  </a:lnTo>
                  <a:lnTo>
                    <a:pt x="9727" y="21600"/>
                  </a:lnTo>
                  <a:lnTo>
                    <a:pt x="9179" y="21600"/>
                  </a:lnTo>
                  <a:lnTo>
                    <a:pt x="9179" y="20354"/>
                  </a:lnTo>
                  <a:lnTo>
                    <a:pt x="9727" y="19212"/>
                  </a:lnTo>
                  <a:lnTo>
                    <a:pt x="8631" y="19212"/>
                  </a:lnTo>
                  <a:lnTo>
                    <a:pt x="8631" y="17965"/>
                  </a:lnTo>
                  <a:lnTo>
                    <a:pt x="9179" y="16719"/>
                  </a:lnTo>
                  <a:lnTo>
                    <a:pt x="8631" y="16719"/>
                  </a:lnTo>
                  <a:lnTo>
                    <a:pt x="8631" y="15681"/>
                  </a:lnTo>
                  <a:lnTo>
                    <a:pt x="7581" y="15681"/>
                  </a:lnTo>
                  <a:lnTo>
                    <a:pt x="7581" y="13292"/>
                  </a:lnTo>
                  <a:lnTo>
                    <a:pt x="5389" y="13292"/>
                  </a:lnTo>
                  <a:lnTo>
                    <a:pt x="4338" y="12046"/>
                  </a:lnTo>
                  <a:lnTo>
                    <a:pt x="959" y="10800"/>
                  </a:lnTo>
                  <a:lnTo>
                    <a:pt x="457" y="9554"/>
                  </a:lnTo>
                  <a:lnTo>
                    <a:pt x="0" y="8308"/>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5" name="Shape 1889"/>
            <p:cNvSpPr/>
            <p:nvPr/>
          </p:nvSpPr>
          <p:spPr>
            <a:xfrm>
              <a:off x="7265179" y="3852610"/>
              <a:ext cx="64836" cy="80077"/>
            </a:xfrm>
            <a:custGeom>
              <a:avLst/>
              <a:gdLst/>
              <a:ahLst/>
              <a:cxnLst>
                <a:cxn ang="0">
                  <a:pos x="wd2" y="hd2"/>
                </a:cxn>
                <a:cxn ang="5400000">
                  <a:pos x="wd2" y="hd2"/>
                </a:cxn>
                <a:cxn ang="10800000">
                  <a:pos x="wd2" y="hd2"/>
                </a:cxn>
                <a:cxn ang="16200000">
                  <a:pos x="wd2" y="hd2"/>
                </a:cxn>
              </a:cxnLst>
              <a:rect l="0" t="0" r="r" b="b"/>
              <a:pathLst>
                <a:path w="21600" h="21600" extrusionOk="0">
                  <a:moveTo>
                    <a:pt x="17053" y="8775"/>
                  </a:moveTo>
                  <a:lnTo>
                    <a:pt x="12505" y="8775"/>
                  </a:lnTo>
                  <a:lnTo>
                    <a:pt x="7958" y="17550"/>
                  </a:lnTo>
                  <a:lnTo>
                    <a:pt x="7958" y="21600"/>
                  </a:lnTo>
                  <a:lnTo>
                    <a:pt x="3411" y="21600"/>
                  </a:lnTo>
                  <a:lnTo>
                    <a:pt x="7958" y="17550"/>
                  </a:lnTo>
                  <a:lnTo>
                    <a:pt x="7958" y="12488"/>
                  </a:lnTo>
                  <a:lnTo>
                    <a:pt x="3411" y="17550"/>
                  </a:lnTo>
                  <a:lnTo>
                    <a:pt x="0" y="17550"/>
                  </a:lnTo>
                  <a:lnTo>
                    <a:pt x="0" y="12488"/>
                  </a:lnTo>
                  <a:lnTo>
                    <a:pt x="3411" y="12488"/>
                  </a:lnTo>
                  <a:lnTo>
                    <a:pt x="3411" y="8775"/>
                  </a:lnTo>
                  <a:lnTo>
                    <a:pt x="7958" y="3712"/>
                  </a:lnTo>
                  <a:lnTo>
                    <a:pt x="17053" y="3712"/>
                  </a:lnTo>
                  <a:lnTo>
                    <a:pt x="21600" y="0"/>
                  </a:lnTo>
                  <a:lnTo>
                    <a:pt x="21600" y="3712"/>
                  </a:lnTo>
                  <a:lnTo>
                    <a:pt x="17053" y="3712"/>
                  </a:lnTo>
                  <a:lnTo>
                    <a:pt x="17053" y="877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6" name="Shape 1890"/>
            <p:cNvSpPr/>
            <p:nvPr/>
          </p:nvSpPr>
          <p:spPr>
            <a:xfrm>
              <a:off x="7679214" y="4002755"/>
              <a:ext cx="23887" cy="8759"/>
            </a:xfrm>
            <a:custGeom>
              <a:avLst/>
              <a:gdLst/>
              <a:ahLst/>
              <a:cxnLst>
                <a:cxn ang="0">
                  <a:pos x="wd2" y="hd2"/>
                </a:cxn>
                <a:cxn ang="5400000">
                  <a:pos x="wd2" y="hd2"/>
                </a:cxn>
                <a:cxn ang="10800000">
                  <a:pos x="wd2" y="hd2"/>
                </a:cxn>
                <a:cxn ang="16200000">
                  <a:pos x="wd2" y="hd2"/>
                </a:cxn>
              </a:cxnLst>
              <a:rect l="0" t="0" r="r" b="b"/>
              <a:pathLst>
                <a:path w="21600" h="21600" extrusionOk="0">
                  <a:moveTo>
                    <a:pt x="10286" y="0"/>
                  </a:moveTo>
                  <a:lnTo>
                    <a:pt x="21600" y="0"/>
                  </a:lnTo>
                  <a:lnTo>
                    <a:pt x="21600" y="21600"/>
                  </a:lnTo>
                  <a:lnTo>
                    <a:pt x="0" y="21600"/>
                  </a:lnTo>
                  <a:lnTo>
                    <a:pt x="10286" y="0"/>
                  </a:lnTo>
                  <a:lnTo>
                    <a:pt x="0" y="0"/>
                  </a:lnTo>
                  <a:lnTo>
                    <a:pt x="10286"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7" name="Shape 1891"/>
            <p:cNvSpPr/>
            <p:nvPr/>
          </p:nvSpPr>
          <p:spPr>
            <a:xfrm>
              <a:off x="7679214" y="4002755"/>
              <a:ext cx="23887" cy="8759"/>
            </a:xfrm>
            <a:custGeom>
              <a:avLst/>
              <a:gdLst/>
              <a:ahLst/>
              <a:cxnLst>
                <a:cxn ang="0">
                  <a:pos x="wd2" y="hd2"/>
                </a:cxn>
                <a:cxn ang="5400000">
                  <a:pos x="wd2" y="hd2"/>
                </a:cxn>
                <a:cxn ang="10800000">
                  <a:pos x="wd2" y="hd2"/>
                </a:cxn>
                <a:cxn ang="16200000">
                  <a:pos x="wd2" y="hd2"/>
                </a:cxn>
              </a:cxnLst>
              <a:rect l="0" t="0" r="r" b="b"/>
              <a:pathLst>
                <a:path w="21600" h="21600" extrusionOk="0">
                  <a:moveTo>
                    <a:pt x="10286" y="0"/>
                  </a:moveTo>
                  <a:lnTo>
                    <a:pt x="21600" y="0"/>
                  </a:lnTo>
                  <a:lnTo>
                    <a:pt x="21600" y="21600"/>
                  </a:lnTo>
                  <a:lnTo>
                    <a:pt x="0" y="21600"/>
                  </a:lnTo>
                  <a:lnTo>
                    <a:pt x="10286" y="0"/>
                  </a:lnTo>
                  <a:lnTo>
                    <a:pt x="0" y="0"/>
                  </a:lnTo>
                  <a:lnTo>
                    <a:pt x="10286"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8" name="Shape 1892"/>
            <p:cNvSpPr/>
            <p:nvPr/>
          </p:nvSpPr>
          <p:spPr>
            <a:xfrm>
              <a:off x="7679214" y="4002755"/>
              <a:ext cx="23887" cy="8759"/>
            </a:xfrm>
            <a:custGeom>
              <a:avLst/>
              <a:gdLst/>
              <a:ahLst/>
              <a:cxnLst>
                <a:cxn ang="0">
                  <a:pos x="wd2" y="hd2"/>
                </a:cxn>
                <a:cxn ang="5400000">
                  <a:pos x="wd2" y="hd2"/>
                </a:cxn>
                <a:cxn ang="10800000">
                  <a:pos x="wd2" y="hd2"/>
                </a:cxn>
                <a:cxn ang="16200000">
                  <a:pos x="wd2" y="hd2"/>
                </a:cxn>
              </a:cxnLst>
              <a:rect l="0" t="0" r="r" b="b"/>
              <a:pathLst>
                <a:path w="21600" h="21600" extrusionOk="0">
                  <a:moveTo>
                    <a:pt x="10286" y="0"/>
                  </a:moveTo>
                  <a:lnTo>
                    <a:pt x="21600" y="0"/>
                  </a:lnTo>
                  <a:lnTo>
                    <a:pt x="21600" y="21600"/>
                  </a:lnTo>
                  <a:lnTo>
                    <a:pt x="0" y="21600"/>
                  </a:lnTo>
                  <a:lnTo>
                    <a:pt x="10286" y="0"/>
                  </a:lnTo>
                  <a:lnTo>
                    <a:pt x="0" y="0"/>
                  </a:lnTo>
                  <a:lnTo>
                    <a:pt x="10286"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79" name="Shape 1893"/>
            <p:cNvSpPr/>
            <p:nvPr/>
          </p:nvSpPr>
          <p:spPr>
            <a:xfrm>
              <a:off x="7679214" y="4002755"/>
              <a:ext cx="23887" cy="8759"/>
            </a:xfrm>
            <a:custGeom>
              <a:avLst/>
              <a:gdLst/>
              <a:ahLst/>
              <a:cxnLst>
                <a:cxn ang="0">
                  <a:pos x="wd2" y="hd2"/>
                </a:cxn>
                <a:cxn ang="5400000">
                  <a:pos x="wd2" y="hd2"/>
                </a:cxn>
                <a:cxn ang="10800000">
                  <a:pos x="wd2" y="hd2"/>
                </a:cxn>
                <a:cxn ang="16200000">
                  <a:pos x="wd2" y="hd2"/>
                </a:cxn>
              </a:cxnLst>
              <a:rect l="0" t="0" r="r" b="b"/>
              <a:pathLst>
                <a:path w="21600" h="21600" extrusionOk="0">
                  <a:moveTo>
                    <a:pt x="10286" y="0"/>
                  </a:moveTo>
                  <a:lnTo>
                    <a:pt x="21600" y="0"/>
                  </a:lnTo>
                  <a:lnTo>
                    <a:pt x="21600" y="21600"/>
                  </a:lnTo>
                  <a:lnTo>
                    <a:pt x="0" y="21600"/>
                  </a:lnTo>
                  <a:lnTo>
                    <a:pt x="10286" y="0"/>
                  </a:lnTo>
                  <a:lnTo>
                    <a:pt x="0" y="0"/>
                  </a:lnTo>
                  <a:lnTo>
                    <a:pt x="10286"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0" name="Shape 1894"/>
            <p:cNvSpPr/>
            <p:nvPr/>
          </p:nvSpPr>
          <p:spPr>
            <a:xfrm>
              <a:off x="7679214" y="4002755"/>
              <a:ext cx="23887" cy="8759"/>
            </a:xfrm>
            <a:custGeom>
              <a:avLst/>
              <a:gdLst/>
              <a:ahLst/>
              <a:cxnLst>
                <a:cxn ang="0">
                  <a:pos x="wd2" y="hd2"/>
                </a:cxn>
                <a:cxn ang="5400000">
                  <a:pos x="wd2" y="hd2"/>
                </a:cxn>
                <a:cxn ang="10800000">
                  <a:pos x="wd2" y="hd2"/>
                </a:cxn>
                <a:cxn ang="16200000">
                  <a:pos x="wd2" y="hd2"/>
                </a:cxn>
              </a:cxnLst>
              <a:rect l="0" t="0" r="r" b="b"/>
              <a:pathLst>
                <a:path w="21600" h="21600" extrusionOk="0">
                  <a:moveTo>
                    <a:pt x="10286" y="0"/>
                  </a:moveTo>
                  <a:lnTo>
                    <a:pt x="21600" y="0"/>
                  </a:lnTo>
                  <a:lnTo>
                    <a:pt x="21600" y="21600"/>
                  </a:lnTo>
                  <a:lnTo>
                    <a:pt x="0" y="21600"/>
                  </a:lnTo>
                  <a:lnTo>
                    <a:pt x="10286" y="0"/>
                  </a:lnTo>
                  <a:lnTo>
                    <a:pt x="0" y="0"/>
                  </a:lnTo>
                  <a:lnTo>
                    <a:pt x="10286"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1" name="Shape 1895"/>
            <p:cNvSpPr/>
            <p:nvPr/>
          </p:nvSpPr>
          <p:spPr>
            <a:xfrm>
              <a:off x="6869345" y="5813245"/>
              <a:ext cx="541430" cy="534265"/>
            </a:xfrm>
            <a:custGeom>
              <a:avLst/>
              <a:gdLst/>
              <a:ahLst/>
              <a:cxnLst>
                <a:cxn ang="0">
                  <a:pos x="wd2" y="hd2"/>
                </a:cxn>
                <a:cxn ang="5400000">
                  <a:pos x="wd2" y="hd2"/>
                </a:cxn>
                <a:cxn ang="10800000">
                  <a:pos x="wd2" y="hd2"/>
                </a:cxn>
                <a:cxn ang="16200000">
                  <a:pos x="wd2" y="hd2"/>
                </a:cxn>
              </a:cxnLst>
              <a:rect l="0" t="0" r="r" b="b"/>
              <a:pathLst>
                <a:path w="21600" h="21600" extrusionOk="0">
                  <a:moveTo>
                    <a:pt x="0" y="607"/>
                  </a:moveTo>
                  <a:lnTo>
                    <a:pt x="4946" y="607"/>
                  </a:lnTo>
                  <a:lnTo>
                    <a:pt x="11390" y="0"/>
                  </a:lnTo>
                  <a:lnTo>
                    <a:pt x="11390" y="607"/>
                  </a:lnTo>
                  <a:lnTo>
                    <a:pt x="11390" y="0"/>
                  </a:lnTo>
                  <a:lnTo>
                    <a:pt x="11934" y="0"/>
                  </a:lnTo>
                  <a:lnTo>
                    <a:pt x="11934" y="607"/>
                  </a:lnTo>
                  <a:lnTo>
                    <a:pt x="11390" y="1214"/>
                  </a:lnTo>
                  <a:lnTo>
                    <a:pt x="11934" y="1214"/>
                  </a:lnTo>
                  <a:lnTo>
                    <a:pt x="11934" y="2428"/>
                  </a:lnTo>
                  <a:lnTo>
                    <a:pt x="12434" y="1821"/>
                  </a:lnTo>
                  <a:lnTo>
                    <a:pt x="11934" y="2428"/>
                  </a:lnTo>
                  <a:lnTo>
                    <a:pt x="12434" y="2985"/>
                  </a:lnTo>
                  <a:lnTo>
                    <a:pt x="11934" y="2428"/>
                  </a:lnTo>
                  <a:lnTo>
                    <a:pt x="11934" y="2985"/>
                  </a:lnTo>
                  <a:lnTo>
                    <a:pt x="12434" y="2985"/>
                  </a:lnTo>
                  <a:lnTo>
                    <a:pt x="12434" y="3592"/>
                  </a:lnTo>
                  <a:lnTo>
                    <a:pt x="12978" y="3592"/>
                  </a:lnTo>
                  <a:lnTo>
                    <a:pt x="12434" y="3592"/>
                  </a:lnTo>
                  <a:lnTo>
                    <a:pt x="12434" y="4199"/>
                  </a:lnTo>
                  <a:lnTo>
                    <a:pt x="11934" y="4199"/>
                  </a:lnTo>
                  <a:lnTo>
                    <a:pt x="11934" y="4806"/>
                  </a:lnTo>
                  <a:lnTo>
                    <a:pt x="12434" y="4199"/>
                  </a:lnTo>
                  <a:lnTo>
                    <a:pt x="12434" y="4806"/>
                  </a:lnTo>
                  <a:lnTo>
                    <a:pt x="11934" y="4806"/>
                  </a:lnTo>
                  <a:lnTo>
                    <a:pt x="11934" y="5413"/>
                  </a:lnTo>
                  <a:lnTo>
                    <a:pt x="12434" y="5413"/>
                  </a:lnTo>
                  <a:lnTo>
                    <a:pt x="11390" y="6020"/>
                  </a:lnTo>
                  <a:lnTo>
                    <a:pt x="10845" y="6627"/>
                  </a:lnTo>
                  <a:lnTo>
                    <a:pt x="11390" y="6627"/>
                  </a:lnTo>
                  <a:lnTo>
                    <a:pt x="10845" y="7183"/>
                  </a:lnTo>
                  <a:lnTo>
                    <a:pt x="10845" y="7790"/>
                  </a:lnTo>
                  <a:lnTo>
                    <a:pt x="10301" y="7790"/>
                  </a:lnTo>
                  <a:lnTo>
                    <a:pt x="10845" y="9004"/>
                  </a:lnTo>
                  <a:lnTo>
                    <a:pt x="10301" y="9004"/>
                  </a:lnTo>
                  <a:lnTo>
                    <a:pt x="10845" y="9004"/>
                  </a:lnTo>
                  <a:lnTo>
                    <a:pt x="10301" y="9611"/>
                  </a:lnTo>
                  <a:lnTo>
                    <a:pt x="10301" y="10775"/>
                  </a:lnTo>
                  <a:lnTo>
                    <a:pt x="14067" y="10775"/>
                  </a:lnTo>
                  <a:lnTo>
                    <a:pt x="17834" y="10218"/>
                  </a:lnTo>
                  <a:lnTo>
                    <a:pt x="17834" y="12596"/>
                  </a:lnTo>
                  <a:lnTo>
                    <a:pt x="18469" y="13203"/>
                  </a:lnTo>
                  <a:lnTo>
                    <a:pt x="18469" y="13810"/>
                  </a:lnTo>
                  <a:lnTo>
                    <a:pt x="18877" y="13810"/>
                  </a:lnTo>
                  <a:lnTo>
                    <a:pt x="18877" y="14366"/>
                  </a:lnTo>
                  <a:lnTo>
                    <a:pt x="19422" y="14366"/>
                  </a:lnTo>
                  <a:lnTo>
                    <a:pt x="18877" y="14973"/>
                  </a:lnTo>
                  <a:lnTo>
                    <a:pt x="18877" y="14366"/>
                  </a:lnTo>
                  <a:lnTo>
                    <a:pt x="18877" y="14973"/>
                  </a:lnTo>
                  <a:lnTo>
                    <a:pt x="18469" y="14973"/>
                  </a:lnTo>
                  <a:lnTo>
                    <a:pt x="17834" y="14366"/>
                  </a:lnTo>
                  <a:lnTo>
                    <a:pt x="17289" y="14366"/>
                  </a:lnTo>
                  <a:lnTo>
                    <a:pt x="17289" y="13810"/>
                  </a:lnTo>
                  <a:lnTo>
                    <a:pt x="16200" y="13810"/>
                  </a:lnTo>
                  <a:lnTo>
                    <a:pt x="15655" y="14366"/>
                  </a:lnTo>
                  <a:lnTo>
                    <a:pt x="15655" y="15580"/>
                  </a:lnTo>
                  <a:lnTo>
                    <a:pt x="17289" y="15580"/>
                  </a:lnTo>
                  <a:lnTo>
                    <a:pt x="17289" y="14973"/>
                  </a:lnTo>
                  <a:lnTo>
                    <a:pt x="18469" y="14973"/>
                  </a:lnTo>
                  <a:lnTo>
                    <a:pt x="17834" y="15580"/>
                  </a:lnTo>
                  <a:lnTo>
                    <a:pt x="18469" y="16187"/>
                  </a:lnTo>
                  <a:lnTo>
                    <a:pt x="18877" y="16187"/>
                  </a:lnTo>
                  <a:lnTo>
                    <a:pt x="18877" y="15580"/>
                  </a:lnTo>
                  <a:lnTo>
                    <a:pt x="19422" y="14973"/>
                  </a:lnTo>
                  <a:lnTo>
                    <a:pt x="19422" y="16187"/>
                  </a:lnTo>
                  <a:lnTo>
                    <a:pt x="19966" y="16187"/>
                  </a:lnTo>
                  <a:lnTo>
                    <a:pt x="19966" y="16794"/>
                  </a:lnTo>
                  <a:lnTo>
                    <a:pt x="18877" y="16794"/>
                  </a:lnTo>
                  <a:lnTo>
                    <a:pt x="19422" y="17401"/>
                  </a:lnTo>
                  <a:lnTo>
                    <a:pt x="18877" y="17401"/>
                  </a:lnTo>
                  <a:lnTo>
                    <a:pt x="18877" y="18565"/>
                  </a:lnTo>
                  <a:lnTo>
                    <a:pt x="19966" y="18565"/>
                  </a:lnTo>
                  <a:lnTo>
                    <a:pt x="20511" y="19172"/>
                  </a:lnTo>
                  <a:lnTo>
                    <a:pt x="21146" y="19172"/>
                  </a:lnTo>
                  <a:lnTo>
                    <a:pt x="21600" y="19779"/>
                  </a:lnTo>
                  <a:lnTo>
                    <a:pt x="21600" y="20386"/>
                  </a:lnTo>
                  <a:lnTo>
                    <a:pt x="21146" y="20386"/>
                  </a:lnTo>
                  <a:lnTo>
                    <a:pt x="21146" y="20993"/>
                  </a:lnTo>
                  <a:lnTo>
                    <a:pt x="20511" y="20386"/>
                  </a:lnTo>
                  <a:lnTo>
                    <a:pt x="20511" y="20993"/>
                  </a:lnTo>
                  <a:lnTo>
                    <a:pt x="19966" y="21600"/>
                  </a:lnTo>
                  <a:lnTo>
                    <a:pt x="20511" y="20386"/>
                  </a:lnTo>
                  <a:lnTo>
                    <a:pt x="20511" y="19779"/>
                  </a:lnTo>
                  <a:lnTo>
                    <a:pt x="20511" y="20386"/>
                  </a:lnTo>
                  <a:lnTo>
                    <a:pt x="19966" y="20386"/>
                  </a:lnTo>
                  <a:lnTo>
                    <a:pt x="19966" y="19779"/>
                  </a:lnTo>
                  <a:lnTo>
                    <a:pt x="18877" y="19779"/>
                  </a:lnTo>
                  <a:lnTo>
                    <a:pt x="18877" y="19172"/>
                  </a:lnTo>
                  <a:lnTo>
                    <a:pt x="18469" y="19172"/>
                  </a:lnTo>
                  <a:lnTo>
                    <a:pt x="18469" y="18565"/>
                  </a:lnTo>
                  <a:lnTo>
                    <a:pt x="17834" y="18565"/>
                  </a:lnTo>
                  <a:lnTo>
                    <a:pt x="16745" y="17958"/>
                  </a:lnTo>
                  <a:lnTo>
                    <a:pt x="16745" y="18565"/>
                  </a:lnTo>
                  <a:lnTo>
                    <a:pt x="17289" y="18565"/>
                  </a:lnTo>
                  <a:lnTo>
                    <a:pt x="17289" y="20386"/>
                  </a:lnTo>
                  <a:lnTo>
                    <a:pt x="16745" y="20386"/>
                  </a:lnTo>
                  <a:lnTo>
                    <a:pt x="16745" y="20993"/>
                  </a:lnTo>
                  <a:lnTo>
                    <a:pt x="16200" y="20386"/>
                  </a:lnTo>
                  <a:lnTo>
                    <a:pt x="16745" y="19779"/>
                  </a:lnTo>
                  <a:lnTo>
                    <a:pt x="15156" y="19779"/>
                  </a:lnTo>
                  <a:lnTo>
                    <a:pt x="15156" y="20386"/>
                  </a:lnTo>
                  <a:lnTo>
                    <a:pt x="14612" y="20993"/>
                  </a:lnTo>
                  <a:lnTo>
                    <a:pt x="14067" y="20386"/>
                  </a:lnTo>
                  <a:lnTo>
                    <a:pt x="14067" y="20993"/>
                  </a:lnTo>
                  <a:lnTo>
                    <a:pt x="13523" y="20386"/>
                  </a:lnTo>
                  <a:lnTo>
                    <a:pt x="12978" y="20386"/>
                  </a:lnTo>
                  <a:lnTo>
                    <a:pt x="12978" y="19779"/>
                  </a:lnTo>
                  <a:lnTo>
                    <a:pt x="12434" y="19779"/>
                  </a:lnTo>
                  <a:lnTo>
                    <a:pt x="12434" y="19172"/>
                  </a:lnTo>
                  <a:lnTo>
                    <a:pt x="11934" y="19172"/>
                  </a:lnTo>
                  <a:lnTo>
                    <a:pt x="12434" y="18565"/>
                  </a:lnTo>
                  <a:lnTo>
                    <a:pt x="12434" y="17958"/>
                  </a:lnTo>
                  <a:lnTo>
                    <a:pt x="12434" y="18565"/>
                  </a:lnTo>
                  <a:lnTo>
                    <a:pt x="10845" y="18565"/>
                  </a:lnTo>
                  <a:lnTo>
                    <a:pt x="10845" y="17958"/>
                  </a:lnTo>
                  <a:lnTo>
                    <a:pt x="10301" y="17401"/>
                  </a:lnTo>
                  <a:lnTo>
                    <a:pt x="9756" y="17958"/>
                  </a:lnTo>
                  <a:lnTo>
                    <a:pt x="9756" y="17401"/>
                  </a:lnTo>
                  <a:lnTo>
                    <a:pt x="8713" y="17401"/>
                  </a:lnTo>
                  <a:lnTo>
                    <a:pt x="8713" y="17958"/>
                  </a:lnTo>
                  <a:lnTo>
                    <a:pt x="8168" y="17958"/>
                  </a:lnTo>
                  <a:lnTo>
                    <a:pt x="8713" y="17958"/>
                  </a:lnTo>
                  <a:lnTo>
                    <a:pt x="8713" y="18565"/>
                  </a:lnTo>
                  <a:lnTo>
                    <a:pt x="5491" y="18565"/>
                  </a:lnTo>
                  <a:lnTo>
                    <a:pt x="5491" y="17958"/>
                  </a:lnTo>
                  <a:lnTo>
                    <a:pt x="3857" y="17958"/>
                  </a:lnTo>
                  <a:lnTo>
                    <a:pt x="3313" y="17401"/>
                  </a:lnTo>
                  <a:lnTo>
                    <a:pt x="3857" y="17401"/>
                  </a:lnTo>
                  <a:lnTo>
                    <a:pt x="3857" y="16794"/>
                  </a:lnTo>
                  <a:lnTo>
                    <a:pt x="3313" y="16187"/>
                  </a:lnTo>
                  <a:lnTo>
                    <a:pt x="3313" y="17958"/>
                  </a:lnTo>
                  <a:lnTo>
                    <a:pt x="1180" y="17958"/>
                  </a:lnTo>
                  <a:lnTo>
                    <a:pt x="1180" y="17401"/>
                  </a:lnTo>
                  <a:lnTo>
                    <a:pt x="1724" y="17401"/>
                  </a:lnTo>
                  <a:lnTo>
                    <a:pt x="1724" y="13203"/>
                  </a:lnTo>
                  <a:lnTo>
                    <a:pt x="2269" y="13203"/>
                  </a:lnTo>
                  <a:lnTo>
                    <a:pt x="2269" y="10218"/>
                  </a:lnTo>
                  <a:lnTo>
                    <a:pt x="1724" y="9611"/>
                  </a:lnTo>
                  <a:lnTo>
                    <a:pt x="1724" y="9004"/>
                  </a:lnTo>
                  <a:lnTo>
                    <a:pt x="1180" y="8397"/>
                  </a:lnTo>
                  <a:lnTo>
                    <a:pt x="1180" y="6627"/>
                  </a:lnTo>
                  <a:lnTo>
                    <a:pt x="635" y="6627"/>
                  </a:lnTo>
                  <a:lnTo>
                    <a:pt x="0" y="6020"/>
                  </a:lnTo>
                  <a:lnTo>
                    <a:pt x="0" y="607"/>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2" name="Shape 1896"/>
            <p:cNvSpPr/>
            <p:nvPr/>
          </p:nvSpPr>
          <p:spPr>
            <a:xfrm>
              <a:off x="7162808" y="6304969"/>
              <a:ext cx="29575" cy="125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9969" y="21600"/>
                  </a:lnTo>
                  <a:lnTo>
                    <a:pt x="0" y="0"/>
                  </a:lnTo>
                  <a:lnTo>
                    <a:pt x="9969" y="0"/>
                  </a:lnTo>
                  <a:lnTo>
                    <a:pt x="21600" y="216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3" name="Shape 1897"/>
            <p:cNvSpPr/>
            <p:nvPr/>
          </p:nvSpPr>
          <p:spPr>
            <a:xfrm>
              <a:off x="7300442" y="4939906"/>
              <a:ext cx="688162" cy="39913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20991"/>
                  </a:lnTo>
                  <a:lnTo>
                    <a:pt x="393" y="20991"/>
                  </a:lnTo>
                  <a:lnTo>
                    <a:pt x="393" y="20178"/>
                  </a:lnTo>
                  <a:lnTo>
                    <a:pt x="928" y="19366"/>
                  </a:lnTo>
                  <a:lnTo>
                    <a:pt x="928" y="17605"/>
                  </a:lnTo>
                  <a:lnTo>
                    <a:pt x="393" y="17605"/>
                  </a:lnTo>
                  <a:lnTo>
                    <a:pt x="393" y="16792"/>
                  </a:lnTo>
                  <a:lnTo>
                    <a:pt x="928" y="15980"/>
                  </a:lnTo>
                  <a:lnTo>
                    <a:pt x="1678" y="15980"/>
                  </a:lnTo>
                  <a:lnTo>
                    <a:pt x="2106" y="16792"/>
                  </a:lnTo>
                  <a:lnTo>
                    <a:pt x="2535" y="16792"/>
                  </a:lnTo>
                  <a:lnTo>
                    <a:pt x="2535" y="14423"/>
                  </a:lnTo>
                  <a:lnTo>
                    <a:pt x="3035" y="14423"/>
                  </a:lnTo>
                  <a:lnTo>
                    <a:pt x="3356" y="13610"/>
                  </a:lnTo>
                  <a:lnTo>
                    <a:pt x="3356" y="11985"/>
                  </a:lnTo>
                  <a:lnTo>
                    <a:pt x="3784" y="11172"/>
                  </a:lnTo>
                  <a:lnTo>
                    <a:pt x="3784" y="10428"/>
                  </a:lnTo>
                  <a:lnTo>
                    <a:pt x="4641" y="10428"/>
                  </a:lnTo>
                  <a:lnTo>
                    <a:pt x="4641" y="11172"/>
                  </a:lnTo>
                  <a:lnTo>
                    <a:pt x="5141" y="10428"/>
                  </a:lnTo>
                  <a:lnTo>
                    <a:pt x="4641" y="10428"/>
                  </a:lnTo>
                  <a:lnTo>
                    <a:pt x="5141" y="10428"/>
                  </a:lnTo>
                  <a:lnTo>
                    <a:pt x="5462" y="9615"/>
                  </a:lnTo>
                  <a:lnTo>
                    <a:pt x="6319" y="10428"/>
                  </a:lnTo>
                  <a:lnTo>
                    <a:pt x="6319" y="11172"/>
                  </a:lnTo>
                  <a:lnTo>
                    <a:pt x="6319" y="10428"/>
                  </a:lnTo>
                  <a:lnTo>
                    <a:pt x="6748" y="9615"/>
                  </a:lnTo>
                  <a:lnTo>
                    <a:pt x="7605" y="9615"/>
                  </a:lnTo>
                  <a:lnTo>
                    <a:pt x="7605" y="10428"/>
                  </a:lnTo>
                  <a:lnTo>
                    <a:pt x="7997" y="9615"/>
                  </a:lnTo>
                  <a:lnTo>
                    <a:pt x="7997" y="7990"/>
                  </a:lnTo>
                  <a:lnTo>
                    <a:pt x="8426" y="7990"/>
                  </a:lnTo>
                  <a:lnTo>
                    <a:pt x="8426" y="7177"/>
                  </a:lnTo>
                  <a:lnTo>
                    <a:pt x="8426" y="7990"/>
                  </a:lnTo>
                  <a:lnTo>
                    <a:pt x="8926" y="8803"/>
                  </a:lnTo>
                  <a:lnTo>
                    <a:pt x="9711" y="8803"/>
                  </a:lnTo>
                  <a:lnTo>
                    <a:pt x="9711" y="6365"/>
                  </a:lnTo>
                  <a:lnTo>
                    <a:pt x="10532" y="6365"/>
                  </a:lnTo>
                  <a:lnTo>
                    <a:pt x="10532" y="4808"/>
                  </a:lnTo>
                  <a:lnTo>
                    <a:pt x="11068" y="4808"/>
                  </a:lnTo>
                  <a:lnTo>
                    <a:pt x="11068" y="3182"/>
                  </a:lnTo>
                  <a:lnTo>
                    <a:pt x="11460" y="3182"/>
                  </a:lnTo>
                  <a:lnTo>
                    <a:pt x="12246" y="2234"/>
                  </a:lnTo>
                  <a:lnTo>
                    <a:pt x="12639" y="2234"/>
                  </a:lnTo>
                  <a:lnTo>
                    <a:pt x="12639" y="1422"/>
                  </a:lnTo>
                  <a:lnTo>
                    <a:pt x="12246" y="1422"/>
                  </a:lnTo>
                  <a:lnTo>
                    <a:pt x="12639" y="609"/>
                  </a:lnTo>
                  <a:lnTo>
                    <a:pt x="12246" y="0"/>
                  </a:lnTo>
                  <a:lnTo>
                    <a:pt x="13924" y="0"/>
                  </a:lnTo>
                  <a:lnTo>
                    <a:pt x="13924" y="609"/>
                  </a:lnTo>
                  <a:lnTo>
                    <a:pt x="14352" y="1422"/>
                  </a:lnTo>
                  <a:lnTo>
                    <a:pt x="15281" y="1422"/>
                  </a:lnTo>
                  <a:lnTo>
                    <a:pt x="16030" y="2234"/>
                  </a:lnTo>
                  <a:lnTo>
                    <a:pt x="17387" y="2234"/>
                  </a:lnTo>
                  <a:lnTo>
                    <a:pt x="17816" y="1422"/>
                  </a:lnTo>
                  <a:lnTo>
                    <a:pt x="18137" y="609"/>
                  </a:lnTo>
                  <a:lnTo>
                    <a:pt x="18565" y="1422"/>
                  </a:lnTo>
                  <a:lnTo>
                    <a:pt x="18565" y="2234"/>
                  </a:lnTo>
                  <a:lnTo>
                    <a:pt x="18994" y="2234"/>
                  </a:lnTo>
                  <a:lnTo>
                    <a:pt x="18994" y="3182"/>
                  </a:lnTo>
                  <a:lnTo>
                    <a:pt x="19494" y="3182"/>
                  </a:lnTo>
                  <a:lnTo>
                    <a:pt x="19494" y="4808"/>
                  </a:lnTo>
                  <a:lnTo>
                    <a:pt x="19922" y="6365"/>
                  </a:lnTo>
                  <a:lnTo>
                    <a:pt x="20243" y="7177"/>
                  </a:lnTo>
                  <a:lnTo>
                    <a:pt x="21100" y="8803"/>
                  </a:lnTo>
                  <a:lnTo>
                    <a:pt x="21600" y="8803"/>
                  </a:lnTo>
                  <a:lnTo>
                    <a:pt x="20672" y="11172"/>
                  </a:lnTo>
                  <a:lnTo>
                    <a:pt x="19922" y="11985"/>
                  </a:lnTo>
                  <a:lnTo>
                    <a:pt x="19922" y="13610"/>
                  </a:lnTo>
                  <a:lnTo>
                    <a:pt x="19494" y="13610"/>
                  </a:lnTo>
                  <a:lnTo>
                    <a:pt x="19494" y="14423"/>
                  </a:lnTo>
                  <a:lnTo>
                    <a:pt x="18994" y="14423"/>
                  </a:lnTo>
                  <a:lnTo>
                    <a:pt x="18565" y="15235"/>
                  </a:lnTo>
                  <a:lnTo>
                    <a:pt x="18137" y="15980"/>
                  </a:lnTo>
                  <a:lnTo>
                    <a:pt x="17816" y="15980"/>
                  </a:lnTo>
                  <a:lnTo>
                    <a:pt x="17816" y="16792"/>
                  </a:lnTo>
                  <a:lnTo>
                    <a:pt x="16887" y="16792"/>
                  </a:lnTo>
                  <a:lnTo>
                    <a:pt x="16887" y="17605"/>
                  </a:lnTo>
                  <a:lnTo>
                    <a:pt x="12246" y="17605"/>
                  </a:lnTo>
                  <a:lnTo>
                    <a:pt x="11818" y="18418"/>
                  </a:lnTo>
                  <a:lnTo>
                    <a:pt x="8926" y="18418"/>
                  </a:lnTo>
                  <a:lnTo>
                    <a:pt x="7248" y="19366"/>
                  </a:lnTo>
                  <a:lnTo>
                    <a:pt x="3784" y="19366"/>
                  </a:lnTo>
                  <a:lnTo>
                    <a:pt x="4213" y="20178"/>
                  </a:lnTo>
                  <a:lnTo>
                    <a:pt x="4213" y="20991"/>
                  </a:lnTo>
                  <a:lnTo>
                    <a:pt x="0" y="216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4" name="Shape 1898"/>
            <p:cNvSpPr/>
            <p:nvPr/>
          </p:nvSpPr>
          <p:spPr>
            <a:xfrm>
              <a:off x="6091324" y="4877346"/>
              <a:ext cx="716598" cy="411646"/>
            </a:xfrm>
            <a:custGeom>
              <a:avLst/>
              <a:gdLst/>
              <a:ahLst/>
              <a:cxnLst>
                <a:cxn ang="0">
                  <a:pos x="wd2" y="hd2"/>
                </a:cxn>
                <a:cxn ang="5400000">
                  <a:pos x="wd2" y="hd2"/>
                </a:cxn>
                <a:cxn ang="10800000">
                  <a:pos x="wd2" y="hd2"/>
                </a:cxn>
                <a:cxn ang="16200000">
                  <a:pos x="wd2" y="hd2"/>
                </a:cxn>
              </a:cxnLst>
              <a:rect l="0" t="0" r="r" b="b"/>
              <a:pathLst>
                <a:path w="21600" h="21600" extrusionOk="0">
                  <a:moveTo>
                    <a:pt x="0" y="20812"/>
                  </a:moveTo>
                  <a:lnTo>
                    <a:pt x="823" y="0"/>
                  </a:lnTo>
                  <a:lnTo>
                    <a:pt x="4046" y="788"/>
                  </a:lnTo>
                  <a:lnTo>
                    <a:pt x="19166" y="788"/>
                  </a:lnTo>
                  <a:lnTo>
                    <a:pt x="19954" y="1576"/>
                  </a:lnTo>
                  <a:lnTo>
                    <a:pt x="20366" y="1576"/>
                  </a:lnTo>
                  <a:lnTo>
                    <a:pt x="20366" y="3086"/>
                  </a:lnTo>
                  <a:lnTo>
                    <a:pt x="19954" y="3874"/>
                  </a:lnTo>
                  <a:lnTo>
                    <a:pt x="19954" y="4661"/>
                  </a:lnTo>
                  <a:lnTo>
                    <a:pt x="20366" y="4661"/>
                  </a:lnTo>
                  <a:lnTo>
                    <a:pt x="20366" y="5449"/>
                  </a:lnTo>
                  <a:lnTo>
                    <a:pt x="21189" y="7025"/>
                  </a:lnTo>
                  <a:lnTo>
                    <a:pt x="21600" y="21600"/>
                  </a:lnTo>
                  <a:lnTo>
                    <a:pt x="4869" y="21600"/>
                  </a:lnTo>
                  <a:lnTo>
                    <a:pt x="0" y="20812"/>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5" name="Shape 1899"/>
            <p:cNvSpPr/>
            <p:nvPr/>
          </p:nvSpPr>
          <p:spPr>
            <a:xfrm>
              <a:off x="7410774" y="4574554"/>
              <a:ext cx="292327" cy="563042"/>
            </a:xfrm>
            <a:custGeom>
              <a:avLst/>
              <a:gdLst/>
              <a:ahLst/>
              <a:cxnLst>
                <a:cxn ang="0">
                  <a:pos x="wd2" y="hd2"/>
                </a:cxn>
                <a:cxn ang="5400000">
                  <a:pos x="wd2" y="hd2"/>
                </a:cxn>
                <a:cxn ang="10800000">
                  <a:pos x="wd2" y="hd2"/>
                </a:cxn>
                <a:cxn ang="16200000">
                  <a:pos x="wd2" y="hd2"/>
                </a:cxn>
              </a:cxnLst>
              <a:rect l="0" t="0" r="r" b="b"/>
              <a:pathLst>
                <a:path w="21600" h="21600" extrusionOk="0">
                  <a:moveTo>
                    <a:pt x="925" y="21600"/>
                  </a:moveTo>
                  <a:lnTo>
                    <a:pt x="0" y="21600"/>
                  </a:lnTo>
                  <a:lnTo>
                    <a:pt x="0" y="20592"/>
                  </a:lnTo>
                  <a:lnTo>
                    <a:pt x="925" y="20592"/>
                  </a:lnTo>
                  <a:lnTo>
                    <a:pt x="925" y="18912"/>
                  </a:lnTo>
                  <a:lnTo>
                    <a:pt x="1933" y="18912"/>
                  </a:lnTo>
                  <a:lnTo>
                    <a:pt x="1933" y="17760"/>
                  </a:lnTo>
                  <a:lnTo>
                    <a:pt x="2942" y="17184"/>
                  </a:lnTo>
                  <a:lnTo>
                    <a:pt x="2942" y="15456"/>
                  </a:lnTo>
                  <a:lnTo>
                    <a:pt x="1933" y="14784"/>
                  </a:lnTo>
                  <a:lnTo>
                    <a:pt x="1933" y="13776"/>
                  </a:lnTo>
                  <a:lnTo>
                    <a:pt x="2942" y="13776"/>
                  </a:lnTo>
                  <a:lnTo>
                    <a:pt x="925" y="1824"/>
                  </a:lnTo>
                  <a:lnTo>
                    <a:pt x="3950" y="1824"/>
                  </a:lnTo>
                  <a:lnTo>
                    <a:pt x="4959" y="1152"/>
                  </a:lnTo>
                  <a:lnTo>
                    <a:pt x="8909" y="576"/>
                  </a:lnTo>
                  <a:lnTo>
                    <a:pt x="17650" y="0"/>
                  </a:lnTo>
                  <a:lnTo>
                    <a:pt x="18658" y="576"/>
                  </a:lnTo>
                  <a:lnTo>
                    <a:pt x="19667" y="5232"/>
                  </a:lnTo>
                  <a:lnTo>
                    <a:pt x="20675" y="13776"/>
                  </a:lnTo>
                  <a:lnTo>
                    <a:pt x="21600" y="14208"/>
                  </a:lnTo>
                  <a:lnTo>
                    <a:pt x="20675" y="14784"/>
                  </a:lnTo>
                  <a:lnTo>
                    <a:pt x="21600" y="14784"/>
                  </a:lnTo>
                  <a:lnTo>
                    <a:pt x="21600" y="15456"/>
                  </a:lnTo>
                  <a:lnTo>
                    <a:pt x="20675" y="15456"/>
                  </a:lnTo>
                  <a:lnTo>
                    <a:pt x="18658" y="16032"/>
                  </a:lnTo>
                  <a:lnTo>
                    <a:pt x="17650" y="16032"/>
                  </a:lnTo>
                  <a:lnTo>
                    <a:pt x="17650" y="17184"/>
                  </a:lnTo>
                  <a:lnTo>
                    <a:pt x="16641" y="17184"/>
                  </a:lnTo>
                  <a:lnTo>
                    <a:pt x="16641" y="18192"/>
                  </a:lnTo>
                  <a:lnTo>
                    <a:pt x="14708" y="18192"/>
                  </a:lnTo>
                  <a:lnTo>
                    <a:pt x="14708" y="20016"/>
                  </a:lnTo>
                  <a:lnTo>
                    <a:pt x="12859" y="20016"/>
                  </a:lnTo>
                  <a:lnTo>
                    <a:pt x="11935" y="19440"/>
                  </a:lnTo>
                  <a:lnTo>
                    <a:pt x="11935" y="18912"/>
                  </a:lnTo>
                  <a:lnTo>
                    <a:pt x="11935" y="19440"/>
                  </a:lnTo>
                  <a:lnTo>
                    <a:pt x="10926" y="19440"/>
                  </a:lnTo>
                  <a:lnTo>
                    <a:pt x="10926" y="20592"/>
                  </a:lnTo>
                  <a:lnTo>
                    <a:pt x="9918" y="21168"/>
                  </a:lnTo>
                  <a:lnTo>
                    <a:pt x="9918" y="20592"/>
                  </a:lnTo>
                  <a:lnTo>
                    <a:pt x="7900" y="20592"/>
                  </a:lnTo>
                  <a:lnTo>
                    <a:pt x="6892" y="21168"/>
                  </a:lnTo>
                  <a:lnTo>
                    <a:pt x="6892" y="21600"/>
                  </a:lnTo>
                  <a:lnTo>
                    <a:pt x="6892" y="21168"/>
                  </a:lnTo>
                  <a:lnTo>
                    <a:pt x="4959" y="20592"/>
                  </a:lnTo>
                  <a:lnTo>
                    <a:pt x="3950" y="21168"/>
                  </a:lnTo>
                  <a:lnTo>
                    <a:pt x="2942" y="21168"/>
                  </a:lnTo>
                  <a:lnTo>
                    <a:pt x="3950" y="21168"/>
                  </a:lnTo>
                  <a:lnTo>
                    <a:pt x="2942" y="21600"/>
                  </a:lnTo>
                  <a:lnTo>
                    <a:pt x="2942" y="21168"/>
                  </a:lnTo>
                  <a:lnTo>
                    <a:pt x="925" y="21168"/>
                  </a:lnTo>
                  <a:lnTo>
                    <a:pt x="925" y="21600"/>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6" name="Shape 1900"/>
            <p:cNvSpPr/>
            <p:nvPr/>
          </p:nvSpPr>
          <p:spPr>
            <a:xfrm>
              <a:off x="7070675" y="4524507"/>
              <a:ext cx="377636" cy="734457"/>
            </a:xfrm>
            <a:custGeom>
              <a:avLst/>
              <a:gdLst/>
              <a:ahLst/>
              <a:cxnLst>
                <a:cxn ang="0">
                  <a:pos x="wd2" y="hd2"/>
                </a:cxn>
                <a:cxn ang="5400000">
                  <a:pos x="wd2" y="hd2"/>
                </a:cxn>
                <a:cxn ang="10800000">
                  <a:pos x="wd2" y="hd2"/>
                </a:cxn>
                <a:cxn ang="16200000">
                  <a:pos x="wd2" y="hd2"/>
                </a:cxn>
              </a:cxnLst>
              <a:rect l="0" t="0" r="r" b="b"/>
              <a:pathLst>
                <a:path w="21600" h="21600" extrusionOk="0">
                  <a:moveTo>
                    <a:pt x="0" y="9163"/>
                  </a:moveTo>
                  <a:lnTo>
                    <a:pt x="781" y="8721"/>
                  </a:lnTo>
                  <a:lnTo>
                    <a:pt x="781" y="8279"/>
                  </a:lnTo>
                  <a:lnTo>
                    <a:pt x="1561" y="7838"/>
                  </a:lnTo>
                  <a:lnTo>
                    <a:pt x="1561" y="7323"/>
                  </a:lnTo>
                  <a:lnTo>
                    <a:pt x="2472" y="6991"/>
                  </a:lnTo>
                  <a:lnTo>
                    <a:pt x="2472" y="6108"/>
                  </a:lnTo>
                  <a:lnTo>
                    <a:pt x="1561" y="5667"/>
                  </a:lnTo>
                  <a:lnTo>
                    <a:pt x="1561" y="5225"/>
                  </a:lnTo>
                  <a:lnTo>
                    <a:pt x="2472" y="4784"/>
                  </a:lnTo>
                  <a:lnTo>
                    <a:pt x="3904" y="4784"/>
                  </a:lnTo>
                  <a:lnTo>
                    <a:pt x="3904" y="4379"/>
                  </a:lnTo>
                  <a:lnTo>
                    <a:pt x="5400" y="4379"/>
                  </a:lnTo>
                  <a:lnTo>
                    <a:pt x="5400" y="3496"/>
                  </a:lnTo>
                  <a:lnTo>
                    <a:pt x="6181" y="3054"/>
                  </a:lnTo>
                  <a:lnTo>
                    <a:pt x="6181" y="2171"/>
                  </a:lnTo>
                  <a:lnTo>
                    <a:pt x="5400" y="1729"/>
                  </a:lnTo>
                  <a:lnTo>
                    <a:pt x="4619" y="1325"/>
                  </a:lnTo>
                  <a:lnTo>
                    <a:pt x="3904" y="883"/>
                  </a:lnTo>
                  <a:lnTo>
                    <a:pt x="3904" y="442"/>
                  </a:lnTo>
                  <a:lnTo>
                    <a:pt x="11581" y="442"/>
                  </a:lnTo>
                  <a:lnTo>
                    <a:pt x="17761" y="0"/>
                  </a:lnTo>
                  <a:lnTo>
                    <a:pt x="17761" y="883"/>
                  </a:lnTo>
                  <a:lnTo>
                    <a:pt x="18477" y="1325"/>
                  </a:lnTo>
                  <a:lnTo>
                    <a:pt x="18477" y="1729"/>
                  </a:lnTo>
                  <a:lnTo>
                    <a:pt x="19258" y="2171"/>
                  </a:lnTo>
                  <a:lnTo>
                    <a:pt x="19258" y="2613"/>
                  </a:lnTo>
                  <a:lnTo>
                    <a:pt x="20039" y="3054"/>
                  </a:lnTo>
                  <a:lnTo>
                    <a:pt x="21600" y="12106"/>
                  </a:lnTo>
                  <a:lnTo>
                    <a:pt x="20819" y="12106"/>
                  </a:lnTo>
                  <a:lnTo>
                    <a:pt x="20819" y="12989"/>
                  </a:lnTo>
                  <a:lnTo>
                    <a:pt x="21600" y="13431"/>
                  </a:lnTo>
                  <a:lnTo>
                    <a:pt x="21600" y="14719"/>
                  </a:lnTo>
                  <a:lnTo>
                    <a:pt x="20819" y="15160"/>
                  </a:lnTo>
                  <a:lnTo>
                    <a:pt x="20819" y="16044"/>
                  </a:lnTo>
                  <a:lnTo>
                    <a:pt x="20039" y="16044"/>
                  </a:lnTo>
                  <a:lnTo>
                    <a:pt x="20039" y="17332"/>
                  </a:lnTo>
                  <a:lnTo>
                    <a:pt x="19258" y="17332"/>
                  </a:lnTo>
                  <a:lnTo>
                    <a:pt x="19258" y="18141"/>
                  </a:lnTo>
                  <a:lnTo>
                    <a:pt x="20039" y="18141"/>
                  </a:lnTo>
                  <a:lnTo>
                    <a:pt x="19258" y="18583"/>
                  </a:lnTo>
                  <a:lnTo>
                    <a:pt x="19258" y="19539"/>
                  </a:lnTo>
                  <a:lnTo>
                    <a:pt x="18477" y="19944"/>
                  </a:lnTo>
                  <a:lnTo>
                    <a:pt x="17761" y="19944"/>
                  </a:lnTo>
                  <a:lnTo>
                    <a:pt x="17761" y="21195"/>
                  </a:lnTo>
                  <a:lnTo>
                    <a:pt x="16981" y="21195"/>
                  </a:lnTo>
                  <a:lnTo>
                    <a:pt x="16200" y="20754"/>
                  </a:lnTo>
                  <a:lnTo>
                    <a:pt x="14639" y="20754"/>
                  </a:lnTo>
                  <a:lnTo>
                    <a:pt x="13858" y="21195"/>
                  </a:lnTo>
                  <a:lnTo>
                    <a:pt x="13858" y="21600"/>
                  </a:lnTo>
                  <a:lnTo>
                    <a:pt x="14639" y="21600"/>
                  </a:lnTo>
                  <a:lnTo>
                    <a:pt x="13142" y="21600"/>
                  </a:lnTo>
                  <a:lnTo>
                    <a:pt x="12361" y="21195"/>
                  </a:lnTo>
                  <a:lnTo>
                    <a:pt x="12361" y="20386"/>
                  </a:lnTo>
                  <a:lnTo>
                    <a:pt x="11581" y="19539"/>
                  </a:lnTo>
                  <a:lnTo>
                    <a:pt x="11581" y="18987"/>
                  </a:lnTo>
                  <a:lnTo>
                    <a:pt x="10800" y="18987"/>
                  </a:lnTo>
                  <a:lnTo>
                    <a:pt x="10800" y="18583"/>
                  </a:lnTo>
                  <a:lnTo>
                    <a:pt x="10019" y="18141"/>
                  </a:lnTo>
                  <a:lnTo>
                    <a:pt x="9239" y="18583"/>
                  </a:lnTo>
                  <a:lnTo>
                    <a:pt x="9239" y="18141"/>
                  </a:lnTo>
                  <a:lnTo>
                    <a:pt x="7742" y="17773"/>
                  </a:lnTo>
                  <a:lnTo>
                    <a:pt x="6961" y="17332"/>
                  </a:lnTo>
                  <a:lnTo>
                    <a:pt x="6961" y="16485"/>
                  </a:lnTo>
                  <a:lnTo>
                    <a:pt x="7742" y="16044"/>
                  </a:lnTo>
                  <a:lnTo>
                    <a:pt x="7742" y="14719"/>
                  </a:lnTo>
                  <a:lnTo>
                    <a:pt x="6961" y="14314"/>
                  </a:lnTo>
                  <a:lnTo>
                    <a:pt x="6181" y="14314"/>
                  </a:lnTo>
                  <a:lnTo>
                    <a:pt x="5400" y="14719"/>
                  </a:lnTo>
                  <a:lnTo>
                    <a:pt x="4619" y="14314"/>
                  </a:lnTo>
                  <a:lnTo>
                    <a:pt x="4619" y="13431"/>
                  </a:lnTo>
                  <a:lnTo>
                    <a:pt x="3904" y="12989"/>
                  </a:lnTo>
                  <a:lnTo>
                    <a:pt x="2472" y="12548"/>
                  </a:lnTo>
                  <a:lnTo>
                    <a:pt x="2472" y="12106"/>
                  </a:lnTo>
                  <a:lnTo>
                    <a:pt x="1561" y="11665"/>
                  </a:lnTo>
                  <a:lnTo>
                    <a:pt x="781" y="11665"/>
                  </a:lnTo>
                  <a:lnTo>
                    <a:pt x="781" y="10377"/>
                  </a:lnTo>
                  <a:lnTo>
                    <a:pt x="0" y="10377"/>
                  </a:lnTo>
                  <a:lnTo>
                    <a:pt x="0" y="9163"/>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7" name="Shape 1901"/>
            <p:cNvSpPr/>
            <p:nvPr/>
          </p:nvSpPr>
          <p:spPr>
            <a:xfrm>
              <a:off x="4799173" y="3502012"/>
              <a:ext cx="578966" cy="1015977"/>
            </a:xfrm>
            <a:custGeom>
              <a:avLst/>
              <a:gdLst/>
              <a:ahLst/>
              <a:cxnLst>
                <a:cxn ang="0">
                  <a:pos x="wd2" y="hd2"/>
                </a:cxn>
                <a:cxn ang="5400000">
                  <a:pos x="wd2" y="hd2"/>
                </a:cxn>
                <a:cxn ang="10800000">
                  <a:pos x="wd2" y="hd2"/>
                </a:cxn>
                <a:cxn ang="16200000">
                  <a:pos x="wd2" y="hd2"/>
                </a:cxn>
              </a:cxnLst>
              <a:rect l="0" t="0" r="r" b="b"/>
              <a:pathLst>
                <a:path w="21600" h="21600" extrusionOk="0">
                  <a:moveTo>
                    <a:pt x="0" y="19711"/>
                  </a:moveTo>
                  <a:lnTo>
                    <a:pt x="2037" y="14684"/>
                  </a:lnTo>
                  <a:lnTo>
                    <a:pt x="2037" y="14285"/>
                  </a:lnTo>
                  <a:lnTo>
                    <a:pt x="2504" y="13992"/>
                  </a:lnTo>
                  <a:lnTo>
                    <a:pt x="2504" y="13354"/>
                  </a:lnTo>
                  <a:lnTo>
                    <a:pt x="2037" y="13354"/>
                  </a:lnTo>
                  <a:lnTo>
                    <a:pt x="2037" y="12396"/>
                  </a:lnTo>
                  <a:lnTo>
                    <a:pt x="2504" y="12396"/>
                  </a:lnTo>
                  <a:lnTo>
                    <a:pt x="2504" y="12103"/>
                  </a:lnTo>
                  <a:lnTo>
                    <a:pt x="3522" y="11465"/>
                  </a:lnTo>
                  <a:lnTo>
                    <a:pt x="3522" y="11146"/>
                  </a:lnTo>
                  <a:lnTo>
                    <a:pt x="4031" y="10827"/>
                  </a:lnTo>
                  <a:lnTo>
                    <a:pt x="4541" y="10215"/>
                  </a:lnTo>
                  <a:lnTo>
                    <a:pt x="5050" y="9896"/>
                  </a:lnTo>
                  <a:lnTo>
                    <a:pt x="5517" y="9576"/>
                  </a:lnTo>
                  <a:lnTo>
                    <a:pt x="5050" y="9204"/>
                  </a:lnTo>
                  <a:lnTo>
                    <a:pt x="4541" y="8885"/>
                  </a:lnTo>
                  <a:lnTo>
                    <a:pt x="4541" y="8619"/>
                  </a:lnTo>
                  <a:lnTo>
                    <a:pt x="4031" y="8300"/>
                  </a:lnTo>
                  <a:lnTo>
                    <a:pt x="4541" y="7608"/>
                  </a:lnTo>
                  <a:lnTo>
                    <a:pt x="4031" y="7315"/>
                  </a:lnTo>
                  <a:lnTo>
                    <a:pt x="4541" y="7315"/>
                  </a:lnTo>
                  <a:lnTo>
                    <a:pt x="4541" y="6677"/>
                  </a:lnTo>
                  <a:lnTo>
                    <a:pt x="6535" y="372"/>
                  </a:lnTo>
                  <a:lnTo>
                    <a:pt x="6535" y="0"/>
                  </a:lnTo>
                  <a:lnTo>
                    <a:pt x="9039" y="372"/>
                  </a:lnTo>
                  <a:lnTo>
                    <a:pt x="9548" y="372"/>
                  </a:lnTo>
                  <a:lnTo>
                    <a:pt x="9548" y="638"/>
                  </a:lnTo>
                  <a:lnTo>
                    <a:pt x="8530" y="3219"/>
                  </a:lnTo>
                  <a:lnTo>
                    <a:pt x="9039" y="3831"/>
                  </a:lnTo>
                  <a:lnTo>
                    <a:pt x="9548" y="4150"/>
                  </a:lnTo>
                  <a:lnTo>
                    <a:pt x="9548" y="4788"/>
                  </a:lnTo>
                  <a:lnTo>
                    <a:pt x="9039" y="4788"/>
                  </a:lnTo>
                  <a:lnTo>
                    <a:pt x="9548" y="5107"/>
                  </a:lnTo>
                  <a:lnTo>
                    <a:pt x="9548" y="5427"/>
                  </a:lnTo>
                  <a:lnTo>
                    <a:pt x="10057" y="5427"/>
                  </a:lnTo>
                  <a:lnTo>
                    <a:pt x="10057" y="5719"/>
                  </a:lnTo>
                  <a:lnTo>
                    <a:pt x="11076" y="6358"/>
                  </a:lnTo>
                  <a:lnTo>
                    <a:pt x="11076" y="6996"/>
                  </a:lnTo>
                  <a:lnTo>
                    <a:pt x="11543" y="6996"/>
                  </a:lnTo>
                  <a:lnTo>
                    <a:pt x="11543" y="7315"/>
                  </a:lnTo>
                  <a:lnTo>
                    <a:pt x="12052" y="7315"/>
                  </a:lnTo>
                  <a:lnTo>
                    <a:pt x="12052" y="7608"/>
                  </a:lnTo>
                  <a:lnTo>
                    <a:pt x="12476" y="7608"/>
                  </a:lnTo>
                  <a:lnTo>
                    <a:pt x="12476" y="8300"/>
                  </a:lnTo>
                  <a:lnTo>
                    <a:pt x="12052" y="8619"/>
                  </a:lnTo>
                  <a:lnTo>
                    <a:pt x="12052" y="8885"/>
                  </a:lnTo>
                  <a:lnTo>
                    <a:pt x="11543" y="9204"/>
                  </a:lnTo>
                  <a:lnTo>
                    <a:pt x="12052" y="9576"/>
                  </a:lnTo>
                  <a:lnTo>
                    <a:pt x="12052" y="9896"/>
                  </a:lnTo>
                  <a:lnTo>
                    <a:pt x="11543" y="9896"/>
                  </a:lnTo>
                  <a:lnTo>
                    <a:pt x="11543" y="10215"/>
                  </a:lnTo>
                  <a:lnTo>
                    <a:pt x="11076" y="10507"/>
                  </a:lnTo>
                  <a:lnTo>
                    <a:pt x="11543" y="10507"/>
                  </a:lnTo>
                  <a:lnTo>
                    <a:pt x="11543" y="10827"/>
                  </a:lnTo>
                  <a:lnTo>
                    <a:pt x="12052" y="10827"/>
                  </a:lnTo>
                  <a:lnTo>
                    <a:pt x="13070" y="10507"/>
                  </a:lnTo>
                  <a:lnTo>
                    <a:pt x="13580" y="10827"/>
                  </a:lnTo>
                  <a:lnTo>
                    <a:pt x="13580" y="11784"/>
                  </a:lnTo>
                  <a:lnTo>
                    <a:pt x="14089" y="12103"/>
                  </a:lnTo>
                  <a:lnTo>
                    <a:pt x="14089" y="13034"/>
                  </a:lnTo>
                  <a:lnTo>
                    <a:pt x="14556" y="13034"/>
                  </a:lnTo>
                  <a:lnTo>
                    <a:pt x="14980" y="13354"/>
                  </a:lnTo>
                  <a:lnTo>
                    <a:pt x="14980" y="13992"/>
                  </a:lnTo>
                  <a:lnTo>
                    <a:pt x="15574" y="14285"/>
                  </a:lnTo>
                  <a:lnTo>
                    <a:pt x="15574" y="14684"/>
                  </a:lnTo>
                  <a:lnTo>
                    <a:pt x="15574" y="14285"/>
                  </a:lnTo>
                  <a:lnTo>
                    <a:pt x="17484" y="14285"/>
                  </a:lnTo>
                  <a:lnTo>
                    <a:pt x="17484" y="13992"/>
                  </a:lnTo>
                  <a:lnTo>
                    <a:pt x="17993" y="14285"/>
                  </a:lnTo>
                  <a:lnTo>
                    <a:pt x="19987" y="14285"/>
                  </a:lnTo>
                  <a:lnTo>
                    <a:pt x="20497" y="13992"/>
                  </a:lnTo>
                  <a:lnTo>
                    <a:pt x="21091" y="14285"/>
                  </a:lnTo>
                  <a:lnTo>
                    <a:pt x="21091" y="14684"/>
                  </a:lnTo>
                  <a:lnTo>
                    <a:pt x="21600" y="14684"/>
                  </a:lnTo>
                  <a:lnTo>
                    <a:pt x="19606" y="21600"/>
                  </a:lnTo>
                  <a:lnTo>
                    <a:pt x="16083" y="21281"/>
                  </a:lnTo>
                  <a:lnTo>
                    <a:pt x="11076" y="20962"/>
                  </a:lnTo>
                  <a:lnTo>
                    <a:pt x="10057" y="20669"/>
                  </a:lnTo>
                  <a:lnTo>
                    <a:pt x="5517" y="20350"/>
                  </a:lnTo>
                  <a:lnTo>
                    <a:pt x="0" y="19711"/>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8" name="Shape 1902"/>
            <p:cNvSpPr/>
            <p:nvPr/>
          </p:nvSpPr>
          <p:spPr>
            <a:xfrm>
              <a:off x="7529070" y="5994670"/>
              <a:ext cx="871292" cy="725698"/>
            </a:xfrm>
            <a:custGeom>
              <a:avLst/>
              <a:gdLst/>
              <a:ahLst/>
              <a:cxnLst>
                <a:cxn ang="0">
                  <a:pos x="wd2" y="hd2"/>
                </a:cxn>
                <a:cxn ang="5400000">
                  <a:pos x="wd2" y="hd2"/>
                </a:cxn>
                <a:cxn ang="10800000">
                  <a:pos x="wd2" y="hd2"/>
                </a:cxn>
                <a:cxn ang="16200000">
                  <a:pos x="wd2" y="hd2"/>
                </a:cxn>
              </a:cxnLst>
              <a:rect l="0" t="0" r="r" b="b"/>
              <a:pathLst>
                <a:path w="21600" h="21600" extrusionOk="0">
                  <a:moveTo>
                    <a:pt x="649" y="3501"/>
                  </a:moveTo>
                  <a:lnTo>
                    <a:pt x="649" y="2644"/>
                  </a:lnTo>
                  <a:lnTo>
                    <a:pt x="338" y="2644"/>
                  </a:lnTo>
                  <a:lnTo>
                    <a:pt x="0" y="2197"/>
                  </a:lnTo>
                  <a:lnTo>
                    <a:pt x="338" y="1750"/>
                  </a:lnTo>
                  <a:lnTo>
                    <a:pt x="2651" y="1303"/>
                  </a:lnTo>
                  <a:lnTo>
                    <a:pt x="6655" y="857"/>
                  </a:lnTo>
                  <a:lnTo>
                    <a:pt x="7332" y="1750"/>
                  </a:lnTo>
                  <a:lnTo>
                    <a:pt x="13592" y="1303"/>
                  </a:lnTo>
                  <a:lnTo>
                    <a:pt x="13930" y="1303"/>
                  </a:lnTo>
                  <a:lnTo>
                    <a:pt x="13930" y="1750"/>
                  </a:lnTo>
                  <a:lnTo>
                    <a:pt x="14663" y="1750"/>
                  </a:lnTo>
                  <a:lnTo>
                    <a:pt x="14663" y="1303"/>
                  </a:lnTo>
                  <a:lnTo>
                    <a:pt x="14268" y="857"/>
                  </a:lnTo>
                  <a:lnTo>
                    <a:pt x="14268" y="0"/>
                  </a:lnTo>
                  <a:lnTo>
                    <a:pt x="15594" y="0"/>
                  </a:lnTo>
                  <a:lnTo>
                    <a:pt x="15932" y="447"/>
                  </a:lnTo>
                  <a:lnTo>
                    <a:pt x="15932" y="857"/>
                  </a:lnTo>
                  <a:lnTo>
                    <a:pt x="15594" y="447"/>
                  </a:lnTo>
                  <a:lnTo>
                    <a:pt x="15932" y="857"/>
                  </a:lnTo>
                  <a:lnTo>
                    <a:pt x="15932" y="1303"/>
                  </a:lnTo>
                  <a:lnTo>
                    <a:pt x="16270" y="1303"/>
                  </a:lnTo>
                  <a:lnTo>
                    <a:pt x="16270" y="2644"/>
                  </a:lnTo>
                  <a:lnTo>
                    <a:pt x="16665" y="3501"/>
                  </a:lnTo>
                  <a:lnTo>
                    <a:pt x="16947" y="4394"/>
                  </a:lnTo>
                  <a:lnTo>
                    <a:pt x="17596" y="5735"/>
                  </a:lnTo>
                  <a:lnTo>
                    <a:pt x="18611" y="7486"/>
                  </a:lnTo>
                  <a:lnTo>
                    <a:pt x="18949" y="7932"/>
                  </a:lnTo>
                  <a:lnTo>
                    <a:pt x="19288" y="7932"/>
                  </a:lnTo>
                  <a:lnTo>
                    <a:pt x="19288" y="9683"/>
                  </a:lnTo>
                  <a:lnTo>
                    <a:pt x="19936" y="10577"/>
                  </a:lnTo>
                  <a:lnTo>
                    <a:pt x="19598" y="10130"/>
                  </a:lnTo>
                  <a:lnTo>
                    <a:pt x="19288" y="9683"/>
                  </a:lnTo>
                  <a:lnTo>
                    <a:pt x="18949" y="8826"/>
                  </a:lnTo>
                  <a:lnTo>
                    <a:pt x="19288" y="8379"/>
                  </a:lnTo>
                  <a:lnTo>
                    <a:pt x="18949" y="7932"/>
                  </a:lnTo>
                  <a:lnTo>
                    <a:pt x="18611" y="7932"/>
                  </a:lnTo>
                  <a:lnTo>
                    <a:pt x="18611" y="7486"/>
                  </a:lnTo>
                  <a:lnTo>
                    <a:pt x="18273" y="7486"/>
                  </a:lnTo>
                  <a:lnTo>
                    <a:pt x="18273" y="7932"/>
                  </a:lnTo>
                  <a:lnTo>
                    <a:pt x="18949" y="8826"/>
                  </a:lnTo>
                  <a:lnTo>
                    <a:pt x="19288" y="10130"/>
                  </a:lnTo>
                  <a:lnTo>
                    <a:pt x="19936" y="11470"/>
                  </a:lnTo>
                  <a:lnTo>
                    <a:pt x="20275" y="12327"/>
                  </a:lnTo>
                  <a:lnTo>
                    <a:pt x="20613" y="12774"/>
                  </a:lnTo>
                  <a:lnTo>
                    <a:pt x="20613" y="13221"/>
                  </a:lnTo>
                  <a:lnTo>
                    <a:pt x="20951" y="13221"/>
                  </a:lnTo>
                  <a:lnTo>
                    <a:pt x="21290" y="13668"/>
                  </a:lnTo>
                  <a:lnTo>
                    <a:pt x="21290" y="14114"/>
                  </a:lnTo>
                  <a:lnTo>
                    <a:pt x="21600" y="14971"/>
                  </a:lnTo>
                  <a:lnTo>
                    <a:pt x="21600" y="18509"/>
                  </a:lnTo>
                  <a:lnTo>
                    <a:pt x="21290" y="18956"/>
                  </a:lnTo>
                  <a:lnTo>
                    <a:pt x="21290" y="20632"/>
                  </a:lnTo>
                  <a:lnTo>
                    <a:pt x="20951" y="20632"/>
                  </a:lnTo>
                  <a:lnTo>
                    <a:pt x="21290" y="20632"/>
                  </a:lnTo>
                  <a:lnTo>
                    <a:pt x="20613" y="20632"/>
                  </a:lnTo>
                  <a:lnTo>
                    <a:pt x="20613" y="21153"/>
                  </a:lnTo>
                  <a:lnTo>
                    <a:pt x="19936" y="21153"/>
                  </a:lnTo>
                  <a:lnTo>
                    <a:pt x="19936" y="21600"/>
                  </a:lnTo>
                  <a:lnTo>
                    <a:pt x="19288" y="21600"/>
                  </a:lnTo>
                  <a:lnTo>
                    <a:pt x="19288" y="20632"/>
                  </a:lnTo>
                  <a:lnTo>
                    <a:pt x="19598" y="21153"/>
                  </a:lnTo>
                  <a:lnTo>
                    <a:pt x="19936" y="20632"/>
                  </a:lnTo>
                  <a:lnTo>
                    <a:pt x="19288" y="20632"/>
                  </a:lnTo>
                  <a:lnTo>
                    <a:pt x="18949" y="20185"/>
                  </a:lnTo>
                  <a:lnTo>
                    <a:pt x="18949" y="19738"/>
                  </a:lnTo>
                  <a:lnTo>
                    <a:pt x="18611" y="19291"/>
                  </a:lnTo>
                  <a:lnTo>
                    <a:pt x="18273" y="19291"/>
                  </a:lnTo>
                  <a:lnTo>
                    <a:pt x="18273" y="18956"/>
                  </a:lnTo>
                  <a:lnTo>
                    <a:pt x="17596" y="18956"/>
                  </a:lnTo>
                  <a:lnTo>
                    <a:pt x="17286" y="18509"/>
                  </a:lnTo>
                  <a:lnTo>
                    <a:pt x="17596" y="18509"/>
                  </a:lnTo>
                  <a:lnTo>
                    <a:pt x="17286" y="18509"/>
                  </a:lnTo>
                  <a:lnTo>
                    <a:pt x="16947" y="18062"/>
                  </a:lnTo>
                  <a:lnTo>
                    <a:pt x="16947" y="17094"/>
                  </a:lnTo>
                  <a:lnTo>
                    <a:pt x="16665" y="16647"/>
                  </a:lnTo>
                  <a:lnTo>
                    <a:pt x="16665" y="16312"/>
                  </a:lnTo>
                  <a:lnTo>
                    <a:pt x="16947" y="15865"/>
                  </a:lnTo>
                  <a:lnTo>
                    <a:pt x="16665" y="16312"/>
                  </a:lnTo>
                  <a:lnTo>
                    <a:pt x="16270" y="16647"/>
                  </a:lnTo>
                  <a:lnTo>
                    <a:pt x="16270" y="16312"/>
                  </a:lnTo>
                  <a:lnTo>
                    <a:pt x="15932" y="16312"/>
                  </a:lnTo>
                  <a:lnTo>
                    <a:pt x="15932" y="14971"/>
                  </a:lnTo>
                  <a:lnTo>
                    <a:pt x="16270" y="14971"/>
                  </a:lnTo>
                  <a:lnTo>
                    <a:pt x="15594" y="15418"/>
                  </a:lnTo>
                  <a:lnTo>
                    <a:pt x="15594" y="14971"/>
                  </a:lnTo>
                  <a:lnTo>
                    <a:pt x="15594" y="15418"/>
                  </a:lnTo>
                  <a:lnTo>
                    <a:pt x="15932" y="15865"/>
                  </a:lnTo>
                  <a:lnTo>
                    <a:pt x="15594" y="15418"/>
                  </a:lnTo>
                  <a:lnTo>
                    <a:pt x="15594" y="15865"/>
                  </a:lnTo>
                  <a:lnTo>
                    <a:pt x="15284" y="15418"/>
                  </a:lnTo>
                  <a:lnTo>
                    <a:pt x="15002" y="14971"/>
                  </a:lnTo>
                  <a:lnTo>
                    <a:pt x="14663" y="14114"/>
                  </a:lnTo>
                  <a:lnTo>
                    <a:pt x="14663" y="13668"/>
                  </a:lnTo>
                  <a:lnTo>
                    <a:pt x="13930" y="13221"/>
                  </a:lnTo>
                  <a:lnTo>
                    <a:pt x="14268" y="13221"/>
                  </a:lnTo>
                  <a:lnTo>
                    <a:pt x="14268" y="12774"/>
                  </a:lnTo>
                  <a:lnTo>
                    <a:pt x="14663" y="11880"/>
                  </a:lnTo>
                  <a:lnTo>
                    <a:pt x="14663" y="11470"/>
                  </a:lnTo>
                  <a:lnTo>
                    <a:pt x="14268" y="11880"/>
                  </a:lnTo>
                  <a:lnTo>
                    <a:pt x="14268" y="11470"/>
                  </a:lnTo>
                  <a:lnTo>
                    <a:pt x="13930" y="11023"/>
                  </a:lnTo>
                  <a:lnTo>
                    <a:pt x="13930" y="11880"/>
                  </a:lnTo>
                  <a:lnTo>
                    <a:pt x="14268" y="11880"/>
                  </a:lnTo>
                  <a:lnTo>
                    <a:pt x="14268" y="12327"/>
                  </a:lnTo>
                  <a:lnTo>
                    <a:pt x="13930" y="12327"/>
                  </a:lnTo>
                  <a:lnTo>
                    <a:pt x="13592" y="11880"/>
                  </a:lnTo>
                  <a:lnTo>
                    <a:pt x="13930" y="12327"/>
                  </a:lnTo>
                  <a:lnTo>
                    <a:pt x="13592" y="12327"/>
                  </a:lnTo>
                  <a:lnTo>
                    <a:pt x="13592" y="7932"/>
                  </a:lnTo>
                  <a:lnTo>
                    <a:pt x="13338" y="7932"/>
                  </a:lnTo>
                  <a:lnTo>
                    <a:pt x="13338" y="7039"/>
                  </a:lnTo>
                  <a:lnTo>
                    <a:pt x="12266" y="7039"/>
                  </a:lnTo>
                  <a:lnTo>
                    <a:pt x="12266" y="6592"/>
                  </a:lnTo>
                  <a:lnTo>
                    <a:pt x="11928" y="6182"/>
                  </a:lnTo>
                  <a:lnTo>
                    <a:pt x="11336" y="5735"/>
                  </a:lnTo>
                  <a:lnTo>
                    <a:pt x="11336" y="5288"/>
                  </a:lnTo>
                  <a:lnTo>
                    <a:pt x="10659" y="4394"/>
                  </a:lnTo>
                  <a:lnTo>
                    <a:pt x="10264" y="3948"/>
                  </a:lnTo>
                  <a:lnTo>
                    <a:pt x="8657" y="3948"/>
                  </a:lnTo>
                  <a:lnTo>
                    <a:pt x="8657" y="4394"/>
                  </a:lnTo>
                  <a:lnTo>
                    <a:pt x="8995" y="4841"/>
                  </a:lnTo>
                  <a:lnTo>
                    <a:pt x="8319" y="4841"/>
                  </a:lnTo>
                  <a:lnTo>
                    <a:pt x="7670" y="5288"/>
                  </a:lnTo>
                  <a:lnTo>
                    <a:pt x="7332" y="5735"/>
                  </a:lnTo>
                  <a:lnTo>
                    <a:pt x="6655" y="5735"/>
                  </a:lnTo>
                  <a:lnTo>
                    <a:pt x="6655" y="6182"/>
                  </a:lnTo>
                  <a:lnTo>
                    <a:pt x="6316" y="6182"/>
                  </a:lnTo>
                  <a:lnTo>
                    <a:pt x="6316" y="5288"/>
                  </a:lnTo>
                  <a:lnTo>
                    <a:pt x="6006" y="4841"/>
                  </a:lnTo>
                  <a:lnTo>
                    <a:pt x="5668" y="4841"/>
                  </a:lnTo>
                  <a:lnTo>
                    <a:pt x="5330" y="4394"/>
                  </a:lnTo>
                  <a:lnTo>
                    <a:pt x="5668" y="4394"/>
                  </a:lnTo>
                  <a:lnTo>
                    <a:pt x="6006" y="4841"/>
                  </a:lnTo>
                  <a:lnTo>
                    <a:pt x="6006" y="4394"/>
                  </a:lnTo>
                  <a:lnTo>
                    <a:pt x="5668" y="4394"/>
                  </a:lnTo>
                  <a:lnTo>
                    <a:pt x="5330" y="3948"/>
                  </a:lnTo>
                  <a:lnTo>
                    <a:pt x="5668" y="3948"/>
                  </a:lnTo>
                  <a:lnTo>
                    <a:pt x="5668" y="3501"/>
                  </a:lnTo>
                  <a:lnTo>
                    <a:pt x="5330" y="3948"/>
                  </a:lnTo>
                  <a:lnTo>
                    <a:pt x="4991" y="3948"/>
                  </a:lnTo>
                  <a:lnTo>
                    <a:pt x="5330" y="3948"/>
                  </a:lnTo>
                  <a:lnTo>
                    <a:pt x="5330" y="4394"/>
                  </a:lnTo>
                  <a:lnTo>
                    <a:pt x="4991" y="3948"/>
                  </a:lnTo>
                  <a:lnTo>
                    <a:pt x="4314" y="3948"/>
                  </a:lnTo>
                  <a:lnTo>
                    <a:pt x="3666" y="3501"/>
                  </a:lnTo>
                  <a:lnTo>
                    <a:pt x="3327" y="3501"/>
                  </a:lnTo>
                  <a:lnTo>
                    <a:pt x="4004" y="3501"/>
                  </a:lnTo>
                  <a:lnTo>
                    <a:pt x="3666" y="3091"/>
                  </a:lnTo>
                  <a:lnTo>
                    <a:pt x="3327" y="3501"/>
                  </a:lnTo>
                  <a:lnTo>
                    <a:pt x="3327" y="3091"/>
                  </a:lnTo>
                  <a:lnTo>
                    <a:pt x="2989" y="3501"/>
                  </a:lnTo>
                  <a:lnTo>
                    <a:pt x="2312" y="3501"/>
                  </a:lnTo>
                  <a:lnTo>
                    <a:pt x="1664" y="3948"/>
                  </a:lnTo>
                  <a:lnTo>
                    <a:pt x="2002" y="3948"/>
                  </a:lnTo>
                  <a:lnTo>
                    <a:pt x="2002" y="3501"/>
                  </a:lnTo>
                  <a:lnTo>
                    <a:pt x="1664" y="3091"/>
                  </a:lnTo>
                  <a:lnTo>
                    <a:pt x="1664" y="3501"/>
                  </a:lnTo>
                  <a:lnTo>
                    <a:pt x="1664" y="3091"/>
                  </a:lnTo>
                  <a:lnTo>
                    <a:pt x="1325" y="3501"/>
                  </a:lnTo>
                  <a:lnTo>
                    <a:pt x="1325" y="3948"/>
                  </a:lnTo>
                  <a:lnTo>
                    <a:pt x="987" y="4394"/>
                  </a:lnTo>
                  <a:lnTo>
                    <a:pt x="649" y="4394"/>
                  </a:lnTo>
                  <a:lnTo>
                    <a:pt x="649" y="3948"/>
                  </a:lnTo>
                  <a:lnTo>
                    <a:pt x="987" y="3948"/>
                  </a:lnTo>
                  <a:lnTo>
                    <a:pt x="649" y="3501"/>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89" name="Shape 1903"/>
            <p:cNvSpPr/>
            <p:nvPr/>
          </p:nvSpPr>
          <p:spPr>
            <a:xfrm>
              <a:off x="4780974" y="5137595"/>
              <a:ext cx="650626" cy="835804"/>
            </a:xfrm>
            <a:custGeom>
              <a:avLst/>
              <a:gdLst/>
              <a:ahLst/>
              <a:cxnLst>
                <a:cxn ang="0">
                  <a:pos x="wd2" y="hd2"/>
                </a:cxn>
                <a:cxn ang="5400000">
                  <a:pos x="wd2" y="hd2"/>
                </a:cxn>
                <a:cxn ang="10800000">
                  <a:pos x="wd2" y="hd2"/>
                </a:cxn>
                <a:cxn ang="16200000">
                  <a:pos x="wd2" y="hd2"/>
                </a:cxn>
              </a:cxnLst>
              <a:rect l="0" t="0" r="r" b="b"/>
              <a:pathLst>
                <a:path w="21600" h="21600" extrusionOk="0">
                  <a:moveTo>
                    <a:pt x="529" y="14325"/>
                  </a:moveTo>
                  <a:lnTo>
                    <a:pt x="869" y="14325"/>
                  </a:lnTo>
                  <a:lnTo>
                    <a:pt x="1322" y="13937"/>
                  </a:lnTo>
                  <a:lnTo>
                    <a:pt x="1322" y="13193"/>
                  </a:lnTo>
                  <a:lnTo>
                    <a:pt x="869" y="13193"/>
                  </a:lnTo>
                  <a:lnTo>
                    <a:pt x="869" y="12029"/>
                  </a:lnTo>
                  <a:lnTo>
                    <a:pt x="1322" y="12029"/>
                  </a:lnTo>
                  <a:lnTo>
                    <a:pt x="1775" y="11253"/>
                  </a:lnTo>
                  <a:lnTo>
                    <a:pt x="1775" y="10412"/>
                  </a:lnTo>
                  <a:lnTo>
                    <a:pt x="2303" y="10056"/>
                  </a:lnTo>
                  <a:lnTo>
                    <a:pt x="2757" y="9668"/>
                  </a:lnTo>
                  <a:lnTo>
                    <a:pt x="3097" y="9345"/>
                  </a:lnTo>
                  <a:lnTo>
                    <a:pt x="3663" y="8892"/>
                  </a:lnTo>
                  <a:lnTo>
                    <a:pt x="2757" y="8504"/>
                  </a:lnTo>
                  <a:lnTo>
                    <a:pt x="3097" y="8116"/>
                  </a:lnTo>
                  <a:lnTo>
                    <a:pt x="2757" y="7760"/>
                  </a:lnTo>
                  <a:lnTo>
                    <a:pt x="2757" y="7372"/>
                  </a:lnTo>
                  <a:lnTo>
                    <a:pt x="2303" y="6984"/>
                  </a:lnTo>
                  <a:lnTo>
                    <a:pt x="2303" y="6596"/>
                  </a:lnTo>
                  <a:lnTo>
                    <a:pt x="2757" y="5820"/>
                  </a:lnTo>
                  <a:lnTo>
                    <a:pt x="2757" y="3525"/>
                  </a:lnTo>
                  <a:lnTo>
                    <a:pt x="3097" y="3525"/>
                  </a:lnTo>
                  <a:lnTo>
                    <a:pt x="2757" y="3137"/>
                  </a:lnTo>
                  <a:lnTo>
                    <a:pt x="3097" y="2781"/>
                  </a:lnTo>
                  <a:lnTo>
                    <a:pt x="3663" y="2393"/>
                  </a:lnTo>
                  <a:lnTo>
                    <a:pt x="3663" y="2781"/>
                  </a:lnTo>
                  <a:lnTo>
                    <a:pt x="4116" y="2781"/>
                  </a:lnTo>
                  <a:lnTo>
                    <a:pt x="4531" y="3137"/>
                  </a:lnTo>
                  <a:lnTo>
                    <a:pt x="4909" y="2781"/>
                  </a:lnTo>
                  <a:lnTo>
                    <a:pt x="5438" y="2781"/>
                  </a:lnTo>
                  <a:lnTo>
                    <a:pt x="5891" y="0"/>
                  </a:lnTo>
                  <a:lnTo>
                    <a:pt x="8572" y="485"/>
                  </a:lnTo>
                  <a:lnTo>
                    <a:pt x="13028" y="841"/>
                  </a:lnTo>
                  <a:lnTo>
                    <a:pt x="17144" y="1617"/>
                  </a:lnTo>
                  <a:lnTo>
                    <a:pt x="21600" y="2005"/>
                  </a:lnTo>
                  <a:lnTo>
                    <a:pt x="18466" y="21212"/>
                  </a:lnTo>
                  <a:lnTo>
                    <a:pt x="18466" y="21600"/>
                  </a:lnTo>
                  <a:lnTo>
                    <a:pt x="17144" y="21212"/>
                  </a:lnTo>
                  <a:lnTo>
                    <a:pt x="11706" y="20824"/>
                  </a:lnTo>
                  <a:lnTo>
                    <a:pt x="7666" y="18528"/>
                  </a:lnTo>
                  <a:lnTo>
                    <a:pt x="869" y="15489"/>
                  </a:lnTo>
                  <a:lnTo>
                    <a:pt x="0" y="14648"/>
                  </a:lnTo>
                  <a:lnTo>
                    <a:pt x="529" y="14325"/>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0" name="Shape 1904"/>
            <p:cNvSpPr/>
            <p:nvPr/>
          </p:nvSpPr>
          <p:spPr>
            <a:xfrm>
              <a:off x="6807921" y="5332523"/>
              <a:ext cx="465221" cy="482965"/>
            </a:xfrm>
            <a:custGeom>
              <a:avLst/>
              <a:gdLst/>
              <a:ahLst/>
              <a:cxnLst>
                <a:cxn ang="0">
                  <a:pos x="wd2" y="hd2"/>
                </a:cxn>
                <a:cxn ang="5400000">
                  <a:pos x="wd2" y="hd2"/>
                </a:cxn>
                <a:cxn ang="10800000">
                  <a:pos x="wd2" y="hd2"/>
                </a:cxn>
                <a:cxn ang="16200000">
                  <a:pos x="wd2" y="hd2"/>
                </a:cxn>
              </a:cxnLst>
              <a:rect l="0" t="0" r="r" b="b"/>
              <a:pathLst>
                <a:path w="21600" h="21600" extrusionOk="0">
                  <a:moveTo>
                    <a:pt x="0" y="1343"/>
                  </a:moveTo>
                  <a:lnTo>
                    <a:pt x="4331" y="672"/>
                  </a:lnTo>
                  <a:lnTo>
                    <a:pt x="11090" y="672"/>
                  </a:lnTo>
                  <a:lnTo>
                    <a:pt x="19118" y="0"/>
                  </a:lnTo>
                  <a:lnTo>
                    <a:pt x="19699" y="0"/>
                  </a:lnTo>
                  <a:lnTo>
                    <a:pt x="19699" y="2015"/>
                  </a:lnTo>
                  <a:lnTo>
                    <a:pt x="19118" y="2015"/>
                  </a:lnTo>
                  <a:lnTo>
                    <a:pt x="19118" y="3469"/>
                  </a:lnTo>
                  <a:lnTo>
                    <a:pt x="21600" y="2686"/>
                  </a:lnTo>
                  <a:lnTo>
                    <a:pt x="21600" y="3973"/>
                  </a:lnTo>
                  <a:lnTo>
                    <a:pt x="21072" y="4645"/>
                  </a:lnTo>
                  <a:lnTo>
                    <a:pt x="21072" y="5316"/>
                  </a:lnTo>
                  <a:lnTo>
                    <a:pt x="20491" y="5988"/>
                  </a:lnTo>
                  <a:lnTo>
                    <a:pt x="20491" y="6659"/>
                  </a:lnTo>
                  <a:lnTo>
                    <a:pt x="20491" y="5988"/>
                  </a:lnTo>
                  <a:lnTo>
                    <a:pt x="19699" y="6659"/>
                  </a:lnTo>
                  <a:lnTo>
                    <a:pt x="20491" y="6659"/>
                  </a:lnTo>
                  <a:lnTo>
                    <a:pt x="20491" y="7946"/>
                  </a:lnTo>
                  <a:lnTo>
                    <a:pt x="19699" y="8618"/>
                  </a:lnTo>
                  <a:lnTo>
                    <a:pt x="19118" y="9289"/>
                  </a:lnTo>
                  <a:lnTo>
                    <a:pt x="19699" y="9289"/>
                  </a:lnTo>
                  <a:lnTo>
                    <a:pt x="19118" y="9961"/>
                  </a:lnTo>
                  <a:lnTo>
                    <a:pt x="18484" y="9961"/>
                  </a:lnTo>
                  <a:lnTo>
                    <a:pt x="18484" y="12479"/>
                  </a:lnTo>
                  <a:lnTo>
                    <a:pt x="17956" y="12479"/>
                  </a:lnTo>
                  <a:lnTo>
                    <a:pt x="17956" y="13150"/>
                  </a:lnTo>
                  <a:lnTo>
                    <a:pt x="17322" y="13822"/>
                  </a:lnTo>
                  <a:lnTo>
                    <a:pt x="16741" y="13822"/>
                  </a:lnTo>
                  <a:lnTo>
                    <a:pt x="17322" y="13822"/>
                  </a:lnTo>
                  <a:lnTo>
                    <a:pt x="17322" y="15109"/>
                  </a:lnTo>
                  <a:lnTo>
                    <a:pt x="16741" y="15109"/>
                  </a:lnTo>
                  <a:lnTo>
                    <a:pt x="16741" y="16452"/>
                  </a:lnTo>
                  <a:lnTo>
                    <a:pt x="16108" y="16452"/>
                  </a:lnTo>
                  <a:lnTo>
                    <a:pt x="16741" y="16452"/>
                  </a:lnTo>
                  <a:lnTo>
                    <a:pt x="15474" y="17795"/>
                  </a:lnTo>
                  <a:lnTo>
                    <a:pt x="16108" y="17795"/>
                  </a:lnTo>
                  <a:lnTo>
                    <a:pt x="15474" y="18466"/>
                  </a:lnTo>
                  <a:lnTo>
                    <a:pt x="16108" y="17795"/>
                  </a:lnTo>
                  <a:lnTo>
                    <a:pt x="16108" y="19753"/>
                  </a:lnTo>
                  <a:lnTo>
                    <a:pt x="16741" y="19753"/>
                  </a:lnTo>
                  <a:lnTo>
                    <a:pt x="16741" y="20313"/>
                  </a:lnTo>
                  <a:lnTo>
                    <a:pt x="16108" y="20313"/>
                  </a:lnTo>
                  <a:lnTo>
                    <a:pt x="16108" y="20984"/>
                  </a:lnTo>
                  <a:lnTo>
                    <a:pt x="8608" y="21600"/>
                  </a:lnTo>
                  <a:lnTo>
                    <a:pt x="2957" y="21600"/>
                  </a:lnTo>
                  <a:lnTo>
                    <a:pt x="2957" y="18466"/>
                  </a:lnTo>
                  <a:lnTo>
                    <a:pt x="1215" y="18466"/>
                  </a:lnTo>
                  <a:lnTo>
                    <a:pt x="1215" y="17795"/>
                  </a:lnTo>
                  <a:lnTo>
                    <a:pt x="581" y="17795"/>
                  </a:lnTo>
                  <a:lnTo>
                    <a:pt x="581" y="5988"/>
                  </a:lnTo>
                  <a:lnTo>
                    <a:pt x="0" y="1343"/>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1" name="Shape 1905"/>
            <p:cNvSpPr/>
            <p:nvPr/>
          </p:nvSpPr>
          <p:spPr>
            <a:xfrm>
              <a:off x="7436936" y="5490435"/>
              <a:ext cx="358300" cy="664390"/>
            </a:xfrm>
            <a:custGeom>
              <a:avLst/>
              <a:gdLst/>
              <a:ahLst/>
              <a:cxnLst>
                <a:cxn ang="0">
                  <a:pos x="wd2" y="hd2"/>
                </a:cxn>
                <a:cxn ang="5400000">
                  <a:pos x="wd2" y="hd2"/>
                </a:cxn>
                <a:cxn ang="10800000">
                  <a:pos x="wd2" y="hd2"/>
                </a:cxn>
                <a:cxn ang="16200000">
                  <a:pos x="wd2" y="hd2"/>
                </a:cxn>
              </a:cxnLst>
              <a:rect l="0" t="0" r="r" b="b"/>
              <a:pathLst>
                <a:path w="21600" h="21600" extrusionOk="0">
                  <a:moveTo>
                    <a:pt x="0" y="976"/>
                  </a:moveTo>
                  <a:lnTo>
                    <a:pt x="7954" y="488"/>
                  </a:lnTo>
                  <a:lnTo>
                    <a:pt x="14469" y="0"/>
                  </a:lnTo>
                  <a:lnTo>
                    <a:pt x="16869" y="4353"/>
                  </a:lnTo>
                  <a:lnTo>
                    <a:pt x="19131" y="9153"/>
                  </a:lnTo>
                  <a:lnTo>
                    <a:pt x="19131" y="9641"/>
                  </a:lnTo>
                  <a:lnTo>
                    <a:pt x="19954" y="10007"/>
                  </a:lnTo>
                  <a:lnTo>
                    <a:pt x="20777" y="10617"/>
                  </a:lnTo>
                  <a:lnTo>
                    <a:pt x="20777" y="11553"/>
                  </a:lnTo>
                  <a:lnTo>
                    <a:pt x="21600" y="12041"/>
                  </a:lnTo>
                  <a:lnTo>
                    <a:pt x="20777" y="12041"/>
                  </a:lnTo>
                  <a:lnTo>
                    <a:pt x="20777" y="13017"/>
                  </a:lnTo>
                  <a:lnTo>
                    <a:pt x="19954" y="13383"/>
                  </a:lnTo>
                  <a:lnTo>
                    <a:pt x="20777" y="13871"/>
                  </a:lnTo>
                  <a:lnTo>
                    <a:pt x="20777" y="16271"/>
                  </a:lnTo>
                  <a:lnTo>
                    <a:pt x="21600" y="16271"/>
                  </a:lnTo>
                  <a:lnTo>
                    <a:pt x="21600" y="17247"/>
                  </a:lnTo>
                  <a:lnTo>
                    <a:pt x="12000" y="17736"/>
                  </a:lnTo>
                  <a:lnTo>
                    <a:pt x="6377" y="18305"/>
                  </a:lnTo>
                  <a:lnTo>
                    <a:pt x="5691" y="18793"/>
                  </a:lnTo>
                  <a:lnTo>
                    <a:pt x="6377" y="19159"/>
                  </a:lnTo>
                  <a:lnTo>
                    <a:pt x="7131" y="19159"/>
                  </a:lnTo>
                  <a:lnTo>
                    <a:pt x="7131" y="21112"/>
                  </a:lnTo>
                  <a:lnTo>
                    <a:pt x="6377" y="21112"/>
                  </a:lnTo>
                  <a:lnTo>
                    <a:pt x="5691" y="21600"/>
                  </a:lnTo>
                  <a:lnTo>
                    <a:pt x="4869" y="21600"/>
                  </a:lnTo>
                  <a:lnTo>
                    <a:pt x="5691" y="21600"/>
                  </a:lnTo>
                  <a:lnTo>
                    <a:pt x="5691" y="21112"/>
                  </a:lnTo>
                  <a:lnTo>
                    <a:pt x="4869" y="20624"/>
                  </a:lnTo>
                  <a:lnTo>
                    <a:pt x="4869" y="21112"/>
                  </a:lnTo>
                  <a:lnTo>
                    <a:pt x="4869" y="20624"/>
                  </a:lnTo>
                  <a:lnTo>
                    <a:pt x="4046" y="20624"/>
                  </a:lnTo>
                  <a:lnTo>
                    <a:pt x="4869" y="20136"/>
                  </a:lnTo>
                  <a:lnTo>
                    <a:pt x="4046" y="19647"/>
                  </a:lnTo>
                  <a:lnTo>
                    <a:pt x="3291" y="19647"/>
                  </a:lnTo>
                  <a:lnTo>
                    <a:pt x="3291" y="21112"/>
                  </a:lnTo>
                  <a:lnTo>
                    <a:pt x="1646" y="21112"/>
                  </a:lnTo>
                  <a:lnTo>
                    <a:pt x="0" y="14441"/>
                  </a:lnTo>
                  <a:lnTo>
                    <a:pt x="823" y="1464"/>
                  </a:lnTo>
                  <a:lnTo>
                    <a:pt x="0" y="1464"/>
                  </a:lnTo>
                  <a:lnTo>
                    <a:pt x="0" y="976"/>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2" name="Shape 1906"/>
            <p:cNvSpPr/>
            <p:nvPr/>
          </p:nvSpPr>
          <p:spPr>
            <a:xfrm>
              <a:off x="7474471" y="6153573"/>
              <a:ext cx="796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3" name="Shape 1907"/>
            <p:cNvSpPr/>
            <p:nvPr/>
          </p:nvSpPr>
          <p:spPr>
            <a:xfrm>
              <a:off x="7474471" y="6153573"/>
              <a:ext cx="7963"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4" name="Shape 1908"/>
            <p:cNvSpPr/>
            <p:nvPr/>
          </p:nvSpPr>
          <p:spPr>
            <a:xfrm>
              <a:off x="7665564" y="4494478"/>
              <a:ext cx="385599" cy="504236"/>
            </a:xfrm>
            <a:custGeom>
              <a:avLst/>
              <a:gdLst/>
              <a:ahLst/>
              <a:cxnLst>
                <a:cxn ang="0">
                  <a:pos x="wd2" y="hd2"/>
                </a:cxn>
                <a:cxn ang="5400000">
                  <a:pos x="wd2" y="hd2"/>
                </a:cxn>
                <a:cxn ang="10800000">
                  <a:pos x="wd2" y="hd2"/>
                </a:cxn>
                <a:cxn ang="16200000">
                  <a:pos x="wd2" y="hd2"/>
                </a:cxn>
              </a:cxnLst>
              <a:rect l="0" t="0" r="r" b="b"/>
              <a:pathLst>
                <a:path w="21600" h="21600" extrusionOk="0">
                  <a:moveTo>
                    <a:pt x="0" y="4449"/>
                  </a:moveTo>
                  <a:lnTo>
                    <a:pt x="4524" y="3805"/>
                  </a:lnTo>
                  <a:lnTo>
                    <a:pt x="6053" y="3323"/>
                  </a:lnTo>
                  <a:lnTo>
                    <a:pt x="6818" y="3323"/>
                  </a:lnTo>
                  <a:lnTo>
                    <a:pt x="7582" y="3805"/>
                  </a:lnTo>
                  <a:lnTo>
                    <a:pt x="8156" y="3805"/>
                  </a:lnTo>
                  <a:lnTo>
                    <a:pt x="8920" y="4449"/>
                  </a:lnTo>
                  <a:lnTo>
                    <a:pt x="9685" y="3805"/>
                  </a:lnTo>
                  <a:lnTo>
                    <a:pt x="9685" y="4449"/>
                  </a:lnTo>
                  <a:lnTo>
                    <a:pt x="8920" y="4449"/>
                  </a:lnTo>
                  <a:lnTo>
                    <a:pt x="12680" y="4449"/>
                  </a:lnTo>
                  <a:lnTo>
                    <a:pt x="12680" y="3805"/>
                  </a:lnTo>
                  <a:lnTo>
                    <a:pt x="14973" y="3805"/>
                  </a:lnTo>
                  <a:lnTo>
                    <a:pt x="15674" y="3323"/>
                  </a:lnTo>
                  <a:lnTo>
                    <a:pt x="16439" y="2573"/>
                  </a:lnTo>
                  <a:lnTo>
                    <a:pt x="16439" y="1930"/>
                  </a:lnTo>
                  <a:lnTo>
                    <a:pt x="17204" y="1930"/>
                  </a:lnTo>
                  <a:lnTo>
                    <a:pt x="17968" y="1286"/>
                  </a:lnTo>
                  <a:lnTo>
                    <a:pt x="20071" y="0"/>
                  </a:lnTo>
                  <a:lnTo>
                    <a:pt x="21600" y="7665"/>
                  </a:lnTo>
                  <a:lnTo>
                    <a:pt x="21600" y="12703"/>
                  </a:lnTo>
                  <a:lnTo>
                    <a:pt x="20835" y="13989"/>
                  </a:lnTo>
                  <a:lnTo>
                    <a:pt x="19306" y="15275"/>
                  </a:lnTo>
                  <a:lnTo>
                    <a:pt x="18733" y="15275"/>
                  </a:lnTo>
                  <a:lnTo>
                    <a:pt x="17968" y="15865"/>
                  </a:lnTo>
                  <a:lnTo>
                    <a:pt x="17968" y="16508"/>
                  </a:lnTo>
                  <a:lnTo>
                    <a:pt x="17204" y="16508"/>
                  </a:lnTo>
                  <a:lnTo>
                    <a:pt x="17204" y="18438"/>
                  </a:lnTo>
                  <a:lnTo>
                    <a:pt x="16439" y="17795"/>
                  </a:lnTo>
                  <a:lnTo>
                    <a:pt x="15674" y="18438"/>
                  </a:lnTo>
                  <a:lnTo>
                    <a:pt x="15674" y="20314"/>
                  </a:lnTo>
                  <a:lnTo>
                    <a:pt x="14973" y="20314"/>
                  </a:lnTo>
                  <a:lnTo>
                    <a:pt x="14973" y="21600"/>
                  </a:lnTo>
                  <a:lnTo>
                    <a:pt x="13444" y="21600"/>
                  </a:lnTo>
                  <a:lnTo>
                    <a:pt x="13444" y="20957"/>
                  </a:lnTo>
                  <a:lnTo>
                    <a:pt x="12680" y="20957"/>
                  </a:lnTo>
                  <a:lnTo>
                    <a:pt x="12680" y="20314"/>
                  </a:lnTo>
                  <a:lnTo>
                    <a:pt x="11915" y="19724"/>
                  </a:lnTo>
                  <a:lnTo>
                    <a:pt x="11150" y="20314"/>
                  </a:lnTo>
                  <a:lnTo>
                    <a:pt x="10450" y="20957"/>
                  </a:lnTo>
                  <a:lnTo>
                    <a:pt x="8156" y="20957"/>
                  </a:lnTo>
                  <a:lnTo>
                    <a:pt x="6818" y="20314"/>
                  </a:lnTo>
                  <a:lnTo>
                    <a:pt x="5288" y="20314"/>
                  </a:lnTo>
                  <a:lnTo>
                    <a:pt x="4524" y="19724"/>
                  </a:lnTo>
                  <a:lnTo>
                    <a:pt x="4524" y="19081"/>
                  </a:lnTo>
                  <a:lnTo>
                    <a:pt x="1529" y="19081"/>
                  </a:lnTo>
                  <a:lnTo>
                    <a:pt x="765" y="9540"/>
                  </a:lnTo>
                  <a:lnTo>
                    <a:pt x="0" y="4449"/>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5" name="Shape 1909"/>
            <p:cNvSpPr/>
            <p:nvPr/>
          </p:nvSpPr>
          <p:spPr>
            <a:xfrm>
              <a:off x="6932142" y="3967982"/>
              <a:ext cx="465221" cy="575554"/>
            </a:xfrm>
            <a:custGeom>
              <a:avLst/>
              <a:gdLst/>
              <a:ahLst/>
              <a:cxnLst>
                <a:cxn ang="0">
                  <a:pos x="wd2" y="hd2"/>
                </a:cxn>
                <a:cxn ang="5400000">
                  <a:pos x="wd2" y="hd2"/>
                </a:cxn>
                <a:cxn ang="10800000">
                  <a:pos x="wd2" y="hd2"/>
                </a:cxn>
                <a:cxn ang="16200000">
                  <a:pos x="wd2" y="hd2"/>
                </a:cxn>
              </a:cxnLst>
              <a:rect l="0" t="0" r="r" b="b"/>
              <a:pathLst>
                <a:path w="21600" h="21600" extrusionOk="0">
                  <a:moveTo>
                    <a:pt x="2482" y="1127"/>
                  </a:moveTo>
                  <a:lnTo>
                    <a:pt x="3591" y="1127"/>
                  </a:lnTo>
                  <a:lnTo>
                    <a:pt x="4859" y="563"/>
                  </a:lnTo>
                  <a:lnTo>
                    <a:pt x="6126" y="563"/>
                  </a:lnTo>
                  <a:lnTo>
                    <a:pt x="6126" y="0"/>
                  </a:lnTo>
                  <a:lnTo>
                    <a:pt x="7341" y="0"/>
                  </a:lnTo>
                  <a:lnTo>
                    <a:pt x="7341" y="1127"/>
                  </a:lnTo>
                  <a:lnTo>
                    <a:pt x="6707" y="1690"/>
                  </a:lnTo>
                  <a:lnTo>
                    <a:pt x="7341" y="1690"/>
                  </a:lnTo>
                  <a:lnTo>
                    <a:pt x="7341" y="1127"/>
                  </a:lnTo>
                  <a:lnTo>
                    <a:pt x="7975" y="1127"/>
                  </a:lnTo>
                  <a:lnTo>
                    <a:pt x="8608" y="1690"/>
                  </a:lnTo>
                  <a:lnTo>
                    <a:pt x="9242" y="1690"/>
                  </a:lnTo>
                  <a:lnTo>
                    <a:pt x="10457" y="2770"/>
                  </a:lnTo>
                  <a:lnTo>
                    <a:pt x="14206" y="3334"/>
                  </a:lnTo>
                  <a:lnTo>
                    <a:pt x="15474" y="3897"/>
                  </a:lnTo>
                  <a:lnTo>
                    <a:pt x="17956" y="3897"/>
                  </a:lnTo>
                  <a:lnTo>
                    <a:pt x="17956" y="5024"/>
                  </a:lnTo>
                  <a:lnTo>
                    <a:pt x="19118" y="5024"/>
                  </a:lnTo>
                  <a:lnTo>
                    <a:pt x="19118" y="5588"/>
                  </a:lnTo>
                  <a:lnTo>
                    <a:pt x="19752" y="5588"/>
                  </a:lnTo>
                  <a:lnTo>
                    <a:pt x="19118" y="6104"/>
                  </a:lnTo>
                  <a:lnTo>
                    <a:pt x="19118" y="6668"/>
                  </a:lnTo>
                  <a:lnTo>
                    <a:pt x="20333" y="6668"/>
                  </a:lnTo>
                  <a:lnTo>
                    <a:pt x="19752" y="7231"/>
                  </a:lnTo>
                  <a:lnTo>
                    <a:pt x="19752" y="7795"/>
                  </a:lnTo>
                  <a:lnTo>
                    <a:pt x="20333" y="7795"/>
                  </a:lnTo>
                  <a:lnTo>
                    <a:pt x="20333" y="8922"/>
                  </a:lnTo>
                  <a:lnTo>
                    <a:pt x="19752" y="8922"/>
                  </a:lnTo>
                  <a:lnTo>
                    <a:pt x="19752" y="9344"/>
                  </a:lnTo>
                  <a:lnTo>
                    <a:pt x="19118" y="9908"/>
                  </a:lnTo>
                  <a:lnTo>
                    <a:pt x="19118" y="11035"/>
                  </a:lnTo>
                  <a:lnTo>
                    <a:pt x="19752" y="11035"/>
                  </a:lnTo>
                  <a:lnTo>
                    <a:pt x="19752" y="10471"/>
                  </a:lnTo>
                  <a:lnTo>
                    <a:pt x="20333" y="9908"/>
                  </a:lnTo>
                  <a:lnTo>
                    <a:pt x="20333" y="9344"/>
                  </a:lnTo>
                  <a:lnTo>
                    <a:pt x="20966" y="9344"/>
                  </a:lnTo>
                  <a:lnTo>
                    <a:pt x="20966" y="8922"/>
                  </a:lnTo>
                  <a:lnTo>
                    <a:pt x="21600" y="9344"/>
                  </a:lnTo>
                  <a:lnTo>
                    <a:pt x="21600" y="9908"/>
                  </a:lnTo>
                  <a:lnTo>
                    <a:pt x="20966" y="11035"/>
                  </a:lnTo>
                  <a:lnTo>
                    <a:pt x="20966" y="11692"/>
                  </a:lnTo>
                  <a:lnTo>
                    <a:pt x="21600" y="12678"/>
                  </a:lnTo>
                  <a:lnTo>
                    <a:pt x="20966" y="12678"/>
                  </a:lnTo>
                  <a:lnTo>
                    <a:pt x="20966" y="13242"/>
                  </a:lnTo>
                  <a:lnTo>
                    <a:pt x="20333" y="13805"/>
                  </a:lnTo>
                  <a:lnTo>
                    <a:pt x="20333" y="14369"/>
                  </a:lnTo>
                  <a:lnTo>
                    <a:pt x="20966" y="14932"/>
                  </a:lnTo>
                  <a:lnTo>
                    <a:pt x="20333" y="15449"/>
                  </a:lnTo>
                  <a:lnTo>
                    <a:pt x="20333" y="18266"/>
                  </a:lnTo>
                  <a:lnTo>
                    <a:pt x="20966" y="18783"/>
                  </a:lnTo>
                  <a:lnTo>
                    <a:pt x="20966" y="21037"/>
                  </a:lnTo>
                  <a:lnTo>
                    <a:pt x="16002" y="21600"/>
                  </a:lnTo>
                  <a:lnTo>
                    <a:pt x="9876" y="21600"/>
                  </a:lnTo>
                  <a:lnTo>
                    <a:pt x="9242" y="21037"/>
                  </a:lnTo>
                  <a:lnTo>
                    <a:pt x="7975" y="21037"/>
                  </a:lnTo>
                  <a:lnTo>
                    <a:pt x="7975" y="20473"/>
                  </a:lnTo>
                  <a:lnTo>
                    <a:pt x="7341" y="19910"/>
                  </a:lnTo>
                  <a:lnTo>
                    <a:pt x="7341" y="17703"/>
                  </a:lnTo>
                  <a:lnTo>
                    <a:pt x="6707" y="17139"/>
                  </a:lnTo>
                  <a:lnTo>
                    <a:pt x="6707" y="15449"/>
                  </a:lnTo>
                  <a:lnTo>
                    <a:pt x="6126" y="14932"/>
                  </a:lnTo>
                  <a:lnTo>
                    <a:pt x="6126" y="14369"/>
                  </a:lnTo>
                  <a:lnTo>
                    <a:pt x="4859" y="14369"/>
                  </a:lnTo>
                  <a:lnTo>
                    <a:pt x="4225" y="13805"/>
                  </a:lnTo>
                  <a:lnTo>
                    <a:pt x="3591" y="12678"/>
                  </a:lnTo>
                  <a:lnTo>
                    <a:pt x="2482" y="12678"/>
                  </a:lnTo>
                  <a:lnTo>
                    <a:pt x="2482" y="12256"/>
                  </a:lnTo>
                  <a:lnTo>
                    <a:pt x="1743" y="11692"/>
                  </a:lnTo>
                  <a:lnTo>
                    <a:pt x="475" y="11692"/>
                  </a:lnTo>
                  <a:lnTo>
                    <a:pt x="0" y="11035"/>
                  </a:lnTo>
                  <a:lnTo>
                    <a:pt x="475" y="10471"/>
                  </a:lnTo>
                  <a:lnTo>
                    <a:pt x="475" y="9908"/>
                  </a:lnTo>
                  <a:lnTo>
                    <a:pt x="0" y="9344"/>
                  </a:lnTo>
                  <a:lnTo>
                    <a:pt x="475" y="8922"/>
                  </a:lnTo>
                  <a:lnTo>
                    <a:pt x="475" y="7231"/>
                  </a:lnTo>
                  <a:lnTo>
                    <a:pt x="0" y="7231"/>
                  </a:lnTo>
                  <a:lnTo>
                    <a:pt x="0" y="5588"/>
                  </a:lnTo>
                  <a:lnTo>
                    <a:pt x="1109" y="5024"/>
                  </a:lnTo>
                  <a:lnTo>
                    <a:pt x="1743" y="4461"/>
                  </a:lnTo>
                  <a:lnTo>
                    <a:pt x="1743" y="1690"/>
                  </a:lnTo>
                  <a:lnTo>
                    <a:pt x="2482" y="1127"/>
                  </a:lnTo>
                  <a:close/>
                </a:path>
              </a:pathLst>
            </a:custGeom>
            <a:solidFill>
              <a:schemeClr val="tx1">
                <a:lumMod val="50000"/>
                <a:lumOff val="50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6" name="Shape 1910"/>
            <p:cNvSpPr/>
            <p:nvPr/>
          </p:nvSpPr>
          <p:spPr>
            <a:xfrm>
              <a:off x="4341916" y="3383148"/>
              <a:ext cx="632426" cy="521753"/>
            </a:xfrm>
            <a:custGeom>
              <a:avLst/>
              <a:gdLst/>
              <a:ahLst/>
              <a:cxnLst>
                <a:cxn ang="0">
                  <a:pos x="wd2" y="hd2"/>
                </a:cxn>
                <a:cxn ang="5400000">
                  <a:pos x="wd2" y="hd2"/>
                </a:cxn>
                <a:cxn ang="10800000">
                  <a:pos x="wd2" y="hd2"/>
                </a:cxn>
                <a:cxn ang="16200000">
                  <a:pos x="wd2" y="hd2"/>
                </a:cxn>
              </a:cxnLst>
              <a:rect l="0" t="0" r="r" b="b"/>
              <a:pathLst>
                <a:path w="21600" h="21600" extrusionOk="0">
                  <a:moveTo>
                    <a:pt x="1360" y="13623"/>
                  </a:moveTo>
                  <a:lnTo>
                    <a:pt x="466" y="13623"/>
                  </a:lnTo>
                  <a:lnTo>
                    <a:pt x="466" y="13001"/>
                  </a:lnTo>
                  <a:lnTo>
                    <a:pt x="0" y="13001"/>
                  </a:lnTo>
                  <a:lnTo>
                    <a:pt x="466" y="11033"/>
                  </a:lnTo>
                  <a:lnTo>
                    <a:pt x="466" y="12276"/>
                  </a:lnTo>
                  <a:lnTo>
                    <a:pt x="932" y="13001"/>
                  </a:lnTo>
                  <a:lnTo>
                    <a:pt x="932" y="12276"/>
                  </a:lnTo>
                  <a:lnTo>
                    <a:pt x="466" y="12276"/>
                  </a:lnTo>
                  <a:lnTo>
                    <a:pt x="932" y="11655"/>
                  </a:lnTo>
                  <a:lnTo>
                    <a:pt x="932" y="11033"/>
                  </a:lnTo>
                  <a:lnTo>
                    <a:pt x="1360" y="11033"/>
                  </a:lnTo>
                  <a:lnTo>
                    <a:pt x="932" y="11033"/>
                  </a:lnTo>
                  <a:lnTo>
                    <a:pt x="466" y="10412"/>
                  </a:lnTo>
                  <a:lnTo>
                    <a:pt x="466" y="11033"/>
                  </a:lnTo>
                  <a:lnTo>
                    <a:pt x="466" y="9945"/>
                  </a:lnTo>
                  <a:lnTo>
                    <a:pt x="1360" y="9945"/>
                  </a:lnTo>
                  <a:lnTo>
                    <a:pt x="932" y="9220"/>
                  </a:lnTo>
                  <a:lnTo>
                    <a:pt x="466" y="9220"/>
                  </a:lnTo>
                  <a:lnTo>
                    <a:pt x="466" y="8599"/>
                  </a:lnTo>
                  <a:lnTo>
                    <a:pt x="932" y="7977"/>
                  </a:lnTo>
                  <a:lnTo>
                    <a:pt x="466" y="6734"/>
                  </a:lnTo>
                  <a:lnTo>
                    <a:pt x="932" y="5542"/>
                  </a:lnTo>
                  <a:lnTo>
                    <a:pt x="932" y="4921"/>
                  </a:lnTo>
                  <a:lnTo>
                    <a:pt x="466" y="4299"/>
                  </a:lnTo>
                  <a:lnTo>
                    <a:pt x="466" y="1865"/>
                  </a:lnTo>
                  <a:lnTo>
                    <a:pt x="932" y="1865"/>
                  </a:lnTo>
                  <a:lnTo>
                    <a:pt x="466" y="1243"/>
                  </a:lnTo>
                  <a:lnTo>
                    <a:pt x="932" y="1243"/>
                  </a:lnTo>
                  <a:lnTo>
                    <a:pt x="1360" y="2486"/>
                  </a:lnTo>
                  <a:lnTo>
                    <a:pt x="1942" y="2486"/>
                  </a:lnTo>
                  <a:lnTo>
                    <a:pt x="2292" y="3056"/>
                  </a:lnTo>
                  <a:lnTo>
                    <a:pt x="3224" y="3678"/>
                  </a:lnTo>
                  <a:lnTo>
                    <a:pt x="3691" y="3678"/>
                  </a:lnTo>
                  <a:lnTo>
                    <a:pt x="4118" y="4299"/>
                  </a:lnTo>
                  <a:lnTo>
                    <a:pt x="4584" y="4299"/>
                  </a:lnTo>
                  <a:lnTo>
                    <a:pt x="4584" y="4921"/>
                  </a:lnTo>
                  <a:lnTo>
                    <a:pt x="5050" y="4921"/>
                  </a:lnTo>
                  <a:lnTo>
                    <a:pt x="5517" y="4299"/>
                  </a:lnTo>
                  <a:lnTo>
                    <a:pt x="5517" y="6164"/>
                  </a:lnTo>
                  <a:lnTo>
                    <a:pt x="5050" y="6734"/>
                  </a:lnTo>
                  <a:lnTo>
                    <a:pt x="5050" y="6164"/>
                  </a:lnTo>
                  <a:lnTo>
                    <a:pt x="4584" y="6734"/>
                  </a:lnTo>
                  <a:lnTo>
                    <a:pt x="4584" y="7355"/>
                  </a:lnTo>
                  <a:lnTo>
                    <a:pt x="4118" y="7977"/>
                  </a:lnTo>
                  <a:lnTo>
                    <a:pt x="3691" y="7977"/>
                  </a:lnTo>
                  <a:lnTo>
                    <a:pt x="4118" y="8599"/>
                  </a:lnTo>
                  <a:lnTo>
                    <a:pt x="4584" y="8599"/>
                  </a:lnTo>
                  <a:lnTo>
                    <a:pt x="4118" y="8599"/>
                  </a:lnTo>
                  <a:lnTo>
                    <a:pt x="4118" y="7977"/>
                  </a:lnTo>
                  <a:lnTo>
                    <a:pt x="4584" y="7355"/>
                  </a:lnTo>
                  <a:lnTo>
                    <a:pt x="5050" y="7355"/>
                  </a:lnTo>
                  <a:lnTo>
                    <a:pt x="5050" y="6734"/>
                  </a:lnTo>
                  <a:lnTo>
                    <a:pt x="5983" y="6164"/>
                  </a:lnTo>
                  <a:lnTo>
                    <a:pt x="5983" y="6734"/>
                  </a:lnTo>
                  <a:lnTo>
                    <a:pt x="5517" y="6734"/>
                  </a:lnTo>
                  <a:lnTo>
                    <a:pt x="5517" y="7355"/>
                  </a:lnTo>
                  <a:lnTo>
                    <a:pt x="5050" y="7355"/>
                  </a:lnTo>
                  <a:lnTo>
                    <a:pt x="5050" y="7977"/>
                  </a:lnTo>
                  <a:lnTo>
                    <a:pt x="5517" y="7977"/>
                  </a:lnTo>
                  <a:lnTo>
                    <a:pt x="5050" y="9220"/>
                  </a:lnTo>
                  <a:lnTo>
                    <a:pt x="5050" y="8599"/>
                  </a:lnTo>
                  <a:lnTo>
                    <a:pt x="4584" y="9220"/>
                  </a:lnTo>
                  <a:lnTo>
                    <a:pt x="4584" y="9945"/>
                  </a:lnTo>
                  <a:lnTo>
                    <a:pt x="4584" y="8599"/>
                  </a:lnTo>
                  <a:lnTo>
                    <a:pt x="4118" y="9220"/>
                  </a:lnTo>
                  <a:lnTo>
                    <a:pt x="3691" y="9220"/>
                  </a:lnTo>
                  <a:lnTo>
                    <a:pt x="4118" y="9945"/>
                  </a:lnTo>
                  <a:lnTo>
                    <a:pt x="4118" y="10412"/>
                  </a:lnTo>
                  <a:lnTo>
                    <a:pt x="4118" y="9945"/>
                  </a:lnTo>
                  <a:lnTo>
                    <a:pt x="5050" y="9945"/>
                  </a:lnTo>
                  <a:lnTo>
                    <a:pt x="5050" y="9220"/>
                  </a:lnTo>
                  <a:lnTo>
                    <a:pt x="5517" y="9220"/>
                  </a:lnTo>
                  <a:lnTo>
                    <a:pt x="5983" y="8599"/>
                  </a:lnTo>
                  <a:lnTo>
                    <a:pt x="5983" y="7355"/>
                  </a:lnTo>
                  <a:lnTo>
                    <a:pt x="6449" y="7355"/>
                  </a:lnTo>
                  <a:lnTo>
                    <a:pt x="5983" y="6734"/>
                  </a:lnTo>
                  <a:lnTo>
                    <a:pt x="6449" y="6164"/>
                  </a:lnTo>
                  <a:lnTo>
                    <a:pt x="6876" y="6164"/>
                  </a:lnTo>
                  <a:lnTo>
                    <a:pt x="6876" y="5542"/>
                  </a:lnTo>
                  <a:lnTo>
                    <a:pt x="6449" y="5542"/>
                  </a:lnTo>
                  <a:lnTo>
                    <a:pt x="6449" y="4299"/>
                  </a:lnTo>
                  <a:lnTo>
                    <a:pt x="6876" y="4299"/>
                  </a:lnTo>
                  <a:lnTo>
                    <a:pt x="6449" y="3678"/>
                  </a:lnTo>
                  <a:lnTo>
                    <a:pt x="5983" y="3678"/>
                  </a:lnTo>
                  <a:lnTo>
                    <a:pt x="5983" y="3056"/>
                  </a:lnTo>
                  <a:lnTo>
                    <a:pt x="6876" y="3056"/>
                  </a:lnTo>
                  <a:lnTo>
                    <a:pt x="6449" y="2486"/>
                  </a:lnTo>
                  <a:lnTo>
                    <a:pt x="6876" y="3056"/>
                  </a:lnTo>
                  <a:lnTo>
                    <a:pt x="6876" y="1865"/>
                  </a:lnTo>
                  <a:lnTo>
                    <a:pt x="6449" y="1865"/>
                  </a:lnTo>
                  <a:lnTo>
                    <a:pt x="6449" y="0"/>
                  </a:lnTo>
                  <a:lnTo>
                    <a:pt x="10101" y="1243"/>
                  </a:lnTo>
                  <a:lnTo>
                    <a:pt x="14258" y="3056"/>
                  </a:lnTo>
                  <a:lnTo>
                    <a:pt x="19308" y="4299"/>
                  </a:lnTo>
                  <a:lnTo>
                    <a:pt x="21600" y="4921"/>
                  </a:lnTo>
                  <a:lnTo>
                    <a:pt x="21600" y="5542"/>
                  </a:lnTo>
                  <a:lnTo>
                    <a:pt x="19774" y="17819"/>
                  </a:lnTo>
                  <a:lnTo>
                    <a:pt x="19774" y="19165"/>
                  </a:lnTo>
                  <a:lnTo>
                    <a:pt x="19308" y="19165"/>
                  </a:lnTo>
                  <a:lnTo>
                    <a:pt x="19774" y="19735"/>
                  </a:lnTo>
                  <a:lnTo>
                    <a:pt x="19308" y="20978"/>
                  </a:lnTo>
                  <a:lnTo>
                    <a:pt x="19774" y="21600"/>
                  </a:lnTo>
                  <a:lnTo>
                    <a:pt x="16083" y="20357"/>
                  </a:lnTo>
                  <a:lnTo>
                    <a:pt x="13791" y="19735"/>
                  </a:lnTo>
                  <a:lnTo>
                    <a:pt x="9207" y="19735"/>
                  </a:lnTo>
                  <a:lnTo>
                    <a:pt x="8741" y="19165"/>
                  </a:lnTo>
                  <a:lnTo>
                    <a:pt x="8275" y="19735"/>
                  </a:lnTo>
                  <a:lnTo>
                    <a:pt x="7342" y="19735"/>
                  </a:lnTo>
                  <a:lnTo>
                    <a:pt x="7342" y="19165"/>
                  </a:lnTo>
                  <a:lnTo>
                    <a:pt x="6876" y="19165"/>
                  </a:lnTo>
                  <a:lnTo>
                    <a:pt x="6449" y="18544"/>
                  </a:lnTo>
                  <a:lnTo>
                    <a:pt x="5050" y="18544"/>
                  </a:lnTo>
                  <a:lnTo>
                    <a:pt x="4584" y="19165"/>
                  </a:lnTo>
                  <a:lnTo>
                    <a:pt x="4118" y="19165"/>
                  </a:lnTo>
                  <a:lnTo>
                    <a:pt x="3691" y="18544"/>
                  </a:lnTo>
                  <a:lnTo>
                    <a:pt x="3224" y="18544"/>
                  </a:lnTo>
                  <a:lnTo>
                    <a:pt x="3224" y="17819"/>
                  </a:lnTo>
                  <a:lnTo>
                    <a:pt x="2758" y="17819"/>
                  </a:lnTo>
                  <a:lnTo>
                    <a:pt x="3224" y="16058"/>
                  </a:lnTo>
                  <a:lnTo>
                    <a:pt x="2758" y="15488"/>
                  </a:lnTo>
                  <a:lnTo>
                    <a:pt x="2758" y="14711"/>
                  </a:lnTo>
                  <a:lnTo>
                    <a:pt x="1942" y="14711"/>
                  </a:lnTo>
                  <a:lnTo>
                    <a:pt x="1942" y="14089"/>
                  </a:lnTo>
                  <a:lnTo>
                    <a:pt x="1360" y="13623"/>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7" name="Shape 1911"/>
            <p:cNvSpPr/>
            <p:nvPr/>
          </p:nvSpPr>
          <p:spPr>
            <a:xfrm>
              <a:off x="5980991" y="3666910"/>
              <a:ext cx="632426" cy="424159"/>
            </a:xfrm>
            <a:custGeom>
              <a:avLst/>
              <a:gdLst/>
              <a:ahLst/>
              <a:cxnLst>
                <a:cxn ang="0">
                  <a:pos x="wd2" y="hd2"/>
                </a:cxn>
                <a:cxn ang="5400000">
                  <a:pos x="wd2" y="hd2"/>
                </a:cxn>
                <a:cxn ang="10800000">
                  <a:pos x="wd2" y="hd2"/>
                </a:cxn>
                <a:cxn ang="16200000">
                  <a:pos x="wd2" y="hd2"/>
                </a:cxn>
              </a:cxnLst>
              <a:rect l="0" t="0" r="r" b="b"/>
              <a:pathLst>
                <a:path w="21600" h="21600" extrusionOk="0">
                  <a:moveTo>
                    <a:pt x="0" y="20071"/>
                  </a:moveTo>
                  <a:lnTo>
                    <a:pt x="932" y="0"/>
                  </a:lnTo>
                  <a:lnTo>
                    <a:pt x="5050" y="765"/>
                  </a:lnTo>
                  <a:lnTo>
                    <a:pt x="11499" y="765"/>
                  </a:lnTo>
                  <a:lnTo>
                    <a:pt x="17016" y="1529"/>
                  </a:lnTo>
                  <a:lnTo>
                    <a:pt x="19774" y="1529"/>
                  </a:lnTo>
                  <a:lnTo>
                    <a:pt x="19774" y="6818"/>
                  </a:lnTo>
                  <a:lnTo>
                    <a:pt x="20240" y="8156"/>
                  </a:lnTo>
                  <a:lnTo>
                    <a:pt x="20240" y="8920"/>
                  </a:lnTo>
                  <a:lnTo>
                    <a:pt x="20668" y="9685"/>
                  </a:lnTo>
                  <a:lnTo>
                    <a:pt x="20668" y="17841"/>
                  </a:lnTo>
                  <a:lnTo>
                    <a:pt x="21134" y="17841"/>
                  </a:lnTo>
                  <a:lnTo>
                    <a:pt x="21134" y="20071"/>
                  </a:lnTo>
                  <a:lnTo>
                    <a:pt x="21600" y="20835"/>
                  </a:lnTo>
                  <a:lnTo>
                    <a:pt x="21600" y="21600"/>
                  </a:lnTo>
                  <a:lnTo>
                    <a:pt x="11033" y="21600"/>
                  </a:lnTo>
                  <a:lnTo>
                    <a:pt x="5050" y="20835"/>
                  </a:lnTo>
                  <a:lnTo>
                    <a:pt x="0" y="20071"/>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8" name="Shape 1912"/>
            <p:cNvSpPr/>
            <p:nvPr/>
          </p:nvSpPr>
          <p:spPr>
            <a:xfrm>
              <a:off x="5027802" y="3515514"/>
              <a:ext cx="980488" cy="684409"/>
            </a:xfrm>
            <a:custGeom>
              <a:avLst/>
              <a:gdLst/>
              <a:ahLst/>
              <a:cxnLst>
                <a:cxn ang="0">
                  <a:pos x="wd2" y="hd2"/>
                </a:cxn>
                <a:cxn ang="5400000">
                  <a:pos x="wd2" y="hd2"/>
                </a:cxn>
                <a:cxn ang="10800000">
                  <a:pos x="wd2" y="hd2"/>
                </a:cxn>
                <a:cxn ang="16200000">
                  <a:pos x="wd2" y="hd2"/>
                </a:cxn>
              </a:cxnLst>
              <a:rect l="0" t="0" r="r" b="b"/>
              <a:pathLst>
                <a:path w="21600" h="21600" extrusionOk="0">
                  <a:moveTo>
                    <a:pt x="652" y="6555"/>
                  </a:moveTo>
                  <a:lnTo>
                    <a:pt x="652" y="5647"/>
                  </a:lnTo>
                  <a:lnTo>
                    <a:pt x="301" y="5173"/>
                  </a:lnTo>
                  <a:lnTo>
                    <a:pt x="0" y="4225"/>
                  </a:lnTo>
                  <a:lnTo>
                    <a:pt x="652" y="474"/>
                  </a:lnTo>
                  <a:lnTo>
                    <a:pt x="652" y="0"/>
                  </a:lnTo>
                  <a:lnTo>
                    <a:pt x="3283" y="948"/>
                  </a:lnTo>
                  <a:lnTo>
                    <a:pt x="7718" y="2369"/>
                  </a:lnTo>
                  <a:lnTo>
                    <a:pt x="11577" y="3278"/>
                  </a:lnTo>
                  <a:lnTo>
                    <a:pt x="14233" y="3751"/>
                  </a:lnTo>
                  <a:lnTo>
                    <a:pt x="16914" y="4225"/>
                  </a:lnTo>
                  <a:lnTo>
                    <a:pt x="20472" y="4699"/>
                  </a:lnTo>
                  <a:lnTo>
                    <a:pt x="21600" y="4699"/>
                  </a:lnTo>
                  <a:lnTo>
                    <a:pt x="21049" y="17414"/>
                  </a:lnTo>
                  <a:lnTo>
                    <a:pt x="21049" y="21245"/>
                  </a:lnTo>
                  <a:lnTo>
                    <a:pt x="20773" y="21600"/>
                  </a:lnTo>
                  <a:lnTo>
                    <a:pt x="18393" y="21245"/>
                  </a:lnTo>
                  <a:lnTo>
                    <a:pt x="14534" y="20692"/>
                  </a:lnTo>
                  <a:lnTo>
                    <a:pt x="11276" y="19744"/>
                  </a:lnTo>
                  <a:lnTo>
                    <a:pt x="8019" y="19270"/>
                  </a:lnTo>
                  <a:lnTo>
                    <a:pt x="7718" y="19270"/>
                  </a:lnTo>
                  <a:lnTo>
                    <a:pt x="7718" y="21245"/>
                  </a:lnTo>
                  <a:lnTo>
                    <a:pt x="7417" y="21245"/>
                  </a:lnTo>
                  <a:lnTo>
                    <a:pt x="7417" y="20692"/>
                  </a:lnTo>
                  <a:lnTo>
                    <a:pt x="7116" y="20218"/>
                  </a:lnTo>
                  <a:lnTo>
                    <a:pt x="6816" y="20692"/>
                  </a:lnTo>
                  <a:lnTo>
                    <a:pt x="5638" y="20692"/>
                  </a:lnTo>
                  <a:lnTo>
                    <a:pt x="5337" y="20218"/>
                  </a:lnTo>
                  <a:lnTo>
                    <a:pt x="5337" y="20692"/>
                  </a:lnTo>
                  <a:lnTo>
                    <a:pt x="4160" y="20692"/>
                  </a:lnTo>
                  <a:lnTo>
                    <a:pt x="4160" y="21245"/>
                  </a:lnTo>
                  <a:lnTo>
                    <a:pt x="4160" y="20692"/>
                  </a:lnTo>
                  <a:lnTo>
                    <a:pt x="3859" y="20218"/>
                  </a:lnTo>
                  <a:lnTo>
                    <a:pt x="3859" y="19270"/>
                  </a:lnTo>
                  <a:lnTo>
                    <a:pt x="3558" y="18796"/>
                  </a:lnTo>
                  <a:lnTo>
                    <a:pt x="3283" y="18796"/>
                  </a:lnTo>
                  <a:lnTo>
                    <a:pt x="3283" y="17414"/>
                  </a:lnTo>
                  <a:lnTo>
                    <a:pt x="2982" y="16940"/>
                  </a:lnTo>
                  <a:lnTo>
                    <a:pt x="2982" y="15558"/>
                  </a:lnTo>
                  <a:lnTo>
                    <a:pt x="2681" y="15084"/>
                  </a:lnTo>
                  <a:lnTo>
                    <a:pt x="2155" y="15558"/>
                  </a:lnTo>
                  <a:lnTo>
                    <a:pt x="1779" y="15558"/>
                  </a:lnTo>
                  <a:lnTo>
                    <a:pt x="1779" y="15084"/>
                  </a:lnTo>
                  <a:lnTo>
                    <a:pt x="1503" y="15084"/>
                  </a:lnTo>
                  <a:lnTo>
                    <a:pt x="1779" y="14611"/>
                  </a:lnTo>
                  <a:lnTo>
                    <a:pt x="1779" y="14137"/>
                  </a:lnTo>
                  <a:lnTo>
                    <a:pt x="2155" y="14137"/>
                  </a:lnTo>
                  <a:lnTo>
                    <a:pt x="2155" y="13663"/>
                  </a:lnTo>
                  <a:lnTo>
                    <a:pt x="1779" y="13189"/>
                  </a:lnTo>
                  <a:lnTo>
                    <a:pt x="2155" y="12755"/>
                  </a:lnTo>
                  <a:lnTo>
                    <a:pt x="2155" y="12281"/>
                  </a:lnTo>
                  <a:lnTo>
                    <a:pt x="2381" y="11807"/>
                  </a:lnTo>
                  <a:lnTo>
                    <a:pt x="2381" y="10859"/>
                  </a:lnTo>
                  <a:lnTo>
                    <a:pt x="2155" y="10859"/>
                  </a:lnTo>
                  <a:lnTo>
                    <a:pt x="2155" y="10306"/>
                  </a:lnTo>
                  <a:lnTo>
                    <a:pt x="1779" y="10306"/>
                  </a:lnTo>
                  <a:lnTo>
                    <a:pt x="1779" y="9833"/>
                  </a:lnTo>
                  <a:lnTo>
                    <a:pt x="1503" y="9833"/>
                  </a:lnTo>
                  <a:lnTo>
                    <a:pt x="1503" y="9003"/>
                  </a:lnTo>
                  <a:lnTo>
                    <a:pt x="1203" y="8529"/>
                  </a:lnTo>
                  <a:lnTo>
                    <a:pt x="902" y="7977"/>
                  </a:lnTo>
                  <a:lnTo>
                    <a:pt x="902" y="7503"/>
                  </a:lnTo>
                  <a:lnTo>
                    <a:pt x="652" y="7503"/>
                  </a:lnTo>
                  <a:lnTo>
                    <a:pt x="652" y="7029"/>
                  </a:lnTo>
                  <a:lnTo>
                    <a:pt x="301" y="6555"/>
                  </a:lnTo>
                  <a:lnTo>
                    <a:pt x="652" y="655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199" name="Shape 1913"/>
            <p:cNvSpPr/>
            <p:nvPr/>
          </p:nvSpPr>
          <p:spPr>
            <a:xfrm>
              <a:off x="7840733" y="4788510"/>
              <a:ext cx="732522" cy="4616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05" y="21600"/>
                  </a:lnTo>
                  <a:lnTo>
                    <a:pt x="805" y="20898"/>
                  </a:lnTo>
                  <a:lnTo>
                    <a:pt x="1207" y="20898"/>
                  </a:lnTo>
                  <a:lnTo>
                    <a:pt x="1979" y="19551"/>
                  </a:lnTo>
                  <a:lnTo>
                    <a:pt x="2381" y="19551"/>
                  </a:lnTo>
                  <a:lnTo>
                    <a:pt x="2381" y="18849"/>
                  </a:lnTo>
                  <a:lnTo>
                    <a:pt x="2784" y="18849"/>
                  </a:lnTo>
                  <a:lnTo>
                    <a:pt x="2784" y="17444"/>
                  </a:lnTo>
                  <a:lnTo>
                    <a:pt x="3589" y="16624"/>
                  </a:lnTo>
                  <a:lnTo>
                    <a:pt x="4360" y="14693"/>
                  </a:lnTo>
                  <a:lnTo>
                    <a:pt x="4360" y="15395"/>
                  </a:lnTo>
                  <a:lnTo>
                    <a:pt x="4763" y="15395"/>
                  </a:lnTo>
                  <a:lnTo>
                    <a:pt x="4763" y="16098"/>
                  </a:lnTo>
                  <a:lnTo>
                    <a:pt x="5098" y="16624"/>
                  </a:lnTo>
                  <a:lnTo>
                    <a:pt x="5467" y="16624"/>
                  </a:lnTo>
                  <a:lnTo>
                    <a:pt x="5870" y="16098"/>
                  </a:lnTo>
                  <a:lnTo>
                    <a:pt x="6272" y="15395"/>
                  </a:lnTo>
                  <a:lnTo>
                    <a:pt x="6272" y="16098"/>
                  </a:lnTo>
                  <a:lnTo>
                    <a:pt x="6742" y="16098"/>
                  </a:lnTo>
                  <a:lnTo>
                    <a:pt x="7077" y="15395"/>
                  </a:lnTo>
                  <a:lnTo>
                    <a:pt x="7480" y="15395"/>
                  </a:lnTo>
                  <a:lnTo>
                    <a:pt x="7480" y="14693"/>
                  </a:lnTo>
                  <a:lnTo>
                    <a:pt x="7848" y="14693"/>
                  </a:lnTo>
                  <a:lnTo>
                    <a:pt x="8251" y="13990"/>
                  </a:lnTo>
                  <a:lnTo>
                    <a:pt x="9056" y="13990"/>
                  </a:lnTo>
                  <a:lnTo>
                    <a:pt x="9056" y="11239"/>
                  </a:lnTo>
                  <a:lnTo>
                    <a:pt x="9458" y="10420"/>
                  </a:lnTo>
                  <a:lnTo>
                    <a:pt x="9458" y="9015"/>
                  </a:lnTo>
                  <a:lnTo>
                    <a:pt x="9861" y="9015"/>
                  </a:lnTo>
                  <a:lnTo>
                    <a:pt x="9861" y="6205"/>
                  </a:lnTo>
                  <a:lnTo>
                    <a:pt x="10230" y="6205"/>
                  </a:lnTo>
                  <a:lnTo>
                    <a:pt x="10632" y="6907"/>
                  </a:lnTo>
                  <a:lnTo>
                    <a:pt x="11035" y="6907"/>
                  </a:lnTo>
                  <a:lnTo>
                    <a:pt x="11437" y="6205"/>
                  </a:lnTo>
                  <a:lnTo>
                    <a:pt x="11437" y="4156"/>
                  </a:lnTo>
                  <a:lnTo>
                    <a:pt x="12242" y="4156"/>
                  </a:lnTo>
                  <a:lnTo>
                    <a:pt x="12242" y="3454"/>
                  </a:lnTo>
                  <a:lnTo>
                    <a:pt x="12544" y="3454"/>
                  </a:lnTo>
                  <a:lnTo>
                    <a:pt x="12544" y="2049"/>
                  </a:lnTo>
                  <a:lnTo>
                    <a:pt x="12947" y="2049"/>
                  </a:lnTo>
                  <a:lnTo>
                    <a:pt x="12947" y="0"/>
                  </a:lnTo>
                  <a:lnTo>
                    <a:pt x="14523" y="1405"/>
                  </a:lnTo>
                  <a:lnTo>
                    <a:pt x="14523" y="0"/>
                  </a:lnTo>
                  <a:lnTo>
                    <a:pt x="15328" y="0"/>
                  </a:lnTo>
                  <a:lnTo>
                    <a:pt x="15328" y="1405"/>
                  </a:lnTo>
                  <a:lnTo>
                    <a:pt x="16133" y="1405"/>
                  </a:lnTo>
                  <a:lnTo>
                    <a:pt x="16502" y="2049"/>
                  </a:lnTo>
                  <a:lnTo>
                    <a:pt x="16904" y="2049"/>
                  </a:lnTo>
                  <a:lnTo>
                    <a:pt x="16904" y="2751"/>
                  </a:lnTo>
                  <a:lnTo>
                    <a:pt x="16502" y="3454"/>
                  </a:lnTo>
                  <a:lnTo>
                    <a:pt x="16904" y="3454"/>
                  </a:lnTo>
                  <a:lnTo>
                    <a:pt x="16502" y="4156"/>
                  </a:lnTo>
                  <a:lnTo>
                    <a:pt x="16502" y="3454"/>
                  </a:lnTo>
                  <a:lnTo>
                    <a:pt x="16502" y="5561"/>
                  </a:lnTo>
                  <a:lnTo>
                    <a:pt x="17307" y="5561"/>
                  </a:lnTo>
                  <a:lnTo>
                    <a:pt x="17709" y="6205"/>
                  </a:lnTo>
                  <a:lnTo>
                    <a:pt x="18414" y="6205"/>
                  </a:lnTo>
                  <a:lnTo>
                    <a:pt x="18883" y="6907"/>
                  </a:lnTo>
                  <a:lnTo>
                    <a:pt x="19286" y="6907"/>
                  </a:lnTo>
                  <a:lnTo>
                    <a:pt x="19688" y="7610"/>
                  </a:lnTo>
                  <a:lnTo>
                    <a:pt x="19688" y="9015"/>
                  </a:lnTo>
                  <a:lnTo>
                    <a:pt x="18883" y="9015"/>
                  </a:lnTo>
                  <a:lnTo>
                    <a:pt x="18414" y="8312"/>
                  </a:lnTo>
                  <a:lnTo>
                    <a:pt x="18112" y="7610"/>
                  </a:lnTo>
                  <a:lnTo>
                    <a:pt x="17709" y="6907"/>
                  </a:lnTo>
                  <a:lnTo>
                    <a:pt x="17307" y="6907"/>
                  </a:lnTo>
                  <a:lnTo>
                    <a:pt x="17709" y="6907"/>
                  </a:lnTo>
                  <a:lnTo>
                    <a:pt x="17709" y="7610"/>
                  </a:lnTo>
                  <a:lnTo>
                    <a:pt x="18112" y="7610"/>
                  </a:lnTo>
                  <a:lnTo>
                    <a:pt x="18112" y="8312"/>
                  </a:lnTo>
                  <a:lnTo>
                    <a:pt x="18414" y="8312"/>
                  </a:lnTo>
                  <a:lnTo>
                    <a:pt x="18883" y="9015"/>
                  </a:lnTo>
                  <a:lnTo>
                    <a:pt x="19286" y="9015"/>
                  </a:lnTo>
                  <a:lnTo>
                    <a:pt x="19688" y="9717"/>
                  </a:lnTo>
                  <a:lnTo>
                    <a:pt x="20091" y="9717"/>
                  </a:lnTo>
                  <a:lnTo>
                    <a:pt x="20091" y="11239"/>
                  </a:lnTo>
                  <a:lnTo>
                    <a:pt x="19688" y="10420"/>
                  </a:lnTo>
                  <a:lnTo>
                    <a:pt x="19688" y="11941"/>
                  </a:lnTo>
                  <a:lnTo>
                    <a:pt x="19286" y="11239"/>
                  </a:lnTo>
                  <a:lnTo>
                    <a:pt x="18883" y="10420"/>
                  </a:lnTo>
                  <a:lnTo>
                    <a:pt x="18414" y="10420"/>
                  </a:lnTo>
                  <a:lnTo>
                    <a:pt x="18883" y="11239"/>
                  </a:lnTo>
                  <a:lnTo>
                    <a:pt x="19286" y="11239"/>
                  </a:lnTo>
                  <a:lnTo>
                    <a:pt x="19688" y="11941"/>
                  </a:lnTo>
                  <a:lnTo>
                    <a:pt x="20091" y="11941"/>
                  </a:lnTo>
                  <a:lnTo>
                    <a:pt x="20091" y="13171"/>
                  </a:lnTo>
                  <a:lnTo>
                    <a:pt x="19688" y="12468"/>
                  </a:lnTo>
                  <a:lnTo>
                    <a:pt x="19286" y="12468"/>
                  </a:lnTo>
                  <a:lnTo>
                    <a:pt x="18883" y="11941"/>
                  </a:lnTo>
                  <a:lnTo>
                    <a:pt x="18883" y="12468"/>
                  </a:lnTo>
                  <a:lnTo>
                    <a:pt x="18414" y="11941"/>
                  </a:lnTo>
                  <a:lnTo>
                    <a:pt x="18112" y="11941"/>
                  </a:lnTo>
                  <a:lnTo>
                    <a:pt x="18414" y="12468"/>
                  </a:lnTo>
                  <a:lnTo>
                    <a:pt x="19286" y="12468"/>
                  </a:lnTo>
                  <a:lnTo>
                    <a:pt x="19286" y="13171"/>
                  </a:lnTo>
                  <a:lnTo>
                    <a:pt x="19688" y="13171"/>
                  </a:lnTo>
                  <a:lnTo>
                    <a:pt x="19688" y="13990"/>
                  </a:lnTo>
                  <a:lnTo>
                    <a:pt x="20091" y="13990"/>
                  </a:lnTo>
                  <a:lnTo>
                    <a:pt x="20393" y="13171"/>
                  </a:lnTo>
                  <a:lnTo>
                    <a:pt x="21198" y="13171"/>
                  </a:lnTo>
                  <a:lnTo>
                    <a:pt x="21198" y="13990"/>
                  </a:lnTo>
                  <a:lnTo>
                    <a:pt x="21600" y="15395"/>
                  </a:lnTo>
                  <a:lnTo>
                    <a:pt x="21600" y="14693"/>
                  </a:lnTo>
                  <a:lnTo>
                    <a:pt x="21198" y="14693"/>
                  </a:lnTo>
                  <a:lnTo>
                    <a:pt x="21198" y="15395"/>
                  </a:lnTo>
                  <a:lnTo>
                    <a:pt x="18414" y="16624"/>
                  </a:lnTo>
                  <a:lnTo>
                    <a:pt x="15328" y="17444"/>
                  </a:lnTo>
                  <a:lnTo>
                    <a:pt x="9458" y="19551"/>
                  </a:lnTo>
                  <a:lnTo>
                    <a:pt x="7077" y="20254"/>
                  </a:lnTo>
                  <a:lnTo>
                    <a:pt x="5467" y="20254"/>
                  </a:lnTo>
                  <a:lnTo>
                    <a:pt x="4763" y="20898"/>
                  </a:lnTo>
                  <a:lnTo>
                    <a:pt x="3589" y="20898"/>
                  </a:lnTo>
                  <a:lnTo>
                    <a:pt x="1576" y="21600"/>
                  </a:lnTo>
                  <a:lnTo>
                    <a:pt x="0" y="216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0" name="Shape 1914"/>
            <p:cNvSpPr/>
            <p:nvPr/>
          </p:nvSpPr>
          <p:spPr>
            <a:xfrm>
              <a:off x="8565293" y="5120079"/>
              <a:ext cx="7963" cy="8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1" name="Shape 1915"/>
            <p:cNvSpPr/>
            <p:nvPr/>
          </p:nvSpPr>
          <p:spPr>
            <a:xfrm>
              <a:off x="8565293" y="3911417"/>
              <a:ext cx="163794" cy="331570"/>
            </a:xfrm>
            <a:custGeom>
              <a:avLst/>
              <a:gdLst/>
              <a:ahLst/>
              <a:cxnLst>
                <a:cxn ang="0">
                  <a:pos x="wd2" y="hd2"/>
                </a:cxn>
                <a:cxn ang="5400000">
                  <a:pos x="wd2" y="hd2"/>
                </a:cxn>
                <a:cxn ang="10800000">
                  <a:pos x="wd2" y="hd2"/>
                </a:cxn>
                <a:cxn ang="16200000">
                  <a:pos x="wd2" y="hd2"/>
                </a:cxn>
              </a:cxnLst>
              <a:rect l="0" t="0" r="r" b="b"/>
              <a:pathLst>
                <a:path w="21600" h="21600" extrusionOk="0">
                  <a:moveTo>
                    <a:pt x="0" y="2853"/>
                  </a:moveTo>
                  <a:lnTo>
                    <a:pt x="3450" y="1956"/>
                  </a:lnTo>
                  <a:lnTo>
                    <a:pt x="19800" y="0"/>
                  </a:lnTo>
                  <a:lnTo>
                    <a:pt x="21600" y="978"/>
                  </a:lnTo>
                  <a:lnTo>
                    <a:pt x="19800" y="1956"/>
                  </a:lnTo>
                  <a:lnTo>
                    <a:pt x="19800" y="2853"/>
                  </a:lnTo>
                  <a:lnTo>
                    <a:pt x="21600" y="2853"/>
                  </a:lnTo>
                  <a:lnTo>
                    <a:pt x="21600" y="5054"/>
                  </a:lnTo>
                  <a:lnTo>
                    <a:pt x="19800" y="5950"/>
                  </a:lnTo>
                  <a:lnTo>
                    <a:pt x="18000" y="5950"/>
                  </a:lnTo>
                  <a:lnTo>
                    <a:pt x="18000" y="11737"/>
                  </a:lnTo>
                  <a:lnTo>
                    <a:pt x="16350" y="12715"/>
                  </a:lnTo>
                  <a:lnTo>
                    <a:pt x="18000" y="12715"/>
                  </a:lnTo>
                  <a:lnTo>
                    <a:pt x="16350" y="13694"/>
                  </a:lnTo>
                  <a:lnTo>
                    <a:pt x="18000" y="15813"/>
                  </a:lnTo>
                  <a:lnTo>
                    <a:pt x="18000" y="20622"/>
                  </a:lnTo>
                  <a:lnTo>
                    <a:pt x="19800" y="20622"/>
                  </a:lnTo>
                  <a:lnTo>
                    <a:pt x="10950" y="21600"/>
                  </a:lnTo>
                  <a:lnTo>
                    <a:pt x="8850" y="21600"/>
                  </a:lnTo>
                  <a:lnTo>
                    <a:pt x="8850" y="20622"/>
                  </a:lnTo>
                  <a:lnTo>
                    <a:pt x="7050" y="15813"/>
                  </a:lnTo>
                  <a:lnTo>
                    <a:pt x="5250" y="14672"/>
                  </a:lnTo>
                  <a:lnTo>
                    <a:pt x="5250" y="15813"/>
                  </a:lnTo>
                  <a:lnTo>
                    <a:pt x="5250" y="13694"/>
                  </a:lnTo>
                  <a:lnTo>
                    <a:pt x="3450" y="12715"/>
                  </a:lnTo>
                  <a:lnTo>
                    <a:pt x="3450" y="6765"/>
                  </a:lnTo>
                  <a:lnTo>
                    <a:pt x="1800" y="6765"/>
                  </a:lnTo>
                  <a:lnTo>
                    <a:pt x="1800" y="5054"/>
                  </a:lnTo>
                  <a:lnTo>
                    <a:pt x="0" y="3831"/>
                  </a:lnTo>
                  <a:lnTo>
                    <a:pt x="0" y="2853"/>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2" name="Shape 1916"/>
            <p:cNvSpPr/>
            <p:nvPr/>
          </p:nvSpPr>
          <p:spPr>
            <a:xfrm>
              <a:off x="8565293" y="5120079"/>
              <a:ext cx="7963" cy="8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3" name="Shape 1917"/>
            <p:cNvSpPr/>
            <p:nvPr/>
          </p:nvSpPr>
          <p:spPr>
            <a:xfrm>
              <a:off x="8565293" y="5120079"/>
              <a:ext cx="7963" cy="8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4" name="Shape 1918"/>
            <p:cNvSpPr/>
            <p:nvPr/>
          </p:nvSpPr>
          <p:spPr>
            <a:xfrm>
              <a:off x="8565293" y="5120079"/>
              <a:ext cx="7963" cy="8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5" name="Shape 1919"/>
            <p:cNvSpPr/>
            <p:nvPr/>
          </p:nvSpPr>
          <p:spPr>
            <a:xfrm>
              <a:off x="8565293" y="5120079"/>
              <a:ext cx="7963" cy="876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6" name="Shape 1920"/>
            <p:cNvSpPr/>
            <p:nvPr/>
          </p:nvSpPr>
          <p:spPr>
            <a:xfrm>
              <a:off x="8591454" y="5310261"/>
              <a:ext cx="11375" cy="11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2160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7" name="Shape 1921"/>
            <p:cNvSpPr/>
            <p:nvPr/>
          </p:nvSpPr>
          <p:spPr>
            <a:xfrm>
              <a:off x="8591454" y="5310261"/>
              <a:ext cx="11375" cy="11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0" y="2160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8" name="Shape 1922"/>
            <p:cNvSpPr/>
            <p:nvPr/>
          </p:nvSpPr>
          <p:spPr>
            <a:xfrm>
              <a:off x="7814572" y="5120079"/>
              <a:ext cx="804183" cy="391628"/>
            </a:xfrm>
            <a:custGeom>
              <a:avLst/>
              <a:gdLst/>
              <a:ahLst/>
              <a:cxnLst>
                <a:cxn ang="0">
                  <a:pos x="wd2" y="hd2"/>
                </a:cxn>
                <a:cxn ang="5400000">
                  <a:pos x="wd2" y="hd2"/>
                </a:cxn>
                <a:cxn ang="10800000">
                  <a:pos x="wd2" y="hd2"/>
                </a:cxn>
                <a:cxn ang="16200000">
                  <a:pos x="wd2" y="hd2"/>
                </a:cxn>
              </a:cxnLst>
              <a:rect l="0" t="0" r="r" b="b"/>
              <a:pathLst>
                <a:path w="21600" h="21600" extrusionOk="0">
                  <a:moveTo>
                    <a:pt x="0" y="19323"/>
                  </a:moveTo>
                  <a:lnTo>
                    <a:pt x="0" y="17666"/>
                  </a:lnTo>
                  <a:lnTo>
                    <a:pt x="336" y="17666"/>
                  </a:lnTo>
                  <a:lnTo>
                    <a:pt x="336" y="16838"/>
                  </a:lnTo>
                  <a:lnTo>
                    <a:pt x="703" y="16010"/>
                  </a:lnTo>
                  <a:lnTo>
                    <a:pt x="703" y="15182"/>
                  </a:lnTo>
                  <a:lnTo>
                    <a:pt x="1803" y="15182"/>
                  </a:lnTo>
                  <a:lnTo>
                    <a:pt x="1803" y="14423"/>
                  </a:lnTo>
                  <a:lnTo>
                    <a:pt x="2505" y="13595"/>
                  </a:lnTo>
                  <a:lnTo>
                    <a:pt x="3238" y="11939"/>
                  </a:lnTo>
                  <a:lnTo>
                    <a:pt x="3238" y="11318"/>
                  </a:lnTo>
                  <a:lnTo>
                    <a:pt x="3605" y="11318"/>
                  </a:lnTo>
                  <a:lnTo>
                    <a:pt x="3605" y="10489"/>
                  </a:lnTo>
                  <a:lnTo>
                    <a:pt x="3972" y="11318"/>
                  </a:lnTo>
                  <a:lnTo>
                    <a:pt x="4308" y="10489"/>
                  </a:lnTo>
                  <a:lnTo>
                    <a:pt x="4674" y="9661"/>
                  </a:lnTo>
                  <a:lnTo>
                    <a:pt x="5408" y="9661"/>
                  </a:lnTo>
                  <a:lnTo>
                    <a:pt x="5408" y="8005"/>
                  </a:lnTo>
                  <a:lnTo>
                    <a:pt x="5774" y="8005"/>
                  </a:lnTo>
                  <a:lnTo>
                    <a:pt x="5774" y="6349"/>
                  </a:lnTo>
                  <a:lnTo>
                    <a:pt x="6141" y="5590"/>
                  </a:lnTo>
                  <a:lnTo>
                    <a:pt x="7210" y="5590"/>
                  </a:lnTo>
                  <a:lnTo>
                    <a:pt x="9379" y="4762"/>
                  </a:lnTo>
                  <a:lnTo>
                    <a:pt x="14818" y="2277"/>
                  </a:lnTo>
                  <a:lnTo>
                    <a:pt x="17628" y="1449"/>
                  </a:lnTo>
                  <a:lnTo>
                    <a:pt x="20225" y="0"/>
                  </a:lnTo>
                  <a:lnTo>
                    <a:pt x="20225" y="828"/>
                  </a:lnTo>
                  <a:lnTo>
                    <a:pt x="20592" y="828"/>
                  </a:lnTo>
                  <a:lnTo>
                    <a:pt x="20592" y="1449"/>
                  </a:lnTo>
                  <a:lnTo>
                    <a:pt x="20958" y="2277"/>
                  </a:lnTo>
                  <a:lnTo>
                    <a:pt x="20958" y="3105"/>
                  </a:lnTo>
                  <a:lnTo>
                    <a:pt x="20958" y="2277"/>
                  </a:lnTo>
                  <a:lnTo>
                    <a:pt x="20592" y="1449"/>
                  </a:lnTo>
                  <a:lnTo>
                    <a:pt x="20592" y="2277"/>
                  </a:lnTo>
                  <a:lnTo>
                    <a:pt x="20958" y="2277"/>
                  </a:lnTo>
                  <a:lnTo>
                    <a:pt x="20225" y="2277"/>
                  </a:lnTo>
                  <a:lnTo>
                    <a:pt x="20225" y="3105"/>
                  </a:lnTo>
                  <a:lnTo>
                    <a:pt x="19797" y="3105"/>
                  </a:lnTo>
                  <a:lnTo>
                    <a:pt x="20225" y="3105"/>
                  </a:lnTo>
                  <a:lnTo>
                    <a:pt x="19431" y="3105"/>
                  </a:lnTo>
                  <a:lnTo>
                    <a:pt x="19797" y="3934"/>
                  </a:lnTo>
                  <a:lnTo>
                    <a:pt x="19431" y="4762"/>
                  </a:lnTo>
                  <a:lnTo>
                    <a:pt x="18789" y="4762"/>
                  </a:lnTo>
                  <a:lnTo>
                    <a:pt x="18789" y="3934"/>
                  </a:lnTo>
                  <a:lnTo>
                    <a:pt x="19156" y="4762"/>
                  </a:lnTo>
                  <a:lnTo>
                    <a:pt x="19156" y="5590"/>
                  </a:lnTo>
                  <a:lnTo>
                    <a:pt x="19156" y="4762"/>
                  </a:lnTo>
                  <a:lnTo>
                    <a:pt x="20225" y="4762"/>
                  </a:lnTo>
                  <a:lnTo>
                    <a:pt x="20592" y="3934"/>
                  </a:lnTo>
                  <a:lnTo>
                    <a:pt x="20592" y="5590"/>
                  </a:lnTo>
                  <a:lnTo>
                    <a:pt x="20958" y="5590"/>
                  </a:lnTo>
                  <a:lnTo>
                    <a:pt x="20592" y="6349"/>
                  </a:lnTo>
                  <a:lnTo>
                    <a:pt x="20958" y="6349"/>
                  </a:lnTo>
                  <a:lnTo>
                    <a:pt x="20958" y="4762"/>
                  </a:lnTo>
                  <a:lnTo>
                    <a:pt x="21233" y="4762"/>
                  </a:lnTo>
                  <a:lnTo>
                    <a:pt x="21233" y="3934"/>
                  </a:lnTo>
                  <a:lnTo>
                    <a:pt x="21233" y="4762"/>
                  </a:lnTo>
                  <a:lnTo>
                    <a:pt x="21600" y="4762"/>
                  </a:lnTo>
                  <a:lnTo>
                    <a:pt x="21600" y="6349"/>
                  </a:lnTo>
                  <a:lnTo>
                    <a:pt x="21233" y="6349"/>
                  </a:lnTo>
                  <a:lnTo>
                    <a:pt x="21233" y="7177"/>
                  </a:lnTo>
                  <a:lnTo>
                    <a:pt x="20958" y="8005"/>
                  </a:lnTo>
                  <a:lnTo>
                    <a:pt x="20958" y="8833"/>
                  </a:lnTo>
                  <a:lnTo>
                    <a:pt x="20225" y="8833"/>
                  </a:lnTo>
                  <a:lnTo>
                    <a:pt x="19797" y="8005"/>
                  </a:lnTo>
                  <a:lnTo>
                    <a:pt x="19797" y="8833"/>
                  </a:lnTo>
                  <a:lnTo>
                    <a:pt x="19431" y="8005"/>
                  </a:lnTo>
                  <a:lnTo>
                    <a:pt x="19797" y="8005"/>
                  </a:lnTo>
                  <a:lnTo>
                    <a:pt x="19431" y="8005"/>
                  </a:lnTo>
                  <a:lnTo>
                    <a:pt x="19431" y="8833"/>
                  </a:lnTo>
                  <a:lnTo>
                    <a:pt x="18423" y="8833"/>
                  </a:lnTo>
                  <a:lnTo>
                    <a:pt x="19431" y="9661"/>
                  </a:lnTo>
                  <a:lnTo>
                    <a:pt x="19797" y="9661"/>
                  </a:lnTo>
                  <a:lnTo>
                    <a:pt x="19797" y="10489"/>
                  </a:lnTo>
                  <a:lnTo>
                    <a:pt x="19431" y="10489"/>
                  </a:lnTo>
                  <a:lnTo>
                    <a:pt x="19797" y="10489"/>
                  </a:lnTo>
                  <a:lnTo>
                    <a:pt x="19797" y="11318"/>
                  </a:lnTo>
                  <a:lnTo>
                    <a:pt x="19431" y="11939"/>
                  </a:lnTo>
                  <a:lnTo>
                    <a:pt x="18789" y="11939"/>
                  </a:lnTo>
                  <a:lnTo>
                    <a:pt x="18789" y="11318"/>
                  </a:lnTo>
                  <a:lnTo>
                    <a:pt x="18423" y="11318"/>
                  </a:lnTo>
                  <a:lnTo>
                    <a:pt x="18789" y="11939"/>
                  </a:lnTo>
                  <a:lnTo>
                    <a:pt x="19156" y="12767"/>
                  </a:lnTo>
                  <a:lnTo>
                    <a:pt x="19431" y="12767"/>
                  </a:lnTo>
                  <a:lnTo>
                    <a:pt x="19797" y="11939"/>
                  </a:lnTo>
                  <a:lnTo>
                    <a:pt x="20225" y="11939"/>
                  </a:lnTo>
                  <a:lnTo>
                    <a:pt x="19797" y="11939"/>
                  </a:lnTo>
                  <a:lnTo>
                    <a:pt x="20225" y="11939"/>
                  </a:lnTo>
                  <a:lnTo>
                    <a:pt x="20225" y="11318"/>
                  </a:lnTo>
                  <a:lnTo>
                    <a:pt x="20225" y="11939"/>
                  </a:lnTo>
                  <a:lnTo>
                    <a:pt x="20592" y="11939"/>
                  </a:lnTo>
                  <a:lnTo>
                    <a:pt x="20592" y="11318"/>
                  </a:lnTo>
                  <a:lnTo>
                    <a:pt x="20592" y="12767"/>
                  </a:lnTo>
                  <a:lnTo>
                    <a:pt x="20225" y="13595"/>
                  </a:lnTo>
                  <a:lnTo>
                    <a:pt x="19431" y="13595"/>
                  </a:lnTo>
                  <a:lnTo>
                    <a:pt x="18789" y="14423"/>
                  </a:lnTo>
                  <a:lnTo>
                    <a:pt x="18423" y="15182"/>
                  </a:lnTo>
                  <a:lnTo>
                    <a:pt x="18423" y="16010"/>
                  </a:lnTo>
                  <a:lnTo>
                    <a:pt x="17995" y="15182"/>
                  </a:lnTo>
                  <a:lnTo>
                    <a:pt x="17995" y="16010"/>
                  </a:lnTo>
                  <a:lnTo>
                    <a:pt x="17628" y="16838"/>
                  </a:lnTo>
                  <a:lnTo>
                    <a:pt x="17323" y="17666"/>
                  </a:lnTo>
                  <a:lnTo>
                    <a:pt x="17323" y="20910"/>
                  </a:lnTo>
                  <a:lnTo>
                    <a:pt x="16987" y="19323"/>
                  </a:lnTo>
                  <a:lnTo>
                    <a:pt x="16987" y="21600"/>
                  </a:lnTo>
                  <a:lnTo>
                    <a:pt x="15520" y="21600"/>
                  </a:lnTo>
                  <a:lnTo>
                    <a:pt x="11915" y="16838"/>
                  </a:lnTo>
                  <a:lnTo>
                    <a:pt x="9013" y="17666"/>
                  </a:lnTo>
                  <a:lnTo>
                    <a:pt x="9013" y="16838"/>
                  </a:lnTo>
                  <a:lnTo>
                    <a:pt x="8646" y="16010"/>
                  </a:lnTo>
                  <a:lnTo>
                    <a:pt x="8310" y="15182"/>
                  </a:lnTo>
                  <a:lnTo>
                    <a:pt x="7577" y="16010"/>
                  </a:lnTo>
                  <a:lnTo>
                    <a:pt x="5041" y="16010"/>
                  </a:lnTo>
                  <a:lnTo>
                    <a:pt x="5041" y="16838"/>
                  </a:lnTo>
                  <a:lnTo>
                    <a:pt x="4308" y="16838"/>
                  </a:lnTo>
                  <a:lnTo>
                    <a:pt x="3972" y="17666"/>
                  </a:lnTo>
                  <a:lnTo>
                    <a:pt x="3605" y="17666"/>
                  </a:lnTo>
                  <a:lnTo>
                    <a:pt x="3238" y="18495"/>
                  </a:lnTo>
                  <a:lnTo>
                    <a:pt x="0" y="19323"/>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09" name="Shape 1923"/>
            <p:cNvSpPr/>
            <p:nvPr/>
          </p:nvSpPr>
          <p:spPr>
            <a:xfrm>
              <a:off x="8573255" y="5120079"/>
              <a:ext cx="56873" cy="88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6389"/>
                  </a:lnTo>
                  <a:lnTo>
                    <a:pt x="9936" y="10952"/>
                  </a:lnTo>
                  <a:lnTo>
                    <a:pt x="21600" y="17949"/>
                  </a:lnTo>
                  <a:lnTo>
                    <a:pt x="21600" y="21600"/>
                  </a:lnTo>
                  <a:lnTo>
                    <a:pt x="16416" y="17949"/>
                  </a:lnTo>
                  <a:lnTo>
                    <a:pt x="9936" y="17949"/>
                  </a:lnTo>
                  <a:lnTo>
                    <a:pt x="16416" y="14299"/>
                  </a:lnTo>
                  <a:lnTo>
                    <a:pt x="9936" y="14299"/>
                  </a:lnTo>
                  <a:lnTo>
                    <a:pt x="9936" y="10952"/>
                  </a:lnTo>
                  <a:lnTo>
                    <a:pt x="6048" y="6389"/>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0" name="Shape 1924"/>
            <p:cNvSpPr/>
            <p:nvPr/>
          </p:nvSpPr>
          <p:spPr>
            <a:xfrm>
              <a:off x="8573255" y="5120079"/>
              <a:ext cx="56873" cy="88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6389"/>
                  </a:lnTo>
                  <a:lnTo>
                    <a:pt x="9936" y="10952"/>
                  </a:lnTo>
                  <a:lnTo>
                    <a:pt x="21600" y="17949"/>
                  </a:lnTo>
                  <a:lnTo>
                    <a:pt x="21600" y="21600"/>
                  </a:lnTo>
                  <a:lnTo>
                    <a:pt x="16416" y="17949"/>
                  </a:lnTo>
                  <a:lnTo>
                    <a:pt x="9936" y="17949"/>
                  </a:lnTo>
                  <a:lnTo>
                    <a:pt x="16416" y="14299"/>
                  </a:lnTo>
                  <a:lnTo>
                    <a:pt x="9936" y="14299"/>
                  </a:lnTo>
                  <a:lnTo>
                    <a:pt x="9936" y="10952"/>
                  </a:lnTo>
                  <a:lnTo>
                    <a:pt x="6048" y="6389"/>
                  </a:lnTo>
                  <a:lnTo>
                    <a:pt x="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1" name="Shape 1925"/>
            <p:cNvSpPr/>
            <p:nvPr/>
          </p:nvSpPr>
          <p:spPr>
            <a:xfrm>
              <a:off x="8573255" y="5120079"/>
              <a:ext cx="56873" cy="88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6389"/>
                  </a:lnTo>
                  <a:lnTo>
                    <a:pt x="9936" y="10952"/>
                  </a:lnTo>
                  <a:lnTo>
                    <a:pt x="21600" y="17949"/>
                  </a:lnTo>
                  <a:lnTo>
                    <a:pt x="21600" y="21600"/>
                  </a:lnTo>
                  <a:lnTo>
                    <a:pt x="16416" y="17949"/>
                  </a:lnTo>
                  <a:lnTo>
                    <a:pt x="9936" y="17949"/>
                  </a:lnTo>
                  <a:lnTo>
                    <a:pt x="16416" y="14299"/>
                  </a:lnTo>
                  <a:lnTo>
                    <a:pt x="9936" y="14299"/>
                  </a:lnTo>
                  <a:lnTo>
                    <a:pt x="9936" y="10952"/>
                  </a:lnTo>
                  <a:lnTo>
                    <a:pt x="6048" y="6389"/>
                  </a:lnTo>
                  <a:lnTo>
                    <a:pt x="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2" name="Shape 1926"/>
            <p:cNvSpPr/>
            <p:nvPr/>
          </p:nvSpPr>
          <p:spPr>
            <a:xfrm>
              <a:off x="8573255" y="5120079"/>
              <a:ext cx="56873" cy="88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6389"/>
                  </a:lnTo>
                  <a:lnTo>
                    <a:pt x="9936" y="10952"/>
                  </a:lnTo>
                  <a:lnTo>
                    <a:pt x="21600" y="17949"/>
                  </a:lnTo>
                  <a:lnTo>
                    <a:pt x="21600" y="21600"/>
                  </a:lnTo>
                  <a:lnTo>
                    <a:pt x="16416" y="17949"/>
                  </a:lnTo>
                  <a:lnTo>
                    <a:pt x="9936" y="17949"/>
                  </a:lnTo>
                  <a:lnTo>
                    <a:pt x="16416" y="14299"/>
                  </a:lnTo>
                  <a:lnTo>
                    <a:pt x="9936" y="14299"/>
                  </a:lnTo>
                  <a:lnTo>
                    <a:pt x="9936" y="10952"/>
                  </a:lnTo>
                  <a:lnTo>
                    <a:pt x="6048" y="6389"/>
                  </a:lnTo>
                  <a:lnTo>
                    <a:pt x="0"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3" name="Shape 1927"/>
            <p:cNvSpPr/>
            <p:nvPr/>
          </p:nvSpPr>
          <p:spPr>
            <a:xfrm>
              <a:off x="8573255" y="5120079"/>
              <a:ext cx="56873" cy="8883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048" y="6389"/>
                  </a:lnTo>
                  <a:lnTo>
                    <a:pt x="9936" y="10952"/>
                  </a:lnTo>
                  <a:lnTo>
                    <a:pt x="21600" y="17949"/>
                  </a:lnTo>
                  <a:lnTo>
                    <a:pt x="21600" y="21600"/>
                  </a:lnTo>
                  <a:lnTo>
                    <a:pt x="16416" y="17949"/>
                  </a:lnTo>
                  <a:lnTo>
                    <a:pt x="9936" y="17949"/>
                  </a:lnTo>
                  <a:lnTo>
                    <a:pt x="16416" y="14299"/>
                  </a:lnTo>
                  <a:lnTo>
                    <a:pt x="9936" y="14299"/>
                  </a:lnTo>
                  <a:lnTo>
                    <a:pt x="9936" y="10952"/>
                  </a:lnTo>
                  <a:lnTo>
                    <a:pt x="6048" y="6389"/>
                  </a:lnTo>
                  <a:lnTo>
                    <a:pt x="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4" name="Shape 1928"/>
            <p:cNvSpPr/>
            <p:nvPr/>
          </p:nvSpPr>
          <p:spPr>
            <a:xfrm>
              <a:off x="8565293" y="5339040"/>
              <a:ext cx="26162" cy="425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270" y="7624"/>
                  </a:lnTo>
                  <a:lnTo>
                    <a:pt x="0" y="21600"/>
                  </a:lnTo>
                  <a:lnTo>
                    <a:pt x="11270" y="13976"/>
                  </a:lnTo>
                  <a:lnTo>
                    <a:pt x="1127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5" name="Shape 1929"/>
            <p:cNvSpPr/>
            <p:nvPr/>
          </p:nvSpPr>
          <p:spPr>
            <a:xfrm>
              <a:off x="8565293" y="5339040"/>
              <a:ext cx="26162" cy="425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270" y="7624"/>
                  </a:lnTo>
                  <a:lnTo>
                    <a:pt x="0" y="21600"/>
                  </a:lnTo>
                  <a:lnTo>
                    <a:pt x="11270" y="13976"/>
                  </a:lnTo>
                  <a:lnTo>
                    <a:pt x="11270" y="0"/>
                  </a:lnTo>
                  <a:lnTo>
                    <a:pt x="2160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6" name="Shape 1930"/>
            <p:cNvSpPr/>
            <p:nvPr/>
          </p:nvSpPr>
          <p:spPr>
            <a:xfrm>
              <a:off x="8565293" y="5339040"/>
              <a:ext cx="26162" cy="425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270" y="7624"/>
                  </a:lnTo>
                  <a:lnTo>
                    <a:pt x="0" y="21600"/>
                  </a:lnTo>
                  <a:lnTo>
                    <a:pt x="11270" y="13976"/>
                  </a:lnTo>
                  <a:lnTo>
                    <a:pt x="1127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7" name="Shape 1931"/>
            <p:cNvSpPr/>
            <p:nvPr/>
          </p:nvSpPr>
          <p:spPr>
            <a:xfrm>
              <a:off x="8565293" y="5339040"/>
              <a:ext cx="26162" cy="425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270" y="7624"/>
                  </a:lnTo>
                  <a:lnTo>
                    <a:pt x="0" y="21600"/>
                  </a:lnTo>
                  <a:lnTo>
                    <a:pt x="11270" y="13976"/>
                  </a:lnTo>
                  <a:lnTo>
                    <a:pt x="11270" y="0"/>
                  </a:lnTo>
                  <a:lnTo>
                    <a:pt x="21600"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8" name="Shape 1932"/>
            <p:cNvSpPr/>
            <p:nvPr/>
          </p:nvSpPr>
          <p:spPr>
            <a:xfrm>
              <a:off x="8565293" y="5339040"/>
              <a:ext cx="26162" cy="425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270" y="7624"/>
                  </a:lnTo>
                  <a:lnTo>
                    <a:pt x="0" y="21600"/>
                  </a:lnTo>
                  <a:lnTo>
                    <a:pt x="11270" y="13976"/>
                  </a:lnTo>
                  <a:lnTo>
                    <a:pt x="11270" y="0"/>
                  </a:lnTo>
                  <a:lnTo>
                    <a:pt x="2160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19" name="Shape 1933"/>
            <p:cNvSpPr/>
            <p:nvPr/>
          </p:nvSpPr>
          <p:spPr>
            <a:xfrm>
              <a:off x="8527757" y="4465700"/>
              <a:ext cx="128534" cy="310299"/>
            </a:xfrm>
            <a:custGeom>
              <a:avLst/>
              <a:gdLst/>
              <a:ahLst/>
              <a:cxnLst>
                <a:cxn ang="0">
                  <a:pos x="wd2" y="hd2"/>
                </a:cxn>
                <a:cxn ang="5400000">
                  <a:pos x="wd2" y="hd2"/>
                </a:cxn>
                <a:cxn ang="10800000">
                  <a:pos x="wd2" y="hd2"/>
                </a:cxn>
                <a:cxn ang="16200000">
                  <a:pos x="wd2" y="hd2"/>
                </a:cxn>
              </a:cxnLst>
              <a:rect l="0" t="0" r="r" b="b"/>
              <a:pathLst>
                <a:path w="21600" h="21600" extrusionOk="0">
                  <a:moveTo>
                    <a:pt x="0" y="16461"/>
                  </a:moveTo>
                  <a:lnTo>
                    <a:pt x="2103" y="16461"/>
                  </a:lnTo>
                  <a:lnTo>
                    <a:pt x="2103" y="14458"/>
                  </a:lnTo>
                  <a:lnTo>
                    <a:pt x="4396" y="14458"/>
                  </a:lnTo>
                  <a:lnTo>
                    <a:pt x="6308" y="13413"/>
                  </a:lnTo>
                  <a:lnTo>
                    <a:pt x="6308" y="12368"/>
                  </a:lnTo>
                  <a:lnTo>
                    <a:pt x="8602" y="11323"/>
                  </a:lnTo>
                  <a:lnTo>
                    <a:pt x="10704" y="10277"/>
                  </a:lnTo>
                  <a:lnTo>
                    <a:pt x="6308" y="9232"/>
                  </a:lnTo>
                  <a:lnTo>
                    <a:pt x="4396" y="9232"/>
                  </a:lnTo>
                  <a:lnTo>
                    <a:pt x="4396" y="8187"/>
                  </a:lnTo>
                  <a:lnTo>
                    <a:pt x="2103" y="7229"/>
                  </a:lnTo>
                  <a:lnTo>
                    <a:pt x="0" y="6184"/>
                  </a:lnTo>
                  <a:lnTo>
                    <a:pt x="2103" y="5139"/>
                  </a:lnTo>
                  <a:lnTo>
                    <a:pt x="2103" y="4094"/>
                  </a:lnTo>
                  <a:lnTo>
                    <a:pt x="0" y="4094"/>
                  </a:lnTo>
                  <a:lnTo>
                    <a:pt x="2103" y="3048"/>
                  </a:lnTo>
                  <a:lnTo>
                    <a:pt x="4396" y="2003"/>
                  </a:lnTo>
                  <a:lnTo>
                    <a:pt x="4396" y="0"/>
                  </a:lnTo>
                  <a:lnTo>
                    <a:pt x="17204" y="2003"/>
                  </a:lnTo>
                  <a:lnTo>
                    <a:pt x="17204" y="5139"/>
                  </a:lnTo>
                  <a:lnTo>
                    <a:pt x="14910" y="5139"/>
                  </a:lnTo>
                  <a:lnTo>
                    <a:pt x="14910" y="7229"/>
                  </a:lnTo>
                  <a:lnTo>
                    <a:pt x="19306" y="7229"/>
                  </a:lnTo>
                  <a:lnTo>
                    <a:pt x="19306" y="10277"/>
                  </a:lnTo>
                  <a:lnTo>
                    <a:pt x="21600" y="10277"/>
                  </a:lnTo>
                  <a:lnTo>
                    <a:pt x="21600" y="12368"/>
                  </a:lnTo>
                  <a:lnTo>
                    <a:pt x="19306" y="11323"/>
                  </a:lnTo>
                  <a:lnTo>
                    <a:pt x="21600" y="11323"/>
                  </a:lnTo>
                  <a:lnTo>
                    <a:pt x="19306" y="10277"/>
                  </a:lnTo>
                  <a:lnTo>
                    <a:pt x="19306" y="15416"/>
                  </a:lnTo>
                  <a:lnTo>
                    <a:pt x="17204" y="15416"/>
                  </a:lnTo>
                  <a:lnTo>
                    <a:pt x="17204" y="17506"/>
                  </a:lnTo>
                  <a:lnTo>
                    <a:pt x="14910" y="18552"/>
                  </a:lnTo>
                  <a:lnTo>
                    <a:pt x="14910" y="20816"/>
                  </a:lnTo>
                  <a:lnTo>
                    <a:pt x="12998" y="21600"/>
                  </a:lnTo>
                  <a:lnTo>
                    <a:pt x="12998" y="19771"/>
                  </a:lnTo>
                  <a:lnTo>
                    <a:pt x="8602" y="19771"/>
                  </a:lnTo>
                  <a:lnTo>
                    <a:pt x="8602" y="20816"/>
                  </a:lnTo>
                  <a:lnTo>
                    <a:pt x="6308" y="19771"/>
                  </a:lnTo>
                  <a:lnTo>
                    <a:pt x="4396" y="19771"/>
                  </a:lnTo>
                  <a:lnTo>
                    <a:pt x="4396" y="18552"/>
                  </a:lnTo>
                  <a:lnTo>
                    <a:pt x="2103" y="17506"/>
                  </a:lnTo>
                  <a:lnTo>
                    <a:pt x="0" y="17506"/>
                  </a:lnTo>
                  <a:lnTo>
                    <a:pt x="0" y="16461"/>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0" name="Shape 1934"/>
            <p:cNvSpPr/>
            <p:nvPr/>
          </p:nvSpPr>
          <p:spPr>
            <a:xfrm>
              <a:off x="8683589" y="3872630"/>
              <a:ext cx="163794" cy="350337"/>
            </a:xfrm>
            <a:custGeom>
              <a:avLst/>
              <a:gdLst/>
              <a:ahLst/>
              <a:cxnLst>
                <a:cxn ang="0">
                  <a:pos x="wd2" y="hd2"/>
                </a:cxn>
                <a:cxn ang="5400000">
                  <a:pos x="wd2" y="hd2"/>
                </a:cxn>
                <a:cxn ang="10800000">
                  <a:pos x="wd2" y="hd2"/>
                </a:cxn>
                <a:cxn ang="16200000">
                  <a:pos x="wd2" y="hd2"/>
                </a:cxn>
              </a:cxnLst>
              <a:rect l="0" t="0" r="r" b="b"/>
              <a:pathLst>
                <a:path w="21600" h="21600" extrusionOk="0">
                  <a:moveTo>
                    <a:pt x="3900" y="21600"/>
                  </a:moveTo>
                  <a:lnTo>
                    <a:pt x="1800" y="21600"/>
                  </a:lnTo>
                  <a:lnTo>
                    <a:pt x="1800" y="17203"/>
                  </a:lnTo>
                  <a:lnTo>
                    <a:pt x="0" y="15351"/>
                  </a:lnTo>
                  <a:lnTo>
                    <a:pt x="1800" y="14426"/>
                  </a:lnTo>
                  <a:lnTo>
                    <a:pt x="0" y="14426"/>
                  </a:lnTo>
                  <a:lnTo>
                    <a:pt x="1800" y="13500"/>
                  </a:lnTo>
                  <a:lnTo>
                    <a:pt x="1800" y="8023"/>
                  </a:lnTo>
                  <a:lnTo>
                    <a:pt x="3900" y="8023"/>
                  </a:lnTo>
                  <a:lnTo>
                    <a:pt x="5700" y="7174"/>
                  </a:lnTo>
                  <a:lnTo>
                    <a:pt x="5700" y="5323"/>
                  </a:lnTo>
                  <a:lnTo>
                    <a:pt x="3900" y="5323"/>
                  </a:lnTo>
                  <a:lnTo>
                    <a:pt x="3900" y="4397"/>
                  </a:lnTo>
                  <a:lnTo>
                    <a:pt x="5700" y="3471"/>
                  </a:lnTo>
                  <a:lnTo>
                    <a:pt x="3900" y="2777"/>
                  </a:lnTo>
                  <a:lnTo>
                    <a:pt x="3900" y="1851"/>
                  </a:lnTo>
                  <a:lnTo>
                    <a:pt x="5700" y="926"/>
                  </a:lnTo>
                  <a:lnTo>
                    <a:pt x="5700" y="0"/>
                  </a:lnTo>
                  <a:lnTo>
                    <a:pt x="7050" y="0"/>
                  </a:lnTo>
                  <a:lnTo>
                    <a:pt x="16350" y="11726"/>
                  </a:lnTo>
                  <a:lnTo>
                    <a:pt x="16350" y="14426"/>
                  </a:lnTo>
                  <a:lnTo>
                    <a:pt x="18150" y="14426"/>
                  </a:lnTo>
                  <a:lnTo>
                    <a:pt x="18150" y="15351"/>
                  </a:lnTo>
                  <a:lnTo>
                    <a:pt x="19800" y="15351"/>
                  </a:lnTo>
                  <a:lnTo>
                    <a:pt x="19800" y="16277"/>
                  </a:lnTo>
                  <a:lnTo>
                    <a:pt x="21600" y="16277"/>
                  </a:lnTo>
                  <a:lnTo>
                    <a:pt x="21600" y="18129"/>
                  </a:lnTo>
                  <a:lnTo>
                    <a:pt x="19800" y="18129"/>
                  </a:lnTo>
                  <a:lnTo>
                    <a:pt x="19800" y="18977"/>
                  </a:lnTo>
                  <a:lnTo>
                    <a:pt x="18150" y="18977"/>
                  </a:lnTo>
                  <a:lnTo>
                    <a:pt x="18150" y="19903"/>
                  </a:lnTo>
                  <a:lnTo>
                    <a:pt x="16350" y="20674"/>
                  </a:lnTo>
                  <a:lnTo>
                    <a:pt x="3900" y="2160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1" name="Shape 1935"/>
            <p:cNvSpPr/>
            <p:nvPr/>
          </p:nvSpPr>
          <p:spPr>
            <a:xfrm>
              <a:off x="8648327" y="4162909"/>
              <a:ext cx="309389" cy="192686"/>
            </a:xfrm>
            <a:custGeom>
              <a:avLst/>
              <a:gdLst/>
              <a:ahLst/>
              <a:cxnLst>
                <a:cxn ang="0">
                  <a:pos x="wd2" y="hd2"/>
                </a:cxn>
                <a:cxn ang="5400000">
                  <a:pos x="wd2" y="hd2"/>
                </a:cxn>
                <a:cxn ang="10800000">
                  <a:pos x="wd2" y="hd2"/>
                </a:cxn>
                <a:cxn ang="16200000">
                  <a:pos x="wd2" y="hd2"/>
                </a:cxn>
              </a:cxnLst>
              <a:rect l="0" t="0" r="r" b="b"/>
              <a:pathLst>
                <a:path w="21600" h="21600" extrusionOk="0">
                  <a:moveTo>
                    <a:pt x="0" y="8275"/>
                  </a:moveTo>
                  <a:lnTo>
                    <a:pt x="4685" y="6732"/>
                  </a:lnTo>
                  <a:lnTo>
                    <a:pt x="11276" y="5049"/>
                  </a:lnTo>
                  <a:lnTo>
                    <a:pt x="12229" y="3366"/>
                  </a:lnTo>
                  <a:lnTo>
                    <a:pt x="12229" y="1683"/>
                  </a:lnTo>
                  <a:lnTo>
                    <a:pt x="13182" y="1683"/>
                  </a:lnTo>
                  <a:lnTo>
                    <a:pt x="13182" y="0"/>
                  </a:lnTo>
                  <a:lnTo>
                    <a:pt x="14135" y="0"/>
                  </a:lnTo>
                  <a:lnTo>
                    <a:pt x="14135" y="3366"/>
                  </a:lnTo>
                  <a:lnTo>
                    <a:pt x="15962" y="3366"/>
                  </a:lnTo>
                  <a:lnTo>
                    <a:pt x="15009" y="5049"/>
                  </a:lnTo>
                  <a:lnTo>
                    <a:pt x="14135" y="6732"/>
                  </a:lnTo>
                  <a:lnTo>
                    <a:pt x="14135" y="9958"/>
                  </a:lnTo>
                  <a:lnTo>
                    <a:pt x="15962" y="9958"/>
                  </a:lnTo>
                  <a:lnTo>
                    <a:pt x="16915" y="11642"/>
                  </a:lnTo>
                  <a:lnTo>
                    <a:pt x="16915" y="13325"/>
                  </a:lnTo>
                  <a:lnTo>
                    <a:pt x="17868" y="13325"/>
                  </a:lnTo>
                  <a:lnTo>
                    <a:pt x="17868" y="14587"/>
                  </a:lnTo>
                  <a:lnTo>
                    <a:pt x="20647" y="14587"/>
                  </a:lnTo>
                  <a:lnTo>
                    <a:pt x="21600" y="13325"/>
                  </a:lnTo>
                  <a:lnTo>
                    <a:pt x="20647" y="11642"/>
                  </a:lnTo>
                  <a:lnTo>
                    <a:pt x="20647" y="9958"/>
                  </a:lnTo>
                  <a:lnTo>
                    <a:pt x="19932" y="9958"/>
                  </a:lnTo>
                  <a:lnTo>
                    <a:pt x="20647" y="9958"/>
                  </a:lnTo>
                  <a:lnTo>
                    <a:pt x="21600" y="13325"/>
                  </a:lnTo>
                  <a:lnTo>
                    <a:pt x="21600" y="14587"/>
                  </a:lnTo>
                  <a:lnTo>
                    <a:pt x="20647" y="14587"/>
                  </a:lnTo>
                  <a:lnTo>
                    <a:pt x="19932" y="16270"/>
                  </a:lnTo>
                  <a:lnTo>
                    <a:pt x="18821" y="16270"/>
                  </a:lnTo>
                  <a:lnTo>
                    <a:pt x="18821" y="18234"/>
                  </a:lnTo>
                  <a:lnTo>
                    <a:pt x="17868" y="18234"/>
                  </a:lnTo>
                  <a:lnTo>
                    <a:pt x="17868" y="16270"/>
                  </a:lnTo>
                  <a:lnTo>
                    <a:pt x="16915" y="16270"/>
                  </a:lnTo>
                  <a:lnTo>
                    <a:pt x="16915" y="18234"/>
                  </a:lnTo>
                  <a:lnTo>
                    <a:pt x="15962" y="18234"/>
                  </a:lnTo>
                  <a:lnTo>
                    <a:pt x="15962" y="19917"/>
                  </a:lnTo>
                  <a:lnTo>
                    <a:pt x="15009" y="19917"/>
                  </a:lnTo>
                  <a:lnTo>
                    <a:pt x="15009" y="21600"/>
                  </a:lnTo>
                  <a:lnTo>
                    <a:pt x="15009" y="18234"/>
                  </a:lnTo>
                  <a:lnTo>
                    <a:pt x="14135" y="18234"/>
                  </a:lnTo>
                  <a:lnTo>
                    <a:pt x="14135" y="16270"/>
                  </a:lnTo>
                  <a:lnTo>
                    <a:pt x="14135" y="18234"/>
                  </a:lnTo>
                  <a:lnTo>
                    <a:pt x="13182" y="18234"/>
                  </a:lnTo>
                  <a:lnTo>
                    <a:pt x="13182" y="16270"/>
                  </a:lnTo>
                  <a:lnTo>
                    <a:pt x="12229" y="14587"/>
                  </a:lnTo>
                  <a:lnTo>
                    <a:pt x="9371" y="14587"/>
                  </a:lnTo>
                  <a:lnTo>
                    <a:pt x="8497" y="16270"/>
                  </a:lnTo>
                  <a:lnTo>
                    <a:pt x="5638" y="16270"/>
                  </a:lnTo>
                  <a:lnTo>
                    <a:pt x="5638" y="18234"/>
                  </a:lnTo>
                  <a:lnTo>
                    <a:pt x="3732" y="18234"/>
                  </a:lnTo>
                  <a:lnTo>
                    <a:pt x="0" y="19917"/>
                  </a:lnTo>
                  <a:lnTo>
                    <a:pt x="0" y="8275"/>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2" name="Shape 1936"/>
            <p:cNvSpPr/>
            <p:nvPr/>
          </p:nvSpPr>
          <p:spPr>
            <a:xfrm>
              <a:off x="8591454" y="4907375"/>
              <a:ext cx="11375" cy="325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8"/>
                  </a:lnTo>
                  <a:lnTo>
                    <a:pt x="0" y="21600"/>
                  </a:lnTo>
                  <a:lnTo>
                    <a:pt x="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3" name="Shape 1937"/>
            <p:cNvSpPr/>
            <p:nvPr/>
          </p:nvSpPr>
          <p:spPr>
            <a:xfrm>
              <a:off x="8591454" y="4907375"/>
              <a:ext cx="11375" cy="325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8"/>
                  </a:lnTo>
                  <a:lnTo>
                    <a:pt x="0" y="21600"/>
                  </a:lnTo>
                  <a:lnTo>
                    <a:pt x="0" y="0"/>
                  </a:lnTo>
                  <a:lnTo>
                    <a:pt x="21600" y="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4" name="Shape 1938"/>
            <p:cNvSpPr/>
            <p:nvPr/>
          </p:nvSpPr>
          <p:spPr>
            <a:xfrm>
              <a:off x="8591454" y="4907375"/>
              <a:ext cx="11375" cy="325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8"/>
                  </a:lnTo>
                  <a:lnTo>
                    <a:pt x="0" y="21600"/>
                  </a:lnTo>
                  <a:lnTo>
                    <a:pt x="0" y="0"/>
                  </a:lnTo>
                  <a:lnTo>
                    <a:pt x="21600" y="0"/>
                  </a:lnTo>
                  <a:close/>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5" name="Shape 1939"/>
            <p:cNvSpPr/>
            <p:nvPr/>
          </p:nvSpPr>
          <p:spPr>
            <a:xfrm>
              <a:off x="8591454" y="4907375"/>
              <a:ext cx="11375" cy="325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8"/>
                  </a:lnTo>
                  <a:lnTo>
                    <a:pt x="0" y="21600"/>
                  </a:lnTo>
                  <a:lnTo>
                    <a:pt x="0" y="0"/>
                  </a:lnTo>
                  <a:lnTo>
                    <a:pt x="21600" y="0"/>
                  </a:lnTo>
                </a:path>
              </a:pathLst>
            </a:custGeom>
            <a:solidFill>
              <a:srgbClr val="4472C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6" name="Shape 1940"/>
            <p:cNvSpPr/>
            <p:nvPr/>
          </p:nvSpPr>
          <p:spPr>
            <a:xfrm>
              <a:off x="8591454" y="4907375"/>
              <a:ext cx="11375" cy="3253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138"/>
                  </a:lnTo>
                  <a:lnTo>
                    <a:pt x="0" y="21600"/>
                  </a:lnTo>
                  <a:lnTo>
                    <a:pt x="0" y="0"/>
                  </a:lnTo>
                  <a:lnTo>
                    <a:pt x="21600" y="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7" name="Shape 1941"/>
            <p:cNvSpPr/>
            <p:nvPr/>
          </p:nvSpPr>
          <p:spPr>
            <a:xfrm>
              <a:off x="8601691" y="4892361"/>
              <a:ext cx="0" cy="15015"/>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0"/>
                  </a:lnTo>
                  <a:lnTo>
                    <a:pt x="0" y="21600"/>
                  </a:lnTo>
                  <a:close/>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8" name="Shape 1942"/>
            <p:cNvSpPr/>
            <p:nvPr/>
          </p:nvSpPr>
          <p:spPr>
            <a:xfrm>
              <a:off x="8601691" y="4892361"/>
              <a:ext cx="0" cy="15015"/>
            </a:xfrm>
            <a:custGeom>
              <a:avLst/>
              <a:gdLst/>
              <a:ahLst/>
              <a:cxnLst>
                <a:cxn ang="0">
                  <a:pos x="wd2" y="hd2"/>
                </a:cxn>
                <a:cxn ang="5400000">
                  <a:pos x="wd2" y="hd2"/>
                </a:cxn>
                <a:cxn ang="10800000">
                  <a:pos x="wd2" y="hd2"/>
                </a:cxn>
                <a:cxn ang="16200000">
                  <a:pos x="wd2" y="hd2"/>
                </a:cxn>
              </a:cxnLst>
              <a:rect l="0" t="0" r="r" b="b"/>
              <a:pathLst>
                <a:path h="21600" extrusionOk="0">
                  <a:moveTo>
                    <a:pt x="0" y="21600"/>
                  </a:moveTo>
                  <a:lnTo>
                    <a:pt x="0" y="0"/>
                  </a:lnTo>
                  <a:lnTo>
                    <a:pt x="0" y="21600"/>
                  </a:lnTo>
                </a:path>
              </a:pathLst>
            </a:custGeom>
            <a:solidFill>
              <a:srgbClr val="4472C4"/>
            </a:solidFill>
            <a:ln w="3175">
              <a:solidFill>
                <a:srgbClr val="A6A6A6"/>
              </a:solidFill>
              <a:round/>
            </a:ln>
          </p:spPr>
          <p:txBody>
            <a:bodyPr lIns="45719" rIns="45719"/>
            <a:lstStyle/>
            <a:p>
              <a:pPr lvl="0" algn="l" defTabSz="914400">
                <a:defRPr sz="1800">
                  <a:latin typeface="Trebuchet MS"/>
                  <a:ea typeface="Trebuchet MS"/>
                  <a:cs typeface="Trebuchet MS"/>
                  <a:sym typeface="Trebuchet MS"/>
                </a:defRPr>
              </a:pPr>
              <a:endParaRPr dirty="0"/>
            </a:p>
          </p:txBody>
        </p:sp>
        <p:sp>
          <p:nvSpPr>
            <p:cNvPr id="229" name="Shape 1943"/>
            <p:cNvSpPr/>
            <p:nvPr/>
          </p:nvSpPr>
          <p:spPr>
            <a:xfrm>
              <a:off x="8171733" y="4695922"/>
              <a:ext cx="431097" cy="243986"/>
            </a:xfrm>
            <a:custGeom>
              <a:avLst/>
              <a:gdLst/>
              <a:ahLst/>
              <a:cxnLst>
                <a:cxn ang="0">
                  <a:pos x="wd2" y="hd2"/>
                </a:cxn>
                <a:cxn ang="5400000">
                  <a:pos x="wd2" y="hd2"/>
                </a:cxn>
                <a:cxn ang="10800000">
                  <a:pos x="wd2" y="hd2"/>
                </a:cxn>
                <a:cxn ang="16200000">
                  <a:pos x="wd2" y="hd2"/>
                </a:cxn>
              </a:cxnLst>
              <a:rect l="0" t="0" r="r" b="b"/>
              <a:pathLst>
                <a:path w="21600" h="21600" extrusionOk="0">
                  <a:moveTo>
                    <a:pt x="0" y="6646"/>
                  </a:moveTo>
                  <a:lnTo>
                    <a:pt x="7409" y="4209"/>
                  </a:lnTo>
                  <a:lnTo>
                    <a:pt x="16870" y="0"/>
                  </a:lnTo>
                  <a:lnTo>
                    <a:pt x="17554" y="7975"/>
                  </a:lnTo>
                  <a:lnTo>
                    <a:pt x="18237" y="13403"/>
                  </a:lnTo>
                  <a:lnTo>
                    <a:pt x="18921" y="14732"/>
                  </a:lnTo>
                  <a:lnTo>
                    <a:pt x="21600" y="13403"/>
                  </a:lnTo>
                  <a:lnTo>
                    <a:pt x="20916" y="13403"/>
                  </a:lnTo>
                  <a:lnTo>
                    <a:pt x="21600" y="14732"/>
                  </a:lnTo>
                  <a:lnTo>
                    <a:pt x="21600" y="16062"/>
                  </a:lnTo>
                  <a:lnTo>
                    <a:pt x="20916" y="16062"/>
                  </a:lnTo>
                  <a:lnTo>
                    <a:pt x="20916" y="18720"/>
                  </a:lnTo>
                  <a:lnTo>
                    <a:pt x="19548" y="19938"/>
                  </a:lnTo>
                  <a:lnTo>
                    <a:pt x="18921" y="19938"/>
                  </a:lnTo>
                  <a:lnTo>
                    <a:pt x="18237" y="21600"/>
                  </a:lnTo>
                  <a:lnTo>
                    <a:pt x="18237" y="19938"/>
                  </a:lnTo>
                  <a:lnTo>
                    <a:pt x="18921" y="19938"/>
                  </a:lnTo>
                  <a:lnTo>
                    <a:pt x="18921" y="18720"/>
                  </a:lnTo>
                  <a:lnTo>
                    <a:pt x="18237" y="18720"/>
                  </a:lnTo>
                  <a:lnTo>
                    <a:pt x="18237" y="16062"/>
                  </a:lnTo>
                  <a:lnTo>
                    <a:pt x="17554" y="17391"/>
                  </a:lnTo>
                  <a:lnTo>
                    <a:pt x="17554" y="16062"/>
                  </a:lnTo>
                  <a:lnTo>
                    <a:pt x="17554" y="17391"/>
                  </a:lnTo>
                  <a:lnTo>
                    <a:pt x="16870" y="17391"/>
                  </a:lnTo>
                  <a:lnTo>
                    <a:pt x="16186" y="16062"/>
                  </a:lnTo>
                  <a:lnTo>
                    <a:pt x="16186" y="17391"/>
                  </a:lnTo>
                  <a:lnTo>
                    <a:pt x="16186" y="14732"/>
                  </a:lnTo>
                  <a:lnTo>
                    <a:pt x="15502" y="14732"/>
                  </a:lnTo>
                  <a:lnTo>
                    <a:pt x="16186" y="13403"/>
                  </a:lnTo>
                  <a:lnTo>
                    <a:pt x="16870" y="13403"/>
                  </a:lnTo>
                  <a:lnTo>
                    <a:pt x="16186" y="13403"/>
                  </a:lnTo>
                  <a:lnTo>
                    <a:pt x="16186" y="12074"/>
                  </a:lnTo>
                  <a:lnTo>
                    <a:pt x="15502" y="12074"/>
                  </a:lnTo>
                  <a:lnTo>
                    <a:pt x="15502" y="13403"/>
                  </a:lnTo>
                  <a:lnTo>
                    <a:pt x="15502" y="10855"/>
                  </a:lnTo>
                  <a:lnTo>
                    <a:pt x="16186" y="12074"/>
                  </a:lnTo>
                  <a:lnTo>
                    <a:pt x="16186" y="10855"/>
                  </a:lnTo>
                  <a:lnTo>
                    <a:pt x="15502" y="10855"/>
                  </a:lnTo>
                  <a:lnTo>
                    <a:pt x="15502" y="9526"/>
                  </a:lnTo>
                  <a:lnTo>
                    <a:pt x="14875" y="10855"/>
                  </a:lnTo>
                  <a:lnTo>
                    <a:pt x="14875" y="9526"/>
                  </a:lnTo>
                  <a:lnTo>
                    <a:pt x="15502" y="9526"/>
                  </a:lnTo>
                  <a:lnTo>
                    <a:pt x="15502" y="7975"/>
                  </a:lnTo>
                  <a:lnTo>
                    <a:pt x="14875" y="7975"/>
                  </a:lnTo>
                  <a:lnTo>
                    <a:pt x="15502" y="5538"/>
                  </a:lnTo>
                  <a:lnTo>
                    <a:pt x="15502" y="4209"/>
                  </a:lnTo>
                  <a:lnTo>
                    <a:pt x="16186" y="4209"/>
                  </a:lnTo>
                  <a:lnTo>
                    <a:pt x="16186" y="1329"/>
                  </a:lnTo>
                  <a:lnTo>
                    <a:pt x="15502" y="2658"/>
                  </a:lnTo>
                  <a:lnTo>
                    <a:pt x="15502" y="4209"/>
                  </a:lnTo>
                  <a:lnTo>
                    <a:pt x="14875" y="4209"/>
                  </a:lnTo>
                  <a:lnTo>
                    <a:pt x="14875" y="5538"/>
                  </a:lnTo>
                  <a:lnTo>
                    <a:pt x="14191" y="4209"/>
                  </a:lnTo>
                  <a:lnTo>
                    <a:pt x="14191" y="6646"/>
                  </a:lnTo>
                  <a:lnTo>
                    <a:pt x="13507" y="6646"/>
                  </a:lnTo>
                  <a:lnTo>
                    <a:pt x="14191" y="7975"/>
                  </a:lnTo>
                  <a:lnTo>
                    <a:pt x="14191" y="9526"/>
                  </a:lnTo>
                  <a:lnTo>
                    <a:pt x="14875" y="9526"/>
                  </a:lnTo>
                  <a:lnTo>
                    <a:pt x="14191" y="9526"/>
                  </a:lnTo>
                  <a:lnTo>
                    <a:pt x="14191" y="13403"/>
                  </a:lnTo>
                  <a:lnTo>
                    <a:pt x="14875" y="13403"/>
                  </a:lnTo>
                  <a:lnTo>
                    <a:pt x="14875" y="14732"/>
                  </a:lnTo>
                  <a:lnTo>
                    <a:pt x="15502" y="17391"/>
                  </a:lnTo>
                  <a:lnTo>
                    <a:pt x="14875" y="17391"/>
                  </a:lnTo>
                  <a:lnTo>
                    <a:pt x="14191" y="16062"/>
                  </a:lnTo>
                  <a:lnTo>
                    <a:pt x="14191" y="14732"/>
                  </a:lnTo>
                  <a:lnTo>
                    <a:pt x="14191" y="16062"/>
                  </a:lnTo>
                  <a:lnTo>
                    <a:pt x="14875" y="17391"/>
                  </a:lnTo>
                  <a:lnTo>
                    <a:pt x="15502" y="17391"/>
                  </a:lnTo>
                  <a:lnTo>
                    <a:pt x="15502" y="18720"/>
                  </a:lnTo>
                  <a:lnTo>
                    <a:pt x="16186" y="19938"/>
                  </a:lnTo>
                  <a:lnTo>
                    <a:pt x="15502" y="19938"/>
                  </a:lnTo>
                  <a:lnTo>
                    <a:pt x="14875" y="18720"/>
                  </a:lnTo>
                  <a:lnTo>
                    <a:pt x="13507" y="18720"/>
                  </a:lnTo>
                  <a:lnTo>
                    <a:pt x="13507" y="17391"/>
                  </a:lnTo>
                  <a:lnTo>
                    <a:pt x="13507" y="18720"/>
                  </a:lnTo>
                  <a:lnTo>
                    <a:pt x="12823" y="18720"/>
                  </a:lnTo>
                  <a:lnTo>
                    <a:pt x="12823" y="17391"/>
                  </a:lnTo>
                  <a:lnTo>
                    <a:pt x="12139" y="17391"/>
                  </a:lnTo>
                  <a:lnTo>
                    <a:pt x="12139" y="18720"/>
                  </a:lnTo>
                  <a:lnTo>
                    <a:pt x="11341" y="17391"/>
                  </a:lnTo>
                  <a:lnTo>
                    <a:pt x="11341" y="16062"/>
                  </a:lnTo>
                  <a:lnTo>
                    <a:pt x="12139" y="16062"/>
                  </a:lnTo>
                  <a:lnTo>
                    <a:pt x="12139" y="10855"/>
                  </a:lnTo>
                  <a:lnTo>
                    <a:pt x="11341" y="12074"/>
                  </a:lnTo>
                  <a:lnTo>
                    <a:pt x="10828" y="10855"/>
                  </a:lnTo>
                  <a:lnTo>
                    <a:pt x="9461" y="10855"/>
                  </a:lnTo>
                  <a:lnTo>
                    <a:pt x="9461" y="7975"/>
                  </a:lnTo>
                  <a:lnTo>
                    <a:pt x="7979" y="7975"/>
                  </a:lnTo>
                  <a:lnTo>
                    <a:pt x="7979" y="6646"/>
                  </a:lnTo>
                  <a:lnTo>
                    <a:pt x="7409" y="6646"/>
                  </a:lnTo>
                  <a:lnTo>
                    <a:pt x="7409" y="5538"/>
                  </a:lnTo>
                  <a:lnTo>
                    <a:pt x="6098" y="5538"/>
                  </a:lnTo>
                  <a:lnTo>
                    <a:pt x="6098" y="4209"/>
                  </a:lnTo>
                  <a:lnTo>
                    <a:pt x="5300" y="5538"/>
                  </a:lnTo>
                  <a:lnTo>
                    <a:pt x="4616" y="5538"/>
                  </a:lnTo>
                  <a:lnTo>
                    <a:pt x="4616" y="6646"/>
                  </a:lnTo>
                  <a:lnTo>
                    <a:pt x="3363" y="6646"/>
                  </a:lnTo>
                  <a:lnTo>
                    <a:pt x="2736" y="9526"/>
                  </a:lnTo>
                  <a:lnTo>
                    <a:pt x="1881" y="7975"/>
                  </a:lnTo>
                  <a:lnTo>
                    <a:pt x="1881" y="9526"/>
                  </a:lnTo>
                  <a:lnTo>
                    <a:pt x="1368" y="10855"/>
                  </a:lnTo>
                  <a:lnTo>
                    <a:pt x="684" y="12074"/>
                  </a:lnTo>
                  <a:lnTo>
                    <a:pt x="684" y="13403"/>
                  </a:lnTo>
                  <a:lnTo>
                    <a:pt x="0" y="6646"/>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0" name="Shape 1944"/>
            <p:cNvSpPr/>
            <p:nvPr/>
          </p:nvSpPr>
          <p:spPr>
            <a:xfrm>
              <a:off x="8510695" y="4667144"/>
              <a:ext cx="92135" cy="188933"/>
            </a:xfrm>
            <a:custGeom>
              <a:avLst/>
              <a:gdLst/>
              <a:ahLst/>
              <a:cxnLst>
                <a:cxn ang="0">
                  <a:pos x="wd2" y="hd2"/>
                </a:cxn>
                <a:cxn ang="5400000">
                  <a:pos x="wd2" y="hd2"/>
                </a:cxn>
                <a:cxn ang="10800000">
                  <a:pos x="wd2" y="hd2"/>
                </a:cxn>
                <a:cxn ang="16200000">
                  <a:pos x="wd2" y="hd2"/>
                </a:cxn>
              </a:cxnLst>
              <a:rect l="0" t="0" r="r" b="b"/>
              <a:pathLst>
                <a:path w="21600" h="21600" extrusionOk="0">
                  <a:moveTo>
                    <a:pt x="0" y="3290"/>
                  </a:moveTo>
                  <a:lnTo>
                    <a:pt x="0" y="1717"/>
                  </a:lnTo>
                  <a:lnTo>
                    <a:pt x="3200" y="0"/>
                  </a:lnTo>
                  <a:lnTo>
                    <a:pt x="5867" y="0"/>
                  </a:lnTo>
                  <a:lnTo>
                    <a:pt x="5867" y="1717"/>
                  </a:lnTo>
                  <a:lnTo>
                    <a:pt x="3200" y="1717"/>
                  </a:lnTo>
                  <a:lnTo>
                    <a:pt x="3200" y="5007"/>
                  </a:lnTo>
                  <a:lnTo>
                    <a:pt x="5867" y="6723"/>
                  </a:lnTo>
                  <a:lnTo>
                    <a:pt x="5867" y="8440"/>
                  </a:lnTo>
                  <a:lnTo>
                    <a:pt x="9067" y="8440"/>
                  </a:lnTo>
                  <a:lnTo>
                    <a:pt x="9067" y="10156"/>
                  </a:lnTo>
                  <a:lnTo>
                    <a:pt x="12000" y="11873"/>
                  </a:lnTo>
                  <a:lnTo>
                    <a:pt x="12000" y="13589"/>
                  </a:lnTo>
                  <a:lnTo>
                    <a:pt x="15200" y="15163"/>
                  </a:lnTo>
                  <a:lnTo>
                    <a:pt x="18400" y="15163"/>
                  </a:lnTo>
                  <a:lnTo>
                    <a:pt x="18400" y="18596"/>
                  </a:lnTo>
                  <a:lnTo>
                    <a:pt x="21600" y="18596"/>
                  </a:lnTo>
                  <a:lnTo>
                    <a:pt x="21600" y="20313"/>
                  </a:lnTo>
                  <a:lnTo>
                    <a:pt x="9067" y="21600"/>
                  </a:lnTo>
                  <a:lnTo>
                    <a:pt x="5867" y="20313"/>
                  </a:lnTo>
                  <a:lnTo>
                    <a:pt x="3200" y="13589"/>
                  </a:lnTo>
                  <a:lnTo>
                    <a:pt x="0" y="329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1" name="Shape 1945"/>
            <p:cNvSpPr/>
            <p:nvPr/>
          </p:nvSpPr>
          <p:spPr>
            <a:xfrm>
              <a:off x="8648327" y="4293034"/>
              <a:ext cx="153557" cy="181426"/>
            </a:xfrm>
            <a:custGeom>
              <a:avLst/>
              <a:gdLst/>
              <a:ahLst/>
              <a:cxnLst>
                <a:cxn ang="0">
                  <a:pos x="wd2" y="hd2"/>
                </a:cxn>
                <a:cxn ang="5400000">
                  <a:pos x="wd2" y="hd2"/>
                </a:cxn>
                <a:cxn ang="10800000">
                  <a:pos x="wd2" y="hd2"/>
                </a:cxn>
                <a:cxn ang="16200000">
                  <a:pos x="wd2" y="hd2"/>
                </a:cxn>
              </a:cxnLst>
              <a:rect l="0" t="0" r="r" b="b"/>
              <a:pathLst>
                <a:path w="21600" h="21600" extrusionOk="0">
                  <a:moveTo>
                    <a:pt x="0" y="5661"/>
                  </a:moveTo>
                  <a:lnTo>
                    <a:pt x="7200" y="3873"/>
                  </a:lnTo>
                  <a:lnTo>
                    <a:pt x="11040" y="3873"/>
                  </a:lnTo>
                  <a:lnTo>
                    <a:pt x="11040" y="1788"/>
                  </a:lnTo>
                  <a:lnTo>
                    <a:pt x="16320" y="1788"/>
                  </a:lnTo>
                  <a:lnTo>
                    <a:pt x="18240" y="0"/>
                  </a:lnTo>
                  <a:lnTo>
                    <a:pt x="20000" y="0"/>
                  </a:lnTo>
                  <a:lnTo>
                    <a:pt x="21600" y="9236"/>
                  </a:lnTo>
                  <a:lnTo>
                    <a:pt x="21600" y="11023"/>
                  </a:lnTo>
                  <a:lnTo>
                    <a:pt x="18240" y="12811"/>
                  </a:lnTo>
                  <a:lnTo>
                    <a:pt x="16320" y="14599"/>
                  </a:lnTo>
                  <a:lnTo>
                    <a:pt x="16320" y="12811"/>
                  </a:lnTo>
                  <a:lnTo>
                    <a:pt x="14400" y="12811"/>
                  </a:lnTo>
                  <a:lnTo>
                    <a:pt x="16320" y="14599"/>
                  </a:lnTo>
                  <a:lnTo>
                    <a:pt x="12480" y="14599"/>
                  </a:lnTo>
                  <a:lnTo>
                    <a:pt x="12480" y="16237"/>
                  </a:lnTo>
                  <a:lnTo>
                    <a:pt x="9120" y="16237"/>
                  </a:lnTo>
                  <a:lnTo>
                    <a:pt x="3360" y="21600"/>
                  </a:lnTo>
                  <a:lnTo>
                    <a:pt x="0" y="21600"/>
                  </a:lnTo>
                  <a:lnTo>
                    <a:pt x="0" y="19812"/>
                  </a:lnTo>
                  <a:lnTo>
                    <a:pt x="1920" y="18025"/>
                  </a:lnTo>
                  <a:lnTo>
                    <a:pt x="1920" y="16237"/>
                  </a:lnTo>
                  <a:lnTo>
                    <a:pt x="0" y="5661"/>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2" name="Shape 1946"/>
            <p:cNvSpPr/>
            <p:nvPr/>
          </p:nvSpPr>
          <p:spPr>
            <a:xfrm>
              <a:off x="8023864" y="4385623"/>
              <a:ext cx="567592" cy="402888"/>
            </a:xfrm>
            <a:custGeom>
              <a:avLst/>
              <a:gdLst/>
              <a:ahLst/>
              <a:cxnLst>
                <a:cxn ang="0">
                  <a:pos x="wd2" y="hd2"/>
                </a:cxn>
                <a:cxn ang="5400000">
                  <a:pos x="wd2" y="hd2"/>
                </a:cxn>
                <a:cxn ang="10800000">
                  <a:pos x="wd2" y="hd2"/>
                </a:cxn>
                <a:cxn ang="16200000">
                  <a:pos x="wd2" y="hd2"/>
                </a:cxn>
              </a:cxnLst>
              <a:rect l="0" t="0" r="r" b="b"/>
              <a:pathLst>
                <a:path w="21600" h="21600" extrusionOk="0">
                  <a:moveTo>
                    <a:pt x="0" y="5568"/>
                  </a:moveTo>
                  <a:lnTo>
                    <a:pt x="519" y="5568"/>
                  </a:lnTo>
                  <a:lnTo>
                    <a:pt x="1039" y="4763"/>
                  </a:lnTo>
                  <a:lnTo>
                    <a:pt x="1645" y="3958"/>
                  </a:lnTo>
                  <a:lnTo>
                    <a:pt x="2554" y="3153"/>
                  </a:lnTo>
                  <a:lnTo>
                    <a:pt x="2554" y="4763"/>
                  </a:lnTo>
                  <a:lnTo>
                    <a:pt x="5757" y="3958"/>
                  </a:lnTo>
                  <a:lnTo>
                    <a:pt x="9739" y="2348"/>
                  </a:lnTo>
                  <a:lnTo>
                    <a:pt x="14328" y="1610"/>
                  </a:lnTo>
                  <a:lnTo>
                    <a:pt x="17531" y="0"/>
                  </a:lnTo>
                  <a:lnTo>
                    <a:pt x="17531" y="805"/>
                  </a:lnTo>
                  <a:lnTo>
                    <a:pt x="18051" y="805"/>
                  </a:lnTo>
                  <a:lnTo>
                    <a:pt x="18527" y="1610"/>
                  </a:lnTo>
                  <a:lnTo>
                    <a:pt x="18527" y="2348"/>
                  </a:lnTo>
                  <a:lnTo>
                    <a:pt x="19046" y="2348"/>
                  </a:lnTo>
                  <a:lnTo>
                    <a:pt x="19046" y="3153"/>
                  </a:lnTo>
                  <a:lnTo>
                    <a:pt x="20085" y="3153"/>
                  </a:lnTo>
                  <a:lnTo>
                    <a:pt x="20085" y="5568"/>
                  </a:lnTo>
                  <a:lnTo>
                    <a:pt x="19566" y="6373"/>
                  </a:lnTo>
                  <a:lnTo>
                    <a:pt x="19046" y="7111"/>
                  </a:lnTo>
                  <a:lnTo>
                    <a:pt x="19566" y="7111"/>
                  </a:lnTo>
                  <a:lnTo>
                    <a:pt x="19566" y="7916"/>
                  </a:lnTo>
                  <a:lnTo>
                    <a:pt x="19046" y="8720"/>
                  </a:lnTo>
                  <a:lnTo>
                    <a:pt x="19566" y="9660"/>
                  </a:lnTo>
                  <a:lnTo>
                    <a:pt x="20085" y="10330"/>
                  </a:lnTo>
                  <a:lnTo>
                    <a:pt x="20085" y="11135"/>
                  </a:lnTo>
                  <a:lnTo>
                    <a:pt x="20604" y="11135"/>
                  </a:lnTo>
                  <a:lnTo>
                    <a:pt x="21600" y="11873"/>
                  </a:lnTo>
                  <a:lnTo>
                    <a:pt x="21124" y="12678"/>
                  </a:lnTo>
                  <a:lnTo>
                    <a:pt x="20604" y="13617"/>
                  </a:lnTo>
                  <a:lnTo>
                    <a:pt x="20085" y="14422"/>
                  </a:lnTo>
                  <a:lnTo>
                    <a:pt x="20085" y="15093"/>
                  </a:lnTo>
                  <a:lnTo>
                    <a:pt x="19566" y="15093"/>
                  </a:lnTo>
                  <a:lnTo>
                    <a:pt x="19566" y="15898"/>
                  </a:lnTo>
                  <a:lnTo>
                    <a:pt x="19566" y="15093"/>
                  </a:lnTo>
                  <a:lnTo>
                    <a:pt x="19046" y="15093"/>
                  </a:lnTo>
                  <a:lnTo>
                    <a:pt x="18527" y="15898"/>
                  </a:lnTo>
                  <a:lnTo>
                    <a:pt x="18527" y="16636"/>
                  </a:lnTo>
                  <a:lnTo>
                    <a:pt x="11384" y="19185"/>
                  </a:lnTo>
                  <a:lnTo>
                    <a:pt x="5757" y="20795"/>
                  </a:lnTo>
                  <a:lnTo>
                    <a:pt x="2034" y="21600"/>
                  </a:lnTo>
                  <a:lnTo>
                    <a:pt x="1039" y="15093"/>
                  </a:lnTo>
                  <a:lnTo>
                    <a:pt x="0" y="5568"/>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3" name="Shape 1947"/>
            <p:cNvSpPr/>
            <p:nvPr/>
          </p:nvSpPr>
          <p:spPr>
            <a:xfrm>
              <a:off x="8096661" y="3961465"/>
              <a:ext cx="559629" cy="563042"/>
            </a:xfrm>
            <a:custGeom>
              <a:avLst/>
              <a:gdLst/>
              <a:ahLst/>
              <a:cxnLst>
                <a:cxn ang="0">
                  <a:pos x="wd2" y="hd2"/>
                </a:cxn>
                <a:cxn ang="5400000">
                  <a:pos x="wd2" y="hd2"/>
                </a:cxn>
                <a:cxn ang="10800000">
                  <a:pos x="wd2" y="hd2"/>
                </a:cxn>
                <a:cxn ang="16200000">
                  <a:pos x="wd2" y="hd2"/>
                </a:cxn>
              </a:cxnLst>
              <a:rect l="0" t="0" r="r" b="b"/>
              <a:pathLst>
                <a:path w="21600" h="21600" extrusionOk="0">
                  <a:moveTo>
                    <a:pt x="0" y="18768"/>
                  </a:moveTo>
                  <a:lnTo>
                    <a:pt x="527" y="17616"/>
                  </a:lnTo>
                  <a:lnTo>
                    <a:pt x="1141" y="17040"/>
                  </a:lnTo>
                  <a:lnTo>
                    <a:pt x="1668" y="16512"/>
                  </a:lnTo>
                  <a:lnTo>
                    <a:pt x="2063" y="16032"/>
                  </a:lnTo>
                  <a:lnTo>
                    <a:pt x="2590" y="15360"/>
                  </a:lnTo>
                  <a:lnTo>
                    <a:pt x="2063" y="14208"/>
                  </a:lnTo>
                  <a:lnTo>
                    <a:pt x="1668" y="13632"/>
                  </a:lnTo>
                  <a:lnTo>
                    <a:pt x="1668" y="13104"/>
                  </a:lnTo>
                  <a:lnTo>
                    <a:pt x="2063" y="12624"/>
                  </a:lnTo>
                  <a:lnTo>
                    <a:pt x="2590" y="12624"/>
                  </a:lnTo>
                  <a:lnTo>
                    <a:pt x="3117" y="11952"/>
                  </a:lnTo>
                  <a:lnTo>
                    <a:pt x="6629" y="11952"/>
                  </a:lnTo>
                  <a:lnTo>
                    <a:pt x="7683" y="11376"/>
                  </a:lnTo>
                  <a:lnTo>
                    <a:pt x="8824" y="11376"/>
                  </a:lnTo>
                  <a:lnTo>
                    <a:pt x="9263" y="10800"/>
                  </a:lnTo>
                  <a:lnTo>
                    <a:pt x="9263" y="10224"/>
                  </a:lnTo>
                  <a:lnTo>
                    <a:pt x="9746" y="10224"/>
                  </a:lnTo>
                  <a:lnTo>
                    <a:pt x="9746" y="9648"/>
                  </a:lnTo>
                  <a:lnTo>
                    <a:pt x="10273" y="9648"/>
                  </a:lnTo>
                  <a:lnTo>
                    <a:pt x="10273" y="8544"/>
                  </a:lnTo>
                  <a:lnTo>
                    <a:pt x="9746" y="7968"/>
                  </a:lnTo>
                  <a:lnTo>
                    <a:pt x="10273" y="7968"/>
                  </a:lnTo>
                  <a:lnTo>
                    <a:pt x="10273" y="7392"/>
                  </a:lnTo>
                  <a:lnTo>
                    <a:pt x="9746" y="6816"/>
                  </a:lnTo>
                  <a:lnTo>
                    <a:pt x="9746" y="7392"/>
                  </a:lnTo>
                  <a:lnTo>
                    <a:pt x="9263" y="6816"/>
                  </a:lnTo>
                  <a:lnTo>
                    <a:pt x="9746" y="6240"/>
                  </a:lnTo>
                  <a:lnTo>
                    <a:pt x="10273" y="5712"/>
                  </a:lnTo>
                  <a:lnTo>
                    <a:pt x="10800" y="5136"/>
                  </a:lnTo>
                  <a:lnTo>
                    <a:pt x="10800" y="4560"/>
                  </a:lnTo>
                  <a:lnTo>
                    <a:pt x="11854" y="2832"/>
                  </a:lnTo>
                  <a:lnTo>
                    <a:pt x="13390" y="1152"/>
                  </a:lnTo>
                  <a:lnTo>
                    <a:pt x="13917" y="1152"/>
                  </a:lnTo>
                  <a:lnTo>
                    <a:pt x="15980" y="576"/>
                  </a:lnTo>
                  <a:lnTo>
                    <a:pt x="17956" y="0"/>
                  </a:lnTo>
                  <a:lnTo>
                    <a:pt x="17956" y="576"/>
                  </a:lnTo>
                  <a:lnTo>
                    <a:pt x="18483" y="1152"/>
                  </a:lnTo>
                  <a:lnTo>
                    <a:pt x="18483" y="2304"/>
                  </a:lnTo>
                  <a:lnTo>
                    <a:pt x="19010" y="2304"/>
                  </a:lnTo>
                  <a:lnTo>
                    <a:pt x="19010" y="5712"/>
                  </a:lnTo>
                  <a:lnTo>
                    <a:pt x="19537" y="6240"/>
                  </a:lnTo>
                  <a:lnTo>
                    <a:pt x="19537" y="6816"/>
                  </a:lnTo>
                  <a:lnTo>
                    <a:pt x="20063" y="7392"/>
                  </a:lnTo>
                  <a:lnTo>
                    <a:pt x="20590" y="10224"/>
                  </a:lnTo>
                  <a:lnTo>
                    <a:pt x="20590" y="10800"/>
                  </a:lnTo>
                  <a:lnTo>
                    <a:pt x="21073" y="10800"/>
                  </a:lnTo>
                  <a:lnTo>
                    <a:pt x="21073" y="14784"/>
                  </a:lnTo>
                  <a:lnTo>
                    <a:pt x="21600" y="18192"/>
                  </a:lnTo>
                  <a:lnTo>
                    <a:pt x="21600" y="18768"/>
                  </a:lnTo>
                  <a:lnTo>
                    <a:pt x="21073" y="19440"/>
                  </a:lnTo>
                  <a:lnTo>
                    <a:pt x="21073" y="20016"/>
                  </a:lnTo>
                  <a:lnTo>
                    <a:pt x="21600" y="20016"/>
                  </a:lnTo>
                  <a:lnTo>
                    <a:pt x="21073" y="20448"/>
                  </a:lnTo>
                  <a:lnTo>
                    <a:pt x="21073" y="21024"/>
                  </a:lnTo>
                  <a:lnTo>
                    <a:pt x="20590" y="21600"/>
                  </a:lnTo>
                  <a:lnTo>
                    <a:pt x="20590" y="19440"/>
                  </a:lnTo>
                  <a:lnTo>
                    <a:pt x="20063" y="19440"/>
                  </a:lnTo>
                  <a:lnTo>
                    <a:pt x="20063" y="18768"/>
                  </a:lnTo>
                  <a:lnTo>
                    <a:pt x="20063" y="19440"/>
                  </a:lnTo>
                  <a:lnTo>
                    <a:pt x="20590" y="19440"/>
                  </a:lnTo>
                  <a:lnTo>
                    <a:pt x="20590" y="20448"/>
                  </a:lnTo>
                  <a:lnTo>
                    <a:pt x="17473" y="19440"/>
                  </a:lnTo>
                  <a:lnTo>
                    <a:pt x="17473" y="18768"/>
                  </a:lnTo>
                  <a:lnTo>
                    <a:pt x="16507" y="18768"/>
                  </a:lnTo>
                  <a:lnTo>
                    <a:pt x="16507" y="18192"/>
                  </a:lnTo>
                  <a:lnTo>
                    <a:pt x="15980" y="18192"/>
                  </a:lnTo>
                  <a:lnTo>
                    <a:pt x="15980" y="17616"/>
                  </a:lnTo>
                  <a:lnTo>
                    <a:pt x="15498" y="17040"/>
                  </a:lnTo>
                  <a:lnTo>
                    <a:pt x="14839" y="17040"/>
                  </a:lnTo>
                  <a:lnTo>
                    <a:pt x="14839" y="16512"/>
                  </a:lnTo>
                  <a:lnTo>
                    <a:pt x="11854" y="17616"/>
                  </a:lnTo>
                  <a:lnTo>
                    <a:pt x="7156" y="18192"/>
                  </a:lnTo>
                  <a:lnTo>
                    <a:pt x="3117" y="19440"/>
                  </a:lnTo>
                  <a:lnTo>
                    <a:pt x="0" y="20016"/>
                  </a:lnTo>
                  <a:lnTo>
                    <a:pt x="0" y="18768"/>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4" name="Shape 1948"/>
            <p:cNvSpPr/>
            <p:nvPr/>
          </p:nvSpPr>
          <p:spPr>
            <a:xfrm>
              <a:off x="8630128" y="4435671"/>
              <a:ext cx="171757" cy="121368"/>
            </a:xfrm>
            <a:custGeom>
              <a:avLst/>
              <a:gdLst/>
              <a:ahLst/>
              <a:cxnLst>
                <a:cxn ang="0">
                  <a:pos x="wd2" y="hd2"/>
                </a:cxn>
                <a:cxn ang="5400000">
                  <a:pos x="wd2" y="hd2"/>
                </a:cxn>
                <a:cxn ang="10800000">
                  <a:pos x="wd2" y="hd2"/>
                </a:cxn>
                <a:cxn ang="16200000">
                  <a:pos x="wd2" y="hd2"/>
                </a:cxn>
              </a:cxnLst>
              <a:rect l="0" t="0" r="r" b="b"/>
              <a:pathLst>
                <a:path w="21600" h="21600" extrusionOk="0">
                  <a:moveTo>
                    <a:pt x="6723" y="15810"/>
                  </a:moveTo>
                  <a:lnTo>
                    <a:pt x="3290" y="18482"/>
                  </a:lnTo>
                  <a:lnTo>
                    <a:pt x="1574" y="21600"/>
                  </a:lnTo>
                  <a:lnTo>
                    <a:pt x="3290" y="18482"/>
                  </a:lnTo>
                  <a:lnTo>
                    <a:pt x="0" y="18482"/>
                  </a:lnTo>
                  <a:lnTo>
                    <a:pt x="1574" y="15810"/>
                  </a:lnTo>
                  <a:lnTo>
                    <a:pt x="3290" y="13138"/>
                  </a:lnTo>
                  <a:lnTo>
                    <a:pt x="3290" y="10466"/>
                  </a:lnTo>
                  <a:lnTo>
                    <a:pt x="5007" y="10466"/>
                  </a:lnTo>
                  <a:lnTo>
                    <a:pt x="6723" y="8016"/>
                  </a:lnTo>
                  <a:lnTo>
                    <a:pt x="10013" y="8016"/>
                  </a:lnTo>
                  <a:lnTo>
                    <a:pt x="13446" y="5344"/>
                  </a:lnTo>
                  <a:lnTo>
                    <a:pt x="15163" y="5344"/>
                  </a:lnTo>
                  <a:lnTo>
                    <a:pt x="16879" y="0"/>
                  </a:lnTo>
                  <a:lnTo>
                    <a:pt x="16879" y="2672"/>
                  </a:lnTo>
                  <a:lnTo>
                    <a:pt x="15163" y="5344"/>
                  </a:lnTo>
                  <a:lnTo>
                    <a:pt x="16879" y="5344"/>
                  </a:lnTo>
                  <a:lnTo>
                    <a:pt x="16879" y="2672"/>
                  </a:lnTo>
                  <a:lnTo>
                    <a:pt x="18596" y="2672"/>
                  </a:lnTo>
                  <a:lnTo>
                    <a:pt x="20170" y="0"/>
                  </a:lnTo>
                  <a:lnTo>
                    <a:pt x="20170" y="2672"/>
                  </a:lnTo>
                  <a:lnTo>
                    <a:pt x="20170" y="0"/>
                  </a:lnTo>
                  <a:lnTo>
                    <a:pt x="21600" y="0"/>
                  </a:lnTo>
                  <a:lnTo>
                    <a:pt x="20170" y="2672"/>
                  </a:lnTo>
                  <a:lnTo>
                    <a:pt x="16879" y="5344"/>
                  </a:lnTo>
                  <a:lnTo>
                    <a:pt x="16879" y="8016"/>
                  </a:lnTo>
                  <a:lnTo>
                    <a:pt x="15163" y="10466"/>
                  </a:lnTo>
                  <a:lnTo>
                    <a:pt x="11730" y="10466"/>
                  </a:lnTo>
                  <a:lnTo>
                    <a:pt x="10013" y="13138"/>
                  </a:lnTo>
                  <a:lnTo>
                    <a:pt x="8440" y="13138"/>
                  </a:lnTo>
                  <a:lnTo>
                    <a:pt x="6723" y="1581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5" name="Shape 1949"/>
            <p:cNvSpPr/>
            <p:nvPr/>
          </p:nvSpPr>
          <p:spPr>
            <a:xfrm>
              <a:off x="8740462" y="3528548"/>
              <a:ext cx="346925" cy="605583"/>
            </a:xfrm>
            <a:custGeom>
              <a:avLst/>
              <a:gdLst/>
              <a:ahLst/>
              <a:cxnLst>
                <a:cxn ang="0">
                  <a:pos x="wd2" y="hd2"/>
                </a:cxn>
                <a:cxn ang="5400000">
                  <a:pos x="wd2" y="hd2"/>
                </a:cxn>
                <a:cxn ang="10800000">
                  <a:pos x="wd2" y="hd2"/>
                </a:cxn>
                <a:cxn ang="16200000">
                  <a:pos x="wd2" y="hd2"/>
                </a:cxn>
              </a:cxnLst>
              <a:rect l="0" t="0" r="r" b="b"/>
              <a:pathLst>
                <a:path w="21600" h="21600" extrusionOk="0">
                  <a:moveTo>
                    <a:pt x="0" y="12050"/>
                  </a:moveTo>
                  <a:lnTo>
                    <a:pt x="779" y="11559"/>
                  </a:lnTo>
                  <a:lnTo>
                    <a:pt x="1629" y="11559"/>
                  </a:lnTo>
                  <a:lnTo>
                    <a:pt x="1629" y="11023"/>
                  </a:lnTo>
                  <a:lnTo>
                    <a:pt x="2479" y="11023"/>
                  </a:lnTo>
                  <a:lnTo>
                    <a:pt x="1629" y="10488"/>
                  </a:lnTo>
                  <a:lnTo>
                    <a:pt x="1629" y="10041"/>
                  </a:lnTo>
                  <a:lnTo>
                    <a:pt x="2479" y="9550"/>
                  </a:lnTo>
                  <a:lnTo>
                    <a:pt x="2479" y="9015"/>
                  </a:lnTo>
                  <a:lnTo>
                    <a:pt x="3329" y="8479"/>
                  </a:lnTo>
                  <a:lnTo>
                    <a:pt x="2479" y="7855"/>
                  </a:lnTo>
                  <a:lnTo>
                    <a:pt x="2479" y="6382"/>
                  </a:lnTo>
                  <a:lnTo>
                    <a:pt x="3329" y="5846"/>
                  </a:lnTo>
                  <a:lnTo>
                    <a:pt x="2479" y="4775"/>
                  </a:lnTo>
                  <a:lnTo>
                    <a:pt x="5028" y="536"/>
                  </a:lnTo>
                  <a:lnTo>
                    <a:pt x="5807" y="536"/>
                  </a:lnTo>
                  <a:lnTo>
                    <a:pt x="5807" y="1071"/>
                  </a:lnTo>
                  <a:lnTo>
                    <a:pt x="6657" y="1607"/>
                  </a:lnTo>
                  <a:lnTo>
                    <a:pt x="7507" y="1607"/>
                  </a:lnTo>
                  <a:lnTo>
                    <a:pt x="7507" y="1071"/>
                  </a:lnTo>
                  <a:lnTo>
                    <a:pt x="8144" y="1071"/>
                  </a:lnTo>
                  <a:lnTo>
                    <a:pt x="8144" y="536"/>
                  </a:lnTo>
                  <a:lnTo>
                    <a:pt x="8994" y="536"/>
                  </a:lnTo>
                  <a:lnTo>
                    <a:pt x="8994" y="0"/>
                  </a:lnTo>
                  <a:lnTo>
                    <a:pt x="10835" y="0"/>
                  </a:lnTo>
                  <a:lnTo>
                    <a:pt x="11685" y="536"/>
                  </a:lnTo>
                  <a:lnTo>
                    <a:pt x="12393" y="1071"/>
                  </a:lnTo>
                  <a:lnTo>
                    <a:pt x="14872" y="4775"/>
                  </a:lnTo>
                  <a:lnTo>
                    <a:pt x="15864" y="5846"/>
                  </a:lnTo>
                  <a:lnTo>
                    <a:pt x="15864" y="6873"/>
                  </a:lnTo>
                  <a:lnTo>
                    <a:pt x="16572" y="6873"/>
                  </a:lnTo>
                  <a:lnTo>
                    <a:pt x="16572" y="7319"/>
                  </a:lnTo>
                  <a:lnTo>
                    <a:pt x="18201" y="7319"/>
                  </a:lnTo>
                  <a:lnTo>
                    <a:pt x="18201" y="8479"/>
                  </a:lnTo>
                  <a:lnTo>
                    <a:pt x="19050" y="9015"/>
                  </a:lnTo>
                  <a:lnTo>
                    <a:pt x="20750" y="9015"/>
                  </a:lnTo>
                  <a:lnTo>
                    <a:pt x="21600" y="9550"/>
                  </a:lnTo>
                  <a:lnTo>
                    <a:pt x="20750" y="10041"/>
                  </a:lnTo>
                  <a:lnTo>
                    <a:pt x="20750" y="10488"/>
                  </a:lnTo>
                  <a:lnTo>
                    <a:pt x="21600" y="10041"/>
                  </a:lnTo>
                  <a:lnTo>
                    <a:pt x="21600" y="11023"/>
                  </a:lnTo>
                  <a:lnTo>
                    <a:pt x="19900" y="11023"/>
                  </a:lnTo>
                  <a:lnTo>
                    <a:pt x="20750" y="11559"/>
                  </a:lnTo>
                  <a:lnTo>
                    <a:pt x="19900" y="11559"/>
                  </a:lnTo>
                  <a:lnTo>
                    <a:pt x="19900" y="12050"/>
                  </a:lnTo>
                  <a:lnTo>
                    <a:pt x="18201" y="12050"/>
                  </a:lnTo>
                  <a:lnTo>
                    <a:pt x="18201" y="13210"/>
                  </a:lnTo>
                  <a:lnTo>
                    <a:pt x="17422" y="12585"/>
                  </a:lnTo>
                  <a:lnTo>
                    <a:pt x="17422" y="13210"/>
                  </a:lnTo>
                  <a:lnTo>
                    <a:pt x="15864" y="12585"/>
                  </a:lnTo>
                  <a:lnTo>
                    <a:pt x="15864" y="13210"/>
                  </a:lnTo>
                  <a:lnTo>
                    <a:pt x="14872" y="13210"/>
                  </a:lnTo>
                  <a:lnTo>
                    <a:pt x="14872" y="14192"/>
                  </a:lnTo>
                  <a:lnTo>
                    <a:pt x="15864" y="14192"/>
                  </a:lnTo>
                  <a:lnTo>
                    <a:pt x="14022" y="14192"/>
                  </a:lnTo>
                  <a:lnTo>
                    <a:pt x="14022" y="13745"/>
                  </a:lnTo>
                  <a:lnTo>
                    <a:pt x="13172" y="13745"/>
                  </a:lnTo>
                  <a:lnTo>
                    <a:pt x="13172" y="13210"/>
                  </a:lnTo>
                  <a:lnTo>
                    <a:pt x="13172" y="13745"/>
                  </a:lnTo>
                  <a:lnTo>
                    <a:pt x="12393" y="13745"/>
                  </a:lnTo>
                  <a:lnTo>
                    <a:pt x="13172" y="14192"/>
                  </a:lnTo>
                  <a:lnTo>
                    <a:pt x="13172" y="14727"/>
                  </a:lnTo>
                  <a:lnTo>
                    <a:pt x="12393" y="14727"/>
                  </a:lnTo>
                  <a:lnTo>
                    <a:pt x="13172" y="15218"/>
                  </a:lnTo>
                  <a:lnTo>
                    <a:pt x="12393" y="15218"/>
                  </a:lnTo>
                  <a:lnTo>
                    <a:pt x="13172" y="15754"/>
                  </a:lnTo>
                  <a:lnTo>
                    <a:pt x="12393" y="15754"/>
                  </a:lnTo>
                  <a:lnTo>
                    <a:pt x="12393" y="16289"/>
                  </a:lnTo>
                  <a:lnTo>
                    <a:pt x="11685" y="16289"/>
                  </a:lnTo>
                  <a:lnTo>
                    <a:pt x="11685" y="16825"/>
                  </a:lnTo>
                  <a:lnTo>
                    <a:pt x="10835" y="16825"/>
                  </a:lnTo>
                  <a:lnTo>
                    <a:pt x="10835" y="16289"/>
                  </a:lnTo>
                  <a:lnTo>
                    <a:pt x="10835" y="17360"/>
                  </a:lnTo>
                  <a:lnTo>
                    <a:pt x="10056" y="17360"/>
                  </a:lnTo>
                  <a:lnTo>
                    <a:pt x="10835" y="16825"/>
                  </a:lnTo>
                  <a:lnTo>
                    <a:pt x="10056" y="16289"/>
                  </a:lnTo>
                  <a:lnTo>
                    <a:pt x="10056" y="17360"/>
                  </a:lnTo>
                  <a:lnTo>
                    <a:pt x="8994" y="16825"/>
                  </a:lnTo>
                  <a:lnTo>
                    <a:pt x="8994" y="16289"/>
                  </a:lnTo>
                  <a:lnTo>
                    <a:pt x="8994" y="16825"/>
                  </a:lnTo>
                  <a:lnTo>
                    <a:pt x="10056" y="17896"/>
                  </a:lnTo>
                  <a:lnTo>
                    <a:pt x="8994" y="17360"/>
                  </a:lnTo>
                  <a:lnTo>
                    <a:pt x="8994" y="17896"/>
                  </a:lnTo>
                  <a:lnTo>
                    <a:pt x="8144" y="17360"/>
                  </a:lnTo>
                  <a:lnTo>
                    <a:pt x="8144" y="17896"/>
                  </a:lnTo>
                  <a:lnTo>
                    <a:pt x="7507" y="18387"/>
                  </a:lnTo>
                  <a:lnTo>
                    <a:pt x="7507" y="18922"/>
                  </a:lnTo>
                  <a:lnTo>
                    <a:pt x="8144" y="18922"/>
                  </a:lnTo>
                  <a:lnTo>
                    <a:pt x="7507" y="19458"/>
                  </a:lnTo>
                  <a:lnTo>
                    <a:pt x="7507" y="19993"/>
                  </a:lnTo>
                  <a:lnTo>
                    <a:pt x="6657" y="20529"/>
                  </a:lnTo>
                  <a:lnTo>
                    <a:pt x="6657" y="21064"/>
                  </a:lnTo>
                  <a:lnTo>
                    <a:pt x="7507" y="21064"/>
                  </a:lnTo>
                  <a:lnTo>
                    <a:pt x="6657" y="21600"/>
                  </a:lnTo>
                  <a:lnTo>
                    <a:pt x="5807" y="21600"/>
                  </a:lnTo>
                  <a:lnTo>
                    <a:pt x="5807" y="21064"/>
                  </a:lnTo>
                  <a:lnTo>
                    <a:pt x="5028" y="21064"/>
                  </a:lnTo>
                  <a:lnTo>
                    <a:pt x="5028" y="20529"/>
                  </a:lnTo>
                  <a:lnTo>
                    <a:pt x="3966" y="20529"/>
                  </a:lnTo>
                  <a:lnTo>
                    <a:pt x="3966" y="18922"/>
                  </a:lnTo>
                  <a:lnTo>
                    <a:pt x="0" y="12050"/>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6" name="Shape 1950"/>
            <p:cNvSpPr/>
            <p:nvPr/>
          </p:nvSpPr>
          <p:spPr>
            <a:xfrm>
              <a:off x="6605454" y="4415652"/>
              <a:ext cx="575554" cy="422907"/>
            </a:xfrm>
            <a:custGeom>
              <a:avLst/>
              <a:gdLst/>
              <a:ahLst/>
              <a:cxnLst>
                <a:cxn ang="0">
                  <a:pos x="wd2" y="hd2"/>
                </a:cxn>
                <a:cxn ang="5400000">
                  <a:pos x="wd2" y="hd2"/>
                </a:cxn>
                <a:cxn ang="10800000">
                  <a:pos x="wd2" y="hd2"/>
                </a:cxn>
                <a:cxn ang="16200000">
                  <a:pos x="wd2" y="hd2"/>
                </a:cxn>
              </a:cxnLst>
              <a:rect l="0" t="0" r="r" b="b"/>
              <a:pathLst>
                <a:path w="21600" h="21600" extrusionOk="0">
                  <a:moveTo>
                    <a:pt x="512" y="7669"/>
                  </a:moveTo>
                  <a:lnTo>
                    <a:pt x="512" y="6199"/>
                  </a:lnTo>
                  <a:lnTo>
                    <a:pt x="0" y="6199"/>
                  </a:lnTo>
                  <a:lnTo>
                    <a:pt x="0" y="5432"/>
                  </a:lnTo>
                  <a:lnTo>
                    <a:pt x="512" y="5432"/>
                  </a:lnTo>
                  <a:lnTo>
                    <a:pt x="512" y="703"/>
                  </a:lnTo>
                  <a:lnTo>
                    <a:pt x="0" y="703"/>
                  </a:lnTo>
                  <a:lnTo>
                    <a:pt x="4055" y="703"/>
                  </a:lnTo>
                  <a:lnTo>
                    <a:pt x="9605" y="0"/>
                  </a:lnTo>
                  <a:lnTo>
                    <a:pt x="17587" y="0"/>
                  </a:lnTo>
                  <a:lnTo>
                    <a:pt x="18100" y="703"/>
                  </a:lnTo>
                  <a:lnTo>
                    <a:pt x="18100" y="3770"/>
                  </a:lnTo>
                  <a:lnTo>
                    <a:pt x="18569" y="4537"/>
                  </a:lnTo>
                  <a:lnTo>
                    <a:pt x="18569" y="5432"/>
                  </a:lnTo>
                  <a:lnTo>
                    <a:pt x="19594" y="5432"/>
                  </a:lnTo>
                  <a:lnTo>
                    <a:pt x="20106" y="6199"/>
                  </a:lnTo>
                  <a:lnTo>
                    <a:pt x="20106" y="6902"/>
                  </a:lnTo>
                  <a:lnTo>
                    <a:pt x="21130" y="8436"/>
                  </a:lnTo>
                  <a:lnTo>
                    <a:pt x="21600" y="9202"/>
                  </a:lnTo>
                  <a:lnTo>
                    <a:pt x="21600" y="10736"/>
                  </a:lnTo>
                  <a:lnTo>
                    <a:pt x="21130" y="11439"/>
                  </a:lnTo>
                  <a:lnTo>
                    <a:pt x="21130" y="12973"/>
                  </a:lnTo>
                  <a:lnTo>
                    <a:pt x="20106" y="12973"/>
                  </a:lnTo>
                  <a:lnTo>
                    <a:pt x="20106" y="13740"/>
                  </a:lnTo>
                  <a:lnTo>
                    <a:pt x="19081" y="13740"/>
                  </a:lnTo>
                  <a:lnTo>
                    <a:pt x="18569" y="14634"/>
                  </a:lnTo>
                  <a:lnTo>
                    <a:pt x="18569" y="15401"/>
                  </a:lnTo>
                  <a:lnTo>
                    <a:pt x="19081" y="16168"/>
                  </a:lnTo>
                  <a:lnTo>
                    <a:pt x="19081" y="17702"/>
                  </a:lnTo>
                  <a:lnTo>
                    <a:pt x="18569" y="18405"/>
                  </a:lnTo>
                  <a:lnTo>
                    <a:pt x="18569" y="19172"/>
                  </a:lnTo>
                  <a:lnTo>
                    <a:pt x="18100" y="19938"/>
                  </a:lnTo>
                  <a:lnTo>
                    <a:pt x="18100" y="20705"/>
                  </a:lnTo>
                  <a:lnTo>
                    <a:pt x="17587" y="21600"/>
                  </a:lnTo>
                  <a:lnTo>
                    <a:pt x="17587" y="20705"/>
                  </a:lnTo>
                  <a:lnTo>
                    <a:pt x="17075" y="19938"/>
                  </a:lnTo>
                  <a:lnTo>
                    <a:pt x="14642" y="19938"/>
                  </a:lnTo>
                  <a:lnTo>
                    <a:pt x="9092" y="20705"/>
                  </a:lnTo>
                  <a:lnTo>
                    <a:pt x="3031" y="20705"/>
                  </a:lnTo>
                  <a:lnTo>
                    <a:pt x="3031" y="18405"/>
                  </a:lnTo>
                  <a:lnTo>
                    <a:pt x="2519" y="17702"/>
                  </a:lnTo>
                  <a:lnTo>
                    <a:pt x="2519" y="16935"/>
                  </a:lnTo>
                  <a:lnTo>
                    <a:pt x="3031" y="16935"/>
                  </a:lnTo>
                  <a:lnTo>
                    <a:pt x="2519" y="16168"/>
                  </a:lnTo>
                  <a:lnTo>
                    <a:pt x="2519" y="13740"/>
                  </a:lnTo>
                  <a:lnTo>
                    <a:pt x="2006" y="13740"/>
                  </a:lnTo>
                  <a:lnTo>
                    <a:pt x="2006" y="11439"/>
                  </a:lnTo>
                  <a:lnTo>
                    <a:pt x="1537" y="10736"/>
                  </a:lnTo>
                  <a:lnTo>
                    <a:pt x="1537" y="9969"/>
                  </a:lnTo>
                  <a:lnTo>
                    <a:pt x="1025" y="9202"/>
                  </a:lnTo>
                  <a:lnTo>
                    <a:pt x="1025" y="7669"/>
                  </a:lnTo>
                  <a:lnTo>
                    <a:pt x="512" y="7669"/>
                  </a:lnTo>
                  <a:close/>
                </a:path>
              </a:pathLst>
            </a:custGeom>
            <a:solidFill>
              <a:srgbClr val="848484"/>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7" name="Shape 1951"/>
            <p:cNvSpPr/>
            <p:nvPr/>
          </p:nvSpPr>
          <p:spPr>
            <a:xfrm>
              <a:off x="7676939" y="5460406"/>
              <a:ext cx="522094" cy="593070"/>
            </a:xfrm>
            <a:custGeom>
              <a:avLst/>
              <a:gdLst/>
              <a:ahLst/>
              <a:cxnLst>
                <a:cxn ang="0">
                  <a:pos x="wd2" y="hd2"/>
                </a:cxn>
                <a:cxn ang="5400000">
                  <a:pos x="wd2" y="hd2"/>
                </a:cxn>
                <a:cxn ang="10800000">
                  <a:pos x="wd2" y="hd2"/>
                </a:cxn>
                <a:cxn ang="16200000">
                  <a:pos x="wd2" y="hd2"/>
                </a:cxn>
              </a:cxnLst>
              <a:rect l="0" t="0" r="r" b="b"/>
              <a:pathLst>
                <a:path w="21600" h="21600" extrusionOk="0">
                  <a:moveTo>
                    <a:pt x="0" y="1094"/>
                  </a:moveTo>
                  <a:lnTo>
                    <a:pt x="3906" y="1094"/>
                  </a:lnTo>
                  <a:lnTo>
                    <a:pt x="5553" y="547"/>
                  </a:lnTo>
                  <a:lnTo>
                    <a:pt x="10588" y="0"/>
                  </a:lnTo>
                  <a:lnTo>
                    <a:pt x="10024" y="547"/>
                  </a:lnTo>
                  <a:lnTo>
                    <a:pt x="9365" y="1094"/>
                  </a:lnTo>
                  <a:lnTo>
                    <a:pt x="9365" y="1641"/>
                  </a:lnTo>
                  <a:lnTo>
                    <a:pt x="10024" y="2187"/>
                  </a:lnTo>
                  <a:lnTo>
                    <a:pt x="10588" y="2187"/>
                  </a:lnTo>
                  <a:lnTo>
                    <a:pt x="11012" y="2734"/>
                  </a:lnTo>
                  <a:lnTo>
                    <a:pt x="11576" y="2187"/>
                  </a:lnTo>
                  <a:lnTo>
                    <a:pt x="11576" y="3281"/>
                  </a:lnTo>
                  <a:lnTo>
                    <a:pt x="12141" y="3281"/>
                  </a:lnTo>
                  <a:lnTo>
                    <a:pt x="12141" y="3782"/>
                  </a:lnTo>
                  <a:lnTo>
                    <a:pt x="13224" y="4876"/>
                  </a:lnTo>
                  <a:lnTo>
                    <a:pt x="13788" y="4876"/>
                  </a:lnTo>
                  <a:lnTo>
                    <a:pt x="14353" y="5423"/>
                  </a:lnTo>
                  <a:lnTo>
                    <a:pt x="14918" y="5423"/>
                  </a:lnTo>
                  <a:lnTo>
                    <a:pt x="14918" y="5970"/>
                  </a:lnTo>
                  <a:lnTo>
                    <a:pt x="15482" y="6516"/>
                  </a:lnTo>
                  <a:lnTo>
                    <a:pt x="16047" y="6516"/>
                  </a:lnTo>
                  <a:lnTo>
                    <a:pt x="16047" y="7018"/>
                  </a:lnTo>
                  <a:lnTo>
                    <a:pt x="16565" y="7565"/>
                  </a:lnTo>
                  <a:lnTo>
                    <a:pt x="17129" y="8111"/>
                  </a:lnTo>
                  <a:lnTo>
                    <a:pt x="17694" y="8111"/>
                  </a:lnTo>
                  <a:lnTo>
                    <a:pt x="18259" y="8658"/>
                  </a:lnTo>
                  <a:lnTo>
                    <a:pt x="18259" y="9205"/>
                  </a:lnTo>
                  <a:lnTo>
                    <a:pt x="18824" y="9752"/>
                  </a:lnTo>
                  <a:lnTo>
                    <a:pt x="18824" y="10253"/>
                  </a:lnTo>
                  <a:lnTo>
                    <a:pt x="19388" y="10800"/>
                  </a:lnTo>
                  <a:lnTo>
                    <a:pt x="19906" y="10800"/>
                  </a:lnTo>
                  <a:lnTo>
                    <a:pt x="19906" y="11347"/>
                  </a:lnTo>
                  <a:lnTo>
                    <a:pt x="20471" y="11894"/>
                  </a:lnTo>
                  <a:lnTo>
                    <a:pt x="20471" y="12987"/>
                  </a:lnTo>
                  <a:lnTo>
                    <a:pt x="21600" y="12987"/>
                  </a:lnTo>
                  <a:lnTo>
                    <a:pt x="21600" y="13489"/>
                  </a:lnTo>
                  <a:lnTo>
                    <a:pt x="21035" y="13489"/>
                  </a:lnTo>
                  <a:lnTo>
                    <a:pt x="21600" y="13489"/>
                  </a:lnTo>
                  <a:lnTo>
                    <a:pt x="21035" y="14035"/>
                  </a:lnTo>
                  <a:lnTo>
                    <a:pt x="20471" y="13489"/>
                  </a:lnTo>
                  <a:lnTo>
                    <a:pt x="20471" y="14035"/>
                  </a:lnTo>
                  <a:lnTo>
                    <a:pt x="21035" y="14035"/>
                  </a:lnTo>
                  <a:lnTo>
                    <a:pt x="21035" y="14582"/>
                  </a:lnTo>
                  <a:lnTo>
                    <a:pt x="20471" y="14582"/>
                  </a:lnTo>
                  <a:lnTo>
                    <a:pt x="20471" y="15129"/>
                  </a:lnTo>
                  <a:lnTo>
                    <a:pt x="21035" y="14582"/>
                  </a:lnTo>
                  <a:lnTo>
                    <a:pt x="21035" y="15129"/>
                  </a:lnTo>
                  <a:lnTo>
                    <a:pt x="20471" y="15129"/>
                  </a:lnTo>
                  <a:lnTo>
                    <a:pt x="20471" y="16770"/>
                  </a:lnTo>
                  <a:lnTo>
                    <a:pt x="19906" y="16770"/>
                  </a:lnTo>
                  <a:lnTo>
                    <a:pt x="20471" y="16770"/>
                  </a:lnTo>
                  <a:lnTo>
                    <a:pt x="20471" y="17271"/>
                  </a:lnTo>
                  <a:lnTo>
                    <a:pt x="19906" y="17271"/>
                  </a:lnTo>
                  <a:lnTo>
                    <a:pt x="19906" y="19458"/>
                  </a:lnTo>
                  <a:lnTo>
                    <a:pt x="17694" y="19458"/>
                  </a:lnTo>
                  <a:lnTo>
                    <a:pt x="17694" y="20506"/>
                  </a:lnTo>
                  <a:lnTo>
                    <a:pt x="18259" y="21053"/>
                  </a:lnTo>
                  <a:lnTo>
                    <a:pt x="18259" y="21600"/>
                  </a:lnTo>
                  <a:lnTo>
                    <a:pt x="17129" y="21600"/>
                  </a:lnTo>
                  <a:lnTo>
                    <a:pt x="17129" y="21053"/>
                  </a:lnTo>
                  <a:lnTo>
                    <a:pt x="16565" y="21053"/>
                  </a:lnTo>
                  <a:lnTo>
                    <a:pt x="6118" y="21600"/>
                  </a:lnTo>
                  <a:lnTo>
                    <a:pt x="4988" y="20506"/>
                  </a:lnTo>
                  <a:lnTo>
                    <a:pt x="4988" y="19458"/>
                  </a:lnTo>
                  <a:lnTo>
                    <a:pt x="4424" y="19458"/>
                  </a:lnTo>
                  <a:lnTo>
                    <a:pt x="4424" y="16770"/>
                  </a:lnTo>
                  <a:lnTo>
                    <a:pt x="3906" y="16223"/>
                  </a:lnTo>
                  <a:lnTo>
                    <a:pt x="4424" y="15767"/>
                  </a:lnTo>
                  <a:lnTo>
                    <a:pt x="4424" y="14582"/>
                  </a:lnTo>
                  <a:lnTo>
                    <a:pt x="4988" y="14582"/>
                  </a:lnTo>
                  <a:lnTo>
                    <a:pt x="4424" y="14035"/>
                  </a:lnTo>
                  <a:lnTo>
                    <a:pt x="4424" y="12987"/>
                  </a:lnTo>
                  <a:lnTo>
                    <a:pt x="3906" y="12441"/>
                  </a:lnTo>
                  <a:lnTo>
                    <a:pt x="3341" y="11894"/>
                  </a:lnTo>
                  <a:lnTo>
                    <a:pt x="3341" y="11347"/>
                  </a:lnTo>
                  <a:lnTo>
                    <a:pt x="1647" y="5970"/>
                  </a:lnTo>
                  <a:lnTo>
                    <a:pt x="0" y="1094"/>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8" name="Shape 1952"/>
            <p:cNvSpPr/>
            <p:nvPr/>
          </p:nvSpPr>
          <p:spPr>
            <a:xfrm>
              <a:off x="5431599" y="4687162"/>
              <a:ext cx="687024" cy="593071"/>
            </a:xfrm>
            <a:custGeom>
              <a:avLst/>
              <a:gdLst/>
              <a:ahLst/>
              <a:cxnLst>
                <a:cxn ang="0">
                  <a:pos x="wd2" y="hd2"/>
                </a:cxn>
                <a:cxn ang="5400000">
                  <a:pos x="wd2" y="hd2"/>
                </a:cxn>
                <a:cxn ang="10800000">
                  <a:pos x="wd2" y="hd2"/>
                </a:cxn>
                <a:cxn ang="16200000">
                  <a:pos x="wd2" y="hd2"/>
                </a:cxn>
              </a:cxnLst>
              <a:rect l="0" t="0" r="r" b="b"/>
              <a:pathLst>
                <a:path w="21600" h="21600" extrusionOk="0">
                  <a:moveTo>
                    <a:pt x="0" y="19458"/>
                  </a:moveTo>
                  <a:lnTo>
                    <a:pt x="1717" y="0"/>
                  </a:lnTo>
                  <a:lnTo>
                    <a:pt x="4649" y="547"/>
                  </a:lnTo>
                  <a:lnTo>
                    <a:pt x="9334" y="1094"/>
                  </a:lnTo>
                  <a:lnTo>
                    <a:pt x="11444" y="1641"/>
                  </a:lnTo>
                  <a:lnTo>
                    <a:pt x="16093" y="2187"/>
                  </a:lnTo>
                  <a:lnTo>
                    <a:pt x="21600" y="2187"/>
                  </a:lnTo>
                  <a:lnTo>
                    <a:pt x="21600" y="7018"/>
                  </a:lnTo>
                  <a:lnTo>
                    <a:pt x="20742" y="21600"/>
                  </a:lnTo>
                  <a:lnTo>
                    <a:pt x="17774" y="21600"/>
                  </a:lnTo>
                  <a:lnTo>
                    <a:pt x="14412" y="21053"/>
                  </a:lnTo>
                  <a:lnTo>
                    <a:pt x="9334" y="20506"/>
                  </a:lnTo>
                  <a:lnTo>
                    <a:pt x="4649" y="19959"/>
                  </a:lnTo>
                  <a:lnTo>
                    <a:pt x="0" y="19458"/>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39" name="Shape 1953"/>
            <p:cNvSpPr/>
            <p:nvPr/>
          </p:nvSpPr>
          <p:spPr>
            <a:xfrm>
              <a:off x="4113287" y="4255498"/>
              <a:ext cx="778021" cy="1436382"/>
            </a:xfrm>
            <a:custGeom>
              <a:avLst/>
              <a:gdLst/>
              <a:ahLst/>
              <a:cxnLst>
                <a:cxn ang="0">
                  <a:pos x="wd2" y="hd2"/>
                </a:cxn>
                <a:cxn ang="5400000">
                  <a:pos x="wd2" y="hd2"/>
                </a:cxn>
                <a:cxn ang="10800000">
                  <a:pos x="wd2" y="hd2"/>
                </a:cxn>
                <a:cxn ang="16200000">
                  <a:pos x="wd2" y="hd2"/>
                </a:cxn>
              </a:cxnLst>
              <a:rect l="0" t="0" r="r" b="b"/>
              <a:pathLst>
                <a:path w="21600" h="21600" extrusionOk="0">
                  <a:moveTo>
                    <a:pt x="1863" y="1110"/>
                  </a:moveTo>
                  <a:lnTo>
                    <a:pt x="1863" y="0"/>
                  </a:lnTo>
                  <a:lnTo>
                    <a:pt x="2242" y="0"/>
                  </a:lnTo>
                  <a:lnTo>
                    <a:pt x="7453" y="847"/>
                  </a:lnTo>
                  <a:lnTo>
                    <a:pt x="11874" y="1562"/>
                  </a:lnTo>
                  <a:lnTo>
                    <a:pt x="10011" y="6002"/>
                  </a:lnTo>
                  <a:lnTo>
                    <a:pt x="9695" y="7338"/>
                  </a:lnTo>
                  <a:lnTo>
                    <a:pt x="17495" y="14243"/>
                  </a:lnTo>
                  <a:lnTo>
                    <a:pt x="20558" y="17141"/>
                  </a:lnTo>
                  <a:lnTo>
                    <a:pt x="20558" y="17367"/>
                  </a:lnTo>
                  <a:lnTo>
                    <a:pt x="20905" y="17592"/>
                  </a:lnTo>
                  <a:lnTo>
                    <a:pt x="20905" y="17818"/>
                  </a:lnTo>
                  <a:lnTo>
                    <a:pt x="21221" y="18044"/>
                  </a:lnTo>
                  <a:lnTo>
                    <a:pt x="20905" y="18270"/>
                  </a:lnTo>
                  <a:lnTo>
                    <a:pt x="21600" y="18477"/>
                  </a:lnTo>
                  <a:lnTo>
                    <a:pt x="21221" y="18702"/>
                  </a:lnTo>
                  <a:lnTo>
                    <a:pt x="20905" y="18928"/>
                  </a:lnTo>
                  <a:lnTo>
                    <a:pt x="20558" y="19154"/>
                  </a:lnTo>
                  <a:lnTo>
                    <a:pt x="20084" y="19380"/>
                  </a:lnTo>
                  <a:lnTo>
                    <a:pt x="20084" y="19813"/>
                  </a:lnTo>
                  <a:lnTo>
                    <a:pt x="19737" y="20264"/>
                  </a:lnTo>
                  <a:lnTo>
                    <a:pt x="19358" y="20264"/>
                  </a:lnTo>
                  <a:lnTo>
                    <a:pt x="19358" y="20941"/>
                  </a:lnTo>
                  <a:lnTo>
                    <a:pt x="19737" y="20941"/>
                  </a:lnTo>
                  <a:lnTo>
                    <a:pt x="19737" y="21374"/>
                  </a:lnTo>
                  <a:lnTo>
                    <a:pt x="19358" y="21600"/>
                  </a:lnTo>
                  <a:lnTo>
                    <a:pt x="19042" y="21600"/>
                  </a:lnTo>
                  <a:lnTo>
                    <a:pt x="12316" y="21167"/>
                  </a:lnTo>
                  <a:lnTo>
                    <a:pt x="12316" y="20716"/>
                  </a:lnTo>
                  <a:lnTo>
                    <a:pt x="11874" y="20941"/>
                  </a:lnTo>
                  <a:lnTo>
                    <a:pt x="11874" y="20716"/>
                  </a:lnTo>
                  <a:lnTo>
                    <a:pt x="12316" y="20490"/>
                  </a:lnTo>
                  <a:lnTo>
                    <a:pt x="12316" y="19813"/>
                  </a:lnTo>
                  <a:lnTo>
                    <a:pt x="11874" y="19606"/>
                  </a:lnTo>
                  <a:lnTo>
                    <a:pt x="11874" y="19380"/>
                  </a:lnTo>
                  <a:lnTo>
                    <a:pt x="11211" y="18928"/>
                  </a:lnTo>
                  <a:lnTo>
                    <a:pt x="10453" y="18477"/>
                  </a:lnTo>
                  <a:lnTo>
                    <a:pt x="10453" y="18270"/>
                  </a:lnTo>
                  <a:lnTo>
                    <a:pt x="10011" y="18270"/>
                  </a:lnTo>
                  <a:lnTo>
                    <a:pt x="10011" y="18477"/>
                  </a:lnTo>
                  <a:lnTo>
                    <a:pt x="9695" y="18270"/>
                  </a:lnTo>
                  <a:lnTo>
                    <a:pt x="9695" y="17592"/>
                  </a:lnTo>
                  <a:lnTo>
                    <a:pt x="8589" y="17592"/>
                  </a:lnTo>
                  <a:lnTo>
                    <a:pt x="8147" y="17367"/>
                  </a:lnTo>
                  <a:lnTo>
                    <a:pt x="7832" y="17141"/>
                  </a:lnTo>
                  <a:lnTo>
                    <a:pt x="7832" y="16934"/>
                  </a:lnTo>
                  <a:lnTo>
                    <a:pt x="7453" y="16708"/>
                  </a:lnTo>
                  <a:lnTo>
                    <a:pt x="7105" y="16482"/>
                  </a:lnTo>
                  <a:lnTo>
                    <a:pt x="6347" y="16482"/>
                  </a:lnTo>
                  <a:lnTo>
                    <a:pt x="5968" y="16256"/>
                  </a:lnTo>
                  <a:lnTo>
                    <a:pt x="4863" y="16256"/>
                  </a:lnTo>
                  <a:lnTo>
                    <a:pt x="4863" y="16031"/>
                  </a:lnTo>
                  <a:lnTo>
                    <a:pt x="4484" y="15805"/>
                  </a:lnTo>
                  <a:lnTo>
                    <a:pt x="4484" y="15372"/>
                  </a:lnTo>
                  <a:lnTo>
                    <a:pt x="4863" y="15372"/>
                  </a:lnTo>
                  <a:lnTo>
                    <a:pt x="4863" y="14695"/>
                  </a:lnTo>
                  <a:lnTo>
                    <a:pt x="4484" y="14695"/>
                  </a:lnTo>
                  <a:lnTo>
                    <a:pt x="4484" y="14036"/>
                  </a:lnTo>
                  <a:lnTo>
                    <a:pt x="4105" y="13810"/>
                  </a:lnTo>
                  <a:lnTo>
                    <a:pt x="4105" y="13585"/>
                  </a:lnTo>
                  <a:lnTo>
                    <a:pt x="3726" y="13359"/>
                  </a:lnTo>
                  <a:lnTo>
                    <a:pt x="3726" y="13133"/>
                  </a:lnTo>
                  <a:lnTo>
                    <a:pt x="3347" y="12907"/>
                  </a:lnTo>
                  <a:lnTo>
                    <a:pt x="3347" y="12700"/>
                  </a:lnTo>
                  <a:lnTo>
                    <a:pt x="2968" y="12249"/>
                  </a:lnTo>
                  <a:lnTo>
                    <a:pt x="2621" y="12023"/>
                  </a:lnTo>
                  <a:lnTo>
                    <a:pt x="2621" y="11364"/>
                  </a:lnTo>
                  <a:lnTo>
                    <a:pt x="2968" y="11364"/>
                  </a:lnTo>
                  <a:lnTo>
                    <a:pt x="3347" y="11139"/>
                  </a:lnTo>
                  <a:lnTo>
                    <a:pt x="3347" y="10687"/>
                  </a:lnTo>
                  <a:lnTo>
                    <a:pt x="2621" y="10687"/>
                  </a:lnTo>
                  <a:lnTo>
                    <a:pt x="2621" y="10461"/>
                  </a:lnTo>
                  <a:lnTo>
                    <a:pt x="2242" y="10236"/>
                  </a:lnTo>
                  <a:lnTo>
                    <a:pt x="2242" y="8900"/>
                  </a:lnTo>
                  <a:lnTo>
                    <a:pt x="2621" y="8900"/>
                  </a:lnTo>
                  <a:lnTo>
                    <a:pt x="2621" y="9351"/>
                  </a:lnTo>
                  <a:lnTo>
                    <a:pt x="2968" y="9577"/>
                  </a:lnTo>
                  <a:lnTo>
                    <a:pt x="3347" y="9577"/>
                  </a:lnTo>
                  <a:lnTo>
                    <a:pt x="2968" y="9577"/>
                  </a:lnTo>
                  <a:lnTo>
                    <a:pt x="2968" y="8674"/>
                  </a:lnTo>
                  <a:lnTo>
                    <a:pt x="2621" y="8674"/>
                  </a:lnTo>
                  <a:lnTo>
                    <a:pt x="2968" y="8467"/>
                  </a:lnTo>
                  <a:lnTo>
                    <a:pt x="3726" y="8467"/>
                  </a:lnTo>
                  <a:lnTo>
                    <a:pt x="4484" y="8674"/>
                  </a:lnTo>
                  <a:lnTo>
                    <a:pt x="4863" y="8674"/>
                  </a:lnTo>
                  <a:lnTo>
                    <a:pt x="5211" y="8900"/>
                  </a:lnTo>
                  <a:lnTo>
                    <a:pt x="5211" y="8674"/>
                  </a:lnTo>
                  <a:lnTo>
                    <a:pt x="4863" y="8674"/>
                  </a:lnTo>
                  <a:lnTo>
                    <a:pt x="4863" y="8467"/>
                  </a:lnTo>
                  <a:lnTo>
                    <a:pt x="4863" y="8674"/>
                  </a:lnTo>
                  <a:lnTo>
                    <a:pt x="4484" y="8674"/>
                  </a:lnTo>
                  <a:lnTo>
                    <a:pt x="4863" y="8467"/>
                  </a:lnTo>
                  <a:lnTo>
                    <a:pt x="3347" y="8467"/>
                  </a:lnTo>
                  <a:lnTo>
                    <a:pt x="2968" y="8241"/>
                  </a:lnTo>
                  <a:lnTo>
                    <a:pt x="2621" y="8241"/>
                  </a:lnTo>
                  <a:lnTo>
                    <a:pt x="2621" y="8674"/>
                  </a:lnTo>
                  <a:lnTo>
                    <a:pt x="2242" y="8674"/>
                  </a:lnTo>
                  <a:lnTo>
                    <a:pt x="2242" y="8467"/>
                  </a:lnTo>
                  <a:lnTo>
                    <a:pt x="1863" y="8467"/>
                  </a:lnTo>
                  <a:lnTo>
                    <a:pt x="1863" y="8241"/>
                  </a:lnTo>
                  <a:lnTo>
                    <a:pt x="1484" y="8241"/>
                  </a:lnTo>
                  <a:lnTo>
                    <a:pt x="1484" y="7790"/>
                  </a:lnTo>
                  <a:lnTo>
                    <a:pt x="1863" y="8015"/>
                  </a:lnTo>
                  <a:lnTo>
                    <a:pt x="1863" y="7790"/>
                  </a:lnTo>
                  <a:lnTo>
                    <a:pt x="1484" y="7564"/>
                  </a:lnTo>
                  <a:lnTo>
                    <a:pt x="1484" y="7131"/>
                  </a:lnTo>
                  <a:lnTo>
                    <a:pt x="1105" y="7131"/>
                  </a:lnTo>
                  <a:lnTo>
                    <a:pt x="1105" y="6905"/>
                  </a:lnTo>
                  <a:lnTo>
                    <a:pt x="726" y="6679"/>
                  </a:lnTo>
                  <a:lnTo>
                    <a:pt x="379" y="6190"/>
                  </a:lnTo>
                  <a:lnTo>
                    <a:pt x="379" y="6002"/>
                  </a:lnTo>
                  <a:lnTo>
                    <a:pt x="726" y="5776"/>
                  </a:lnTo>
                  <a:lnTo>
                    <a:pt x="379" y="5344"/>
                  </a:lnTo>
                  <a:lnTo>
                    <a:pt x="726" y="4854"/>
                  </a:lnTo>
                  <a:lnTo>
                    <a:pt x="726" y="4008"/>
                  </a:lnTo>
                  <a:lnTo>
                    <a:pt x="379" y="3782"/>
                  </a:lnTo>
                  <a:lnTo>
                    <a:pt x="0" y="3330"/>
                  </a:lnTo>
                  <a:lnTo>
                    <a:pt x="0" y="2898"/>
                  </a:lnTo>
                  <a:lnTo>
                    <a:pt x="379" y="2672"/>
                  </a:lnTo>
                  <a:lnTo>
                    <a:pt x="726" y="2446"/>
                  </a:lnTo>
                  <a:lnTo>
                    <a:pt x="1105" y="2183"/>
                  </a:lnTo>
                  <a:lnTo>
                    <a:pt x="1105" y="1957"/>
                  </a:lnTo>
                  <a:lnTo>
                    <a:pt x="1484" y="1769"/>
                  </a:lnTo>
                  <a:lnTo>
                    <a:pt x="1863" y="1110"/>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40" name="Shape 1954"/>
            <p:cNvSpPr/>
            <p:nvPr/>
          </p:nvSpPr>
          <p:spPr>
            <a:xfrm>
              <a:off x="5596531" y="5351552"/>
              <a:ext cx="1329688" cy="1418865"/>
            </a:xfrm>
            <a:custGeom>
              <a:avLst/>
              <a:gdLst/>
              <a:ahLst/>
              <a:cxnLst>
                <a:cxn ang="0">
                  <a:pos x="wd2" y="hd2"/>
                </a:cxn>
                <a:cxn ang="5400000">
                  <a:pos x="wd2" y="hd2"/>
                </a:cxn>
                <a:cxn ang="10800000">
                  <a:pos x="wd2" y="hd2"/>
                </a:cxn>
                <a:cxn ang="16200000">
                  <a:pos x="wd2" y="hd2"/>
                </a:cxn>
              </a:cxnLst>
              <a:rect l="0" t="0" r="r" b="b"/>
              <a:pathLst>
                <a:path w="21600" h="21600" extrusionOk="0">
                  <a:moveTo>
                    <a:pt x="203" y="8971"/>
                  </a:moveTo>
                  <a:lnTo>
                    <a:pt x="203" y="8743"/>
                  </a:lnTo>
                  <a:lnTo>
                    <a:pt x="0" y="8743"/>
                  </a:lnTo>
                  <a:lnTo>
                    <a:pt x="0" y="8514"/>
                  </a:lnTo>
                  <a:lnTo>
                    <a:pt x="1312" y="8514"/>
                  </a:lnTo>
                  <a:lnTo>
                    <a:pt x="2827" y="8743"/>
                  </a:lnTo>
                  <a:lnTo>
                    <a:pt x="4361" y="8743"/>
                  </a:lnTo>
                  <a:lnTo>
                    <a:pt x="5673" y="8971"/>
                  </a:lnTo>
                  <a:lnTo>
                    <a:pt x="5894" y="8971"/>
                  </a:lnTo>
                  <a:lnTo>
                    <a:pt x="5894" y="8743"/>
                  </a:lnTo>
                  <a:lnTo>
                    <a:pt x="6116" y="6724"/>
                  </a:lnTo>
                  <a:lnTo>
                    <a:pt x="6116" y="4952"/>
                  </a:lnTo>
                  <a:lnTo>
                    <a:pt x="6559" y="0"/>
                  </a:lnTo>
                  <a:lnTo>
                    <a:pt x="11105" y="0"/>
                  </a:lnTo>
                  <a:lnTo>
                    <a:pt x="11105" y="4019"/>
                  </a:lnTo>
                  <a:lnTo>
                    <a:pt x="11327" y="4019"/>
                  </a:lnTo>
                  <a:lnTo>
                    <a:pt x="11530" y="4286"/>
                  </a:lnTo>
                  <a:lnTo>
                    <a:pt x="11752" y="4514"/>
                  </a:lnTo>
                  <a:lnTo>
                    <a:pt x="11752" y="4286"/>
                  </a:lnTo>
                  <a:lnTo>
                    <a:pt x="12010" y="4514"/>
                  </a:lnTo>
                  <a:lnTo>
                    <a:pt x="12195" y="4286"/>
                  </a:lnTo>
                  <a:lnTo>
                    <a:pt x="12195" y="4514"/>
                  </a:lnTo>
                  <a:lnTo>
                    <a:pt x="12417" y="4514"/>
                  </a:lnTo>
                  <a:lnTo>
                    <a:pt x="12417" y="4743"/>
                  </a:lnTo>
                  <a:lnTo>
                    <a:pt x="12638" y="4743"/>
                  </a:lnTo>
                  <a:lnTo>
                    <a:pt x="12842" y="4952"/>
                  </a:lnTo>
                  <a:lnTo>
                    <a:pt x="13507" y="4952"/>
                  </a:lnTo>
                  <a:lnTo>
                    <a:pt x="13507" y="5181"/>
                  </a:lnTo>
                  <a:lnTo>
                    <a:pt x="13729" y="5181"/>
                  </a:lnTo>
                  <a:lnTo>
                    <a:pt x="13729" y="4952"/>
                  </a:lnTo>
                  <a:lnTo>
                    <a:pt x="14154" y="4952"/>
                  </a:lnTo>
                  <a:lnTo>
                    <a:pt x="14154" y="5181"/>
                  </a:lnTo>
                  <a:lnTo>
                    <a:pt x="14375" y="5181"/>
                  </a:lnTo>
                  <a:lnTo>
                    <a:pt x="14375" y="5581"/>
                  </a:lnTo>
                  <a:lnTo>
                    <a:pt x="14597" y="5371"/>
                  </a:lnTo>
                  <a:lnTo>
                    <a:pt x="14819" y="5181"/>
                  </a:lnTo>
                  <a:lnTo>
                    <a:pt x="15041" y="5371"/>
                  </a:lnTo>
                  <a:lnTo>
                    <a:pt x="15262" y="5581"/>
                  </a:lnTo>
                  <a:lnTo>
                    <a:pt x="15466" y="5371"/>
                  </a:lnTo>
                  <a:lnTo>
                    <a:pt x="15687" y="5581"/>
                  </a:lnTo>
                  <a:lnTo>
                    <a:pt x="15466" y="5581"/>
                  </a:lnTo>
                  <a:lnTo>
                    <a:pt x="15687" y="5810"/>
                  </a:lnTo>
                  <a:lnTo>
                    <a:pt x="15687" y="5581"/>
                  </a:lnTo>
                  <a:lnTo>
                    <a:pt x="15909" y="5371"/>
                  </a:lnTo>
                  <a:lnTo>
                    <a:pt x="16131" y="5371"/>
                  </a:lnTo>
                  <a:lnTo>
                    <a:pt x="16131" y="5581"/>
                  </a:lnTo>
                  <a:lnTo>
                    <a:pt x="16352" y="5581"/>
                  </a:lnTo>
                  <a:lnTo>
                    <a:pt x="16352" y="5371"/>
                  </a:lnTo>
                  <a:lnTo>
                    <a:pt x="16556" y="5371"/>
                  </a:lnTo>
                  <a:lnTo>
                    <a:pt x="16556" y="5581"/>
                  </a:lnTo>
                  <a:lnTo>
                    <a:pt x="16777" y="5581"/>
                  </a:lnTo>
                  <a:lnTo>
                    <a:pt x="16777" y="5810"/>
                  </a:lnTo>
                  <a:lnTo>
                    <a:pt x="16999" y="5810"/>
                  </a:lnTo>
                  <a:lnTo>
                    <a:pt x="16999" y="5581"/>
                  </a:lnTo>
                  <a:lnTo>
                    <a:pt x="17443" y="5581"/>
                  </a:lnTo>
                  <a:lnTo>
                    <a:pt x="17664" y="5371"/>
                  </a:lnTo>
                  <a:lnTo>
                    <a:pt x="17664" y="5581"/>
                  </a:lnTo>
                  <a:lnTo>
                    <a:pt x="17868" y="5581"/>
                  </a:lnTo>
                  <a:lnTo>
                    <a:pt x="17868" y="5371"/>
                  </a:lnTo>
                  <a:lnTo>
                    <a:pt x="18754" y="5371"/>
                  </a:lnTo>
                  <a:lnTo>
                    <a:pt x="19179" y="5581"/>
                  </a:lnTo>
                  <a:lnTo>
                    <a:pt x="19401" y="5581"/>
                  </a:lnTo>
                  <a:lnTo>
                    <a:pt x="19401" y="5810"/>
                  </a:lnTo>
                  <a:lnTo>
                    <a:pt x="20066" y="5810"/>
                  </a:lnTo>
                  <a:lnTo>
                    <a:pt x="20066" y="6095"/>
                  </a:lnTo>
                  <a:lnTo>
                    <a:pt x="20676" y="6095"/>
                  </a:lnTo>
                  <a:lnTo>
                    <a:pt x="20676" y="9200"/>
                  </a:lnTo>
                  <a:lnTo>
                    <a:pt x="20935" y="9467"/>
                  </a:lnTo>
                  <a:lnTo>
                    <a:pt x="21157" y="9467"/>
                  </a:lnTo>
                  <a:lnTo>
                    <a:pt x="21157" y="10095"/>
                  </a:lnTo>
                  <a:lnTo>
                    <a:pt x="21378" y="10324"/>
                  </a:lnTo>
                  <a:lnTo>
                    <a:pt x="21378" y="10552"/>
                  </a:lnTo>
                  <a:lnTo>
                    <a:pt x="21600" y="10781"/>
                  </a:lnTo>
                  <a:lnTo>
                    <a:pt x="21600" y="11905"/>
                  </a:lnTo>
                  <a:lnTo>
                    <a:pt x="21378" y="11905"/>
                  </a:lnTo>
                  <a:lnTo>
                    <a:pt x="21378" y="13257"/>
                  </a:lnTo>
                  <a:lnTo>
                    <a:pt x="21157" y="13257"/>
                  </a:lnTo>
                  <a:lnTo>
                    <a:pt x="20935" y="13714"/>
                  </a:lnTo>
                  <a:lnTo>
                    <a:pt x="21157" y="13943"/>
                  </a:lnTo>
                  <a:lnTo>
                    <a:pt x="20935" y="13943"/>
                  </a:lnTo>
                  <a:lnTo>
                    <a:pt x="20491" y="14152"/>
                  </a:lnTo>
                  <a:lnTo>
                    <a:pt x="20066" y="14381"/>
                  </a:lnTo>
                  <a:lnTo>
                    <a:pt x="19845" y="14381"/>
                  </a:lnTo>
                  <a:lnTo>
                    <a:pt x="19586" y="14610"/>
                  </a:lnTo>
                  <a:lnTo>
                    <a:pt x="19586" y="14381"/>
                  </a:lnTo>
                  <a:lnTo>
                    <a:pt x="20066" y="14152"/>
                  </a:lnTo>
                  <a:lnTo>
                    <a:pt x="19586" y="14152"/>
                  </a:lnTo>
                  <a:lnTo>
                    <a:pt x="19845" y="13943"/>
                  </a:lnTo>
                  <a:lnTo>
                    <a:pt x="19845" y="13714"/>
                  </a:lnTo>
                  <a:lnTo>
                    <a:pt x="19586" y="13714"/>
                  </a:lnTo>
                  <a:lnTo>
                    <a:pt x="19401" y="13943"/>
                  </a:lnTo>
                  <a:lnTo>
                    <a:pt x="19179" y="13943"/>
                  </a:lnTo>
                  <a:lnTo>
                    <a:pt x="19179" y="14152"/>
                  </a:lnTo>
                  <a:lnTo>
                    <a:pt x="19401" y="14152"/>
                  </a:lnTo>
                  <a:lnTo>
                    <a:pt x="19401" y="14838"/>
                  </a:lnTo>
                  <a:lnTo>
                    <a:pt x="19179" y="14838"/>
                  </a:lnTo>
                  <a:lnTo>
                    <a:pt x="18976" y="15067"/>
                  </a:lnTo>
                  <a:lnTo>
                    <a:pt x="18976" y="15295"/>
                  </a:lnTo>
                  <a:lnTo>
                    <a:pt x="18754" y="15505"/>
                  </a:lnTo>
                  <a:lnTo>
                    <a:pt x="18533" y="15733"/>
                  </a:lnTo>
                  <a:lnTo>
                    <a:pt x="17868" y="15733"/>
                  </a:lnTo>
                  <a:lnTo>
                    <a:pt x="17664" y="15962"/>
                  </a:lnTo>
                  <a:lnTo>
                    <a:pt x="17868" y="15962"/>
                  </a:lnTo>
                  <a:lnTo>
                    <a:pt x="17664" y="16190"/>
                  </a:lnTo>
                  <a:lnTo>
                    <a:pt x="17221" y="16419"/>
                  </a:lnTo>
                  <a:lnTo>
                    <a:pt x="17443" y="16190"/>
                  </a:lnTo>
                  <a:lnTo>
                    <a:pt x="17443" y="15962"/>
                  </a:lnTo>
                  <a:lnTo>
                    <a:pt x="17221" y="16190"/>
                  </a:lnTo>
                  <a:lnTo>
                    <a:pt x="17443" y="15962"/>
                  </a:lnTo>
                  <a:lnTo>
                    <a:pt x="17221" y="16190"/>
                  </a:lnTo>
                  <a:lnTo>
                    <a:pt x="17221" y="15962"/>
                  </a:lnTo>
                  <a:lnTo>
                    <a:pt x="16999" y="15962"/>
                  </a:lnTo>
                  <a:lnTo>
                    <a:pt x="16777" y="15733"/>
                  </a:lnTo>
                  <a:lnTo>
                    <a:pt x="16777" y="15962"/>
                  </a:lnTo>
                  <a:lnTo>
                    <a:pt x="16999" y="16190"/>
                  </a:lnTo>
                  <a:lnTo>
                    <a:pt x="16777" y="16190"/>
                  </a:lnTo>
                  <a:lnTo>
                    <a:pt x="16556" y="15962"/>
                  </a:lnTo>
                  <a:lnTo>
                    <a:pt x="16556" y="16190"/>
                  </a:lnTo>
                  <a:lnTo>
                    <a:pt x="16777" y="16190"/>
                  </a:lnTo>
                  <a:lnTo>
                    <a:pt x="16556" y="16419"/>
                  </a:lnTo>
                  <a:lnTo>
                    <a:pt x="16777" y="16419"/>
                  </a:lnTo>
                  <a:lnTo>
                    <a:pt x="16556" y="16648"/>
                  </a:lnTo>
                  <a:lnTo>
                    <a:pt x="16352" y="16648"/>
                  </a:lnTo>
                  <a:lnTo>
                    <a:pt x="16131" y="16419"/>
                  </a:lnTo>
                  <a:lnTo>
                    <a:pt x="16352" y="16419"/>
                  </a:lnTo>
                  <a:lnTo>
                    <a:pt x="16131" y="16648"/>
                  </a:lnTo>
                  <a:lnTo>
                    <a:pt x="16352" y="16648"/>
                  </a:lnTo>
                  <a:lnTo>
                    <a:pt x="16352" y="16876"/>
                  </a:lnTo>
                  <a:lnTo>
                    <a:pt x="16131" y="17086"/>
                  </a:lnTo>
                  <a:lnTo>
                    <a:pt x="15909" y="17086"/>
                  </a:lnTo>
                  <a:lnTo>
                    <a:pt x="16131" y="16876"/>
                  </a:lnTo>
                  <a:lnTo>
                    <a:pt x="15909" y="16876"/>
                  </a:lnTo>
                  <a:lnTo>
                    <a:pt x="15909" y="17086"/>
                  </a:lnTo>
                  <a:lnTo>
                    <a:pt x="15687" y="17086"/>
                  </a:lnTo>
                  <a:lnTo>
                    <a:pt x="15466" y="17314"/>
                  </a:lnTo>
                  <a:lnTo>
                    <a:pt x="15687" y="17314"/>
                  </a:lnTo>
                  <a:lnTo>
                    <a:pt x="15909" y="17086"/>
                  </a:lnTo>
                  <a:lnTo>
                    <a:pt x="15909" y="17314"/>
                  </a:lnTo>
                  <a:lnTo>
                    <a:pt x="15687" y="17314"/>
                  </a:lnTo>
                  <a:lnTo>
                    <a:pt x="15466" y="17771"/>
                  </a:lnTo>
                  <a:lnTo>
                    <a:pt x="15466" y="17543"/>
                  </a:lnTo>
                  <a:lnTo>
                    <a:pt x="15041" y="17543"/>
                  </a:lnTo>
                  <a:lnTo>
                    <a:pt x="15041" y="17771"/>
                  </a:lnTo>
                  <a:lnTo>
                    <a:pt x="15262" y="17771"/>
                  </a:lnTo>
                  <a:lnTo>
                    <a:pt x="15262" y="18000"/>
                  </a:lnTo>
                  <a:lnTo>
                    <a:pt x="15466" y="18000"/>
                  </a:lnTo>
                  <a:lnTo>
                    <a:pt x="15041" y="18667"/>
                  </a:lnTo>
                  <a:lnTo>
                    <a:pt x="14819" y="18667"/>
                  </a:lnTo>
                  <a:lnTo>
                    <a:pt x="14597" y="18438"/>
                  </a:lnTo>
                  <a:lnTo>
                    <a:pt x="14597" y="18895"/>
                  </a:lnTo>
                  <a:lnTo>
                    <a:pt x="15041" y="18895"/>
                  </a:lnTo>
                  <a:lnTo>
                    <a:pt x="15041" y="19352"/>
                  </a:lnTo>
                  <a:lnTo>
                    <a:pt x="14819" y="19352"/>
                  </a:lnTo>
                  <a:lnTo>
                    <a:pt x="15041" y="19524"/>
                  </a:lnTo>
                  <a:lnTo>
                    <a:pt x="14819" y="19524"/>
                  </a:lnTo>
                  <a:lnTo>
                    <a:pt x="14819" y="19790"/>
                  </a:lnTo>
                  <a:lnTo>
                    <a:pt x="15041" y="19790"/>
                  </a:lnTo>
                  <a:lnTo>
                    <a:pt x="15041" y="20476"/>
                  </a:lnTo>
                  <a:lnTo>
                    <a:pt x="15262" y="20933"/>
                  </a:lnTo>
                  <a:lnTo>
                    <a:pt x="15262" y="21105"/>
                  </a:lnTo>
                  <a:lnTo>
                    <a:pt x="15466" y="21105"/>
                  </a:lnTo>
                  <a:lnTo>
                    <a:pt x="15262" y="21105"/>
                  </a:lnTo>
                  <a:lnTo>
                    <a:pt x="15466" y="21333"/>
                  </a:lnTo>
                  <a:lnTo>
                    <a:pt x="15466" y="21105"/>
                  </a:lnTo>
                  <a:lnTo>
                    <a:pt x="15466" y="21333"/>
                  </a:lnTo>
                  <a:lnTo>
                    <a:pt x="15687" y="21333"/>
                  </a:lnTo>
                  <a:lnTo>
                    <a:pt x="15466" y="21333"/>
                  </a:lnTo>
                  <a:lnTo>
                    <a:pt x="15262" y="21600"/>
                  </a:lnTo>
                  <a:lnTo>
                    <a:pt x="15041" y="21600"/>
                  </a:lnTo>
                  <a:lnTo>
                    <a:pt x="14819" y="21333"/>
                  </a:lnTo>
                  <a:lnTo>
                    <a:pt x="14597" y="21333"/>
                  </a:lnTo>
                  <a:lnTo>
                    <a:pt x="14597" y="21105"/>
                  </a:lnTo>
                  <a:lnTo>
                    <a:pt x="13507" y="21105"/>
                  </a:lnTo>
                  <a:lnTo>
                    <a:pt x="13285" y="20933"/>
                  </a:lnTo>
                  <a:lnTo>
                    <a:pt x="13063" y="20933"/>
                  </a:lnTo>
                  <a:lnTo>
                    <a:pt x="12842" y="20705"/>
                  </a:lnTo>
                  <a:lnTo>
                    <a:pt x="12638" y="20705"/>
                  </a:lnTo>
                  <a:lnTo>
                    <a:pt x="12417" y="20476"/>
                  </a:lnTo>
                  <a:lnTo>
                    <a:pt x="12195" y="20476"/>
                  </a:lnTo>
                  <a:lnTo>
                    <a:pt x="12195" y="20248"/>
                  </a:lnTo>
                  <a:lnTo>
                    <a:pt x="12010" y="20248"/>
                  </a:lnTo>
                  <a:lnTo>
                    <a:pt x="12010" y="19524"/>
                  </a:lnTo>
                  <a:lnTo>
                    <a:pt x="11752" y="19524"/>
                  </a:lnTo>
                  <a:lnTo>
                    <a:pt x="11752" y="19352"/>
                  </a:lnTo>
                  <a:lnTo>
                    <a:pt x="11530" y="19124"/>
                  </a:lnTo>
                  <a:lnTo>
                    <a:pt x="11530" y="18000"/>
                  </a:lnTo>
                  <a:lnTo>
                    <a:pt x="11105" y="18000"/>
                  </a:lnTo>
                  <a:lnTo>
                    <a:pt x="10920" y="17543"/>
                  </a:lnTo>
                  <a:lnTo>
                    <a:pt x="10920" y="17314"/>
                  </a:lnTo>
                  <a:lnTo>
                    <a:pt x="10698" y="17314"/>
                  </a:lnTo>
                  <a:lnTo>
                    <a:pt x="10698" y="17086"/>
                  </a:lnTo>
                  <a:lnTo>
                    <a:pt x="10440" y="16876"/>
                  </a:lnTo>
                  <a:lnTo>
                    <a:pt x="10218" y="16876"/>
                  </a:lnTo>
                  <a:lnTo>
                    <a:pt x="10218" y="16419"/>
                  </a:lnTo>
                  <a:lnTo>
                    <a:pt x="10015" y="16190"/>
                  </a:lnTo>
                  <a:lnTo>
                    <a:pt x="10218" y="16190"/>
                  </a:lnTo>
                  <a:lnTo>
                    <a:pt x="10015" y="15962"/>
                  </a:lnTo>
                  <a:lnTo>
                    <a:pt x="9830" y="15733"/>
                  </a:lnTo>
                  <a:lnTo>
                    <a:pt x="9830" y="15295"/>
                  </a:lnTo>
                  <a:lnTo>
                    <a:pt x="9608" y="15067"/>
                  </a:lnTo>
                  <a:lnTo>
                    <a:pt x="9608" y="14838"/>
                  </a:lnTo>
                  <a:lnTo>
                    <a:pt x="9350" y="14610"/>
                  </a:lnTo>
                  <a:lnTo>
                    <a:pt x="8906" y="14152"/>
                  </a:lnTo>
                  <a:lnTo>
                    <a:pt x="8740" y="14152"/>
                  </a:lnTo>
                  <a:lnTo>
                    <a:pt x="8740" y="13943"/>
                  </a:lnTo>
                  <a:lnTo>
                    <a:pt x="8518" y="13943"/>
                  </a:lnTo>
                  <a:lnTo>
                    <a:pt x="8518" y="13714"/>
                  </a:lnTo>
                  <a:lnTo>
                    <a:pt x="8296" y="13486"/>
                  </a:lnTo>
                  <a:lnTo>
                    <a:pt x="8038" y="13714"/>
                  </a:lnTo>
                  <a:lnTo>
                    <a:pt x="7650" y="13486"/>
                  </a:lnTo>
                  <a:lnTo>
                    <a:pt x="7206" y="13486"/>
                  </a:lnTo>
                  <a:lnTo>
                    <a:pt x="6984" y="13257"/>
                  </a:lnTo>
                  <a:lnTo>
                    <a:pt x="6726" y="13486"/>
                  </a:lnTo>
                  <a:lnTo>
                    <a:pt x="6338" y="13486"/>
                  </a:lnTo>
                  <a:lnTo>
                    <a:pt x="6338" y="13714"/>
                  </a:lnTo>
                  <a:lnTo>
                    <a:pt x="6116" y="13714"/>
                  </a:lnTo>
                  <a:lnTo>
                    <a:pt x="5894" y="14381"/>
                  </a:lnTo>
                  <a:lnTo>
                    <a:pt x="5894" y="14610"/>
                  </a:lnTo>
                  <a:lnTo>
                    <a:pt x="5673" y="14610"/>
                  </a:lnTo>
                  <a:lnTo>
                    <a:pt x="5673" y="14838"/>
                  </a:lnTo>
                  <a:lnTo>
                    <a:pt x="5451" y="14838"/>
                  </a:lnTo>
                  <a:lnTo>
                    <a:pt x="5451" y="15067"/>
                  </a:lnTo>
                  <a:lnTo>
                    <a:pt x="5248" y="15067"/>
                  </a:lnTo>
                  <a:lnTo>
                    <a:pt x="5026" y="14838"/>
                  </a:lnTo>
                  <a:lnTo>
                    <a:pt x="4804" y="14838"/>
                  </a:lnTo>
                  <a:lnTo>
                    <a:pt x="4804" y="14610"/>
                  </a:lnTo>
                  <a:lnTo>
                    <a:pt x="4361" y="14610"/>
                  </a:lnTo>
                  <a:lnTo>
                    <a:pt x="4361" y="14381"/>
                  </a:lnTo>
                  <a:lnTo>
                    <a:pt x="4139" y="14381"/>
                  </a:lnTo>
                  <a:lnTo>
                    <a:pt x="3936" y="14152"/>
                  </a:lnTo>
                  <a:lnTo>
                    <a:pt x="3714" y="13943"/>
                  </a:lnTo>
                  <a:lnTo>
                    <a:pt x="3492" y="13714"/>
                  </a:lnTo>
                  <a:lnTo>
                    <a:pt x="3270" y="13714"/>
                  </a:lnTo>
                  <a:lnTo>
                    <a:pt x="3270" y="13486"/>
                  </a:lnTo>
                  <a:lnTo>
                    <a:pt x="2827" y="12800"/>
                  </a:lnTo>
                  <a:lnTo>
                    <a:pt x="2827" y="12590"/>
                  </a:lnTo>
                  <a:lnTo>
                    <a:pt x="3049" y="12590"/>
                  </a:lnTo>
                  <a:lnTo>
                    <a:pt x="3049" y="12362"/>
                  </a:lnTo>
                  <a:lnTo>
                    <a:pt x="2827" y="12362"/>
                  </a:lnTo>
                  <a:lnTo>
                    <a:pt x="2827" y="11905"/>
                  </a:lnTo>
                  <a:lnTo>
                    <a:pt x="2624" y="11905"/>
                  </a:lnTo>
                  <a:lnTo>
                    <a:pt x="2624" y="11448"/>
                  </a:lnTo>
                  <a:lnTo>
                    <a:pt x="2402" y="11238"/>
                  </a:lnTo>
                  <a:lnTo>
                    <a:pt x="2180" y="11010"/>
                  </a:lnTo>
                  <a:lnTo>
                    <a:pt x="1959" y="11010"/>
                  </a:lnTo>
                  <a:lnTo>
                    <a:pt x="1515" y="10552"/>
                  </a:lnTo>
                  <a:lnTo>
                    <a:pt x="1312" y="10324"/>
                  </a:lnTo>
                  <a:lnTo>
                    <a:pt x="1090" y="9867"/>
                  </a:lnTo>
                  <a:lnTo>
                    <a:pt x="868" y="9657"/>
                  </a:lnTo>
                  <a:lnTo>
                    <a:pt x="647" y="9657"/>
                  </a:lnTo>
                  <a:lnTo>
                    <a:pt x="647" y="9467"/>
                  </a:lnTo>
                  <a:lnTo>
                    <a:pt x="425" y="9200"/>
                  </a:lnTo>
                  <a:lnTo>
                    <a:pt x="425" y="8971"/>
                  </a:lnTo>
                  <a:lnTo>
                    <a:pt x="203" y="8971"/>
                  </a:lnTo>
                  <a:close/>
                </a:path>
              </a:pathLst>
            </a:custGeom>
            <a:solidFill>
              <a:schemeClr val="tx2">
                <a:lumMod val="75000"/>
              </a:schemeClr>
            </a:solidFill>
            <a:ln w="3175">
              <a:solidFill>
                <a:srgbClr val="A6A6A6"/>
              </a:solidFill>
            </a:ln>
          </p:spPr>
          <p:txBody>
            <a:bodyPr lIns="45719" rIns="45719"/>
            <a:lstStyle/>
            <a:p>
              <a:pPr lvl="0" algn="l" defTabSz="914400">
                <a:defRPr sz="1800">
                  <a:latin typeface="Trebuchet MS"/>
                  <a:ea typeface="Trebuchet MS"/>
                  <a:cs typeface="Trebuchet MS"/>
                  <a:sym typeface="Trebuchet MS"/>
                </a:defRPr>
              </a:pPr>
              <a:endParaRPr dirty="0"/>
            </a:p>
          </p:txBody>
        </p:sp>
        <p:sp>
          <p:nvSpPr>
            <p:cNvPr id="241" name="Shape 1955"/>
            <p:cNvSpPr/>
            <p:nvPr/>
          </p:nvSpPr>
          <p:spPr>
            <a:xfrm rot="2700000">
              <a:off x="4428468" y="4044920"/>
              <a:ext cx="471467" cy="428606"/>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42" name="Shape 1957"/>
            <p:cNvSpPr/>
            <p:nvPr/>
          </p:nvSpPr>
          <p:spPr>
            <a:xfrm>
              <a:off x="4602415" y="4081024"/>
              <a:ext cx="142668"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sz="2000" dirty="0">
                  <a:solidFill>
                    <a:srgbClr val="FFFFFF"/>
                  </a:solidFill>
                </a:rPr>
                <a:t>1</a:t>
              </a:r>
            </a:p>
          </p:txBody>
        </p:sp>
        <p:sp>
          <p:nvSpPr>
            <p:cNvPr id="243" name="Shape 1960"/>
            <p:cNvSpPr/>
            <p:nvPr/>
          </p:nvSpPr>
          <p:spPr>
            <a:xfrm rot="2700000">
              <a:off x="4332192" y="5332171"/>
              <a:ext cx="471467" cy="428606"/>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44" name="Shape 1962"/>
            <p:cNvSpPr/>
            <p:nvPr/>
          </p:nvSpPr>
          <p:spPr>
            <a:xfrm>
              <a:off x="4503332" y="5368275"/>
              <a:ext cx="142668"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sz="2000" dirty="0">
                  <a:solidFill>
                    <a:srgbClr val="FFFFFF"/>
                  </a:solidFill>
                </a:rPr>
                <a:t>2</a:t>
              </a:r>
            </a:p>
          </p:txBody>
        </p:sp>
        <p:sp>
          <p:nvSpPr>
            <p:cNvPr id="245" name="Shape 1987"/>
            <p:cNvSpPr/>
            <p:nvPr/>
          </p:nvSpPr>
          <p:spPr>
            <a:xfrm rot="2700000">
              <a:off x="6168391" y="5873660"/>
              <a:ext cx="471467" cy="428606"/>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46" name="Shape 1989"/>
            <p:cNvSpPr/>
            <p:nvPr/>
          </p:nvSpPr>
          <p:spPr>
            <a:xfrm>
              <a:off x="6341090" y="5909764"/>
              <a:ext cx="142668"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sz="2000" dirty="0">
                  <a:solidFill>
                    <a:srgbClr val="FFFFFF"/>
                  </a:solidFill>
                </a:rPr>
                <a:t>3</a:t>
              </a:r>
            </a:p>
          </p:txBody>
        </p:sp>
        <p:sp>
          <p:nvSpPr>
            <p:cNvPr id="247" name="Shape 1990"/>
            <p:cNvSpPr/>
            <p:nvPr/>
          </p:nvSpPr>
          <p:spPr>
            <a:xfrm rot="2700000">
              <a:off x="7552638" y="5517702"/>
              <a:ext cx="471467" cy="428606"/>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48" name="Shape 1992"/>
            <p:cNvSpPr/>
            <p:nvPr/>
          </p:nvSpPr>
          <p:spPr>
            <a:xfrm>
              <a:off x="7715047" y="5553806"/>
              <a:ext cx="142668"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sz="2000" dirty="0">
                  <a:solidFill>
                    <a:srgbClr val="FFFFFF"/>
                  </a:solidFill>
                </a:rPr>
                <a:t>4</a:t>
              </a:r>
            </a:p>
          </p:txBody>
        </p:sp>
        <p:sp>
          <p:nvSpPr>
            <p:cNvPr id="249" name="Shape 1990"/>
            <p:cNvSpPr/>
            <p:nvPr/>
          </p:nvSpPr>
          <p:spPr>
            <a:xfrm rot="2700000">
              <a:off x="8075231" y="4174658"/>
              <a:ext cx="471467" cy="428606"/>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50" name="Shape 1992"/>
            <p:cNvSpPr/>
            <p:nvPr/>
          </p:nvSpPr>
          <p:spPr>
            <a:xfrm>
              <a:off x="8245123" y="4210762"/>
              <a:ext cx="142668"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lang="en-US" sz="2000" dirty="0" smtClean="0">
                  <a:solidFill>
                    <a:srgbClr val="FFFFFF"/>
                  </a:solidFill>
                </a:rPr>
                <a:t>5</a:t>
              </a:r>
              <a:endParaRPr sz="2000" dirty="0">
                <a:solidFill>
                  <a:srgbClr val="FFFFFF"/>
                </a:solidFill>
              </a:endParaRPr>
            </a:p>
          </p:txBody>
        </p:sp>
      </p:grpSp>
      <p:sp>
        <p:nvSpPr>
          <p:cNvPr id="251" name="Shape 1955"/>
          <p:cNvSpPr/>
          <p:nvPr/>
        </p:nvSpPr>
        <p:spPr>
          <a:xfrm rot="2700000">
            <a:off x="624397" y="2848547"/>
            <a:ext cx="471467" cy="518614"/>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52" name="Shape 1956"/>
          <p:cNvSpPr/>
          <p:nvPr/>
        </p:nvSpPr>
        <p:spPr>
          <a:xfrm>
            <a:off x="1188805" y="2425693"/>
            <a:ext cx="2520217" cy="82967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lstStyle>
            <a:lvl1pPr defTabSz="914400">
              <a:lnSpc>
                <a:spcPct val="90000"/>
              </a:lnSpc>
              <a:defRPr sz="3000">
                <a:solidFill>
                  <a:srgbClr val="404040"/>
                </a:solidFill>
                <a:latin typeface="Norwester"/>
                <a:ea typeface="Norwester"/>
                <a:cs typeface="Norwester"/>
                <a:sym typeface="Norwester"/>
              </a:defRPr>
            </a:lvl1pPr>
          </a:lstStyle>
          <a:p>
            <a:pPr lvl="0">
              <a:defRPr sz="1800">
                <a:solidFill>
                  <a:srgbClr val="000000"/>
                </a:solidFill>
              </a:defRPr>
            </a:pPr>
            <a:r>
              <a:rPr lang="en-US" sz="1800" dirty="0" smtClean="0">
                <a:solidFill>
                  <a:srgbClr val="404040"/>
                </a:solidFill>
              </a:rPr>
              <a:t>PACIFIC NORTHWEST</a:t>
            </a:r>
            <a:endParaRPr sz="1800" dirty="0">
              <a:solidFill>
                <a:srgbClr val="404040"/>
              </a:solidFill>
            </a:endParaRPr>
          </a:p>
        </p:txBody>
      </p:sp>
      <p:sp>
        <p:nvSpPr>
          <p:cNvPr id="253" name="Shape 1957"/>
          <p:cNvSpPr/>
          <p:nvPr/>
        </p:nvSpPr>
        <p:spPr>
          <a:xfrm>
            <a:off x="747016" y="2845098"/>
            <a:ext cx="227626"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sz="3200" dirty="0">
                <a:solidFill>
                  <a:srgbClr val="FFFFFF"/>
                </a:solidFill>
              </a:rPr>
              <a:t>1</a:t>
            </a:r>
          </a:p>
        </p:txBody>
      </p:sp>
      <p:sp>
        <p:nvSpPr>
          <p:cNvPr id="255" name="Shape 1961"/>
          <p:cNvSpPr/>
          <p:nvPr/>
        </p:nvSpPr>
        <p:spPr>
          <a:xfrm>
            <a:off x="1180471" y="3363033"/>
            <a:ext cx="2540490" cy="82967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lstStyle>
            <a:lvl1pPr defTabSz="914400">
              <a:lnSpc>
                <a:spcPct val="90000"/>
              </a:lnSpc>
              <a:defRPr sz="3000">
                <a:solidFill>
                  <a:srgbClr val="404040"/>
                </a:solidFill>
                <a:latin typeface="Norwester"/>
                <a:ea typeface="Norwester"/>
                <a:cs typeface="Norwester"/>
                <a:sym typeface="Norwester"/>
              </a:defRPr>
            </a:lvl1pPr>
          </a:lstStyle>
          <a:p>
            <a:pPr lvl="0">
              <a:defRPr sz="1800">
                <a:solidFill>
                  <a:srgbClr val="000000"/>
                </a:solidFill>
              </a:defRPr>
            </a:pPr>
            <a:r>
              <a:rPr lang="en-US" sz="1800" dirty="0" smtClean="0">
                <a:solidFill>
                  <a:srgbClr val="404040"/>
                </a:solidFill>
              </a:rPr>
              <a:t>SOUTHERN CALIFORNIA</a:t>
            </a:r>
            <a:endParaRPr sz="1800" dirty="0">
              <a:solidFill>
                <a:srgbClr val="404040"/>
              </a:solidFill>
            </a:endParaRPr>
          </a:p>
        </p:txBody>
      </p:sp>
      <p:sp>
        <p:nvSpPr>
          <p:cNvPr id="257" name="Shape 1967"/>
          <p:cNvSpPr/>
          <p:nvPr/>
        </p:nvSpPr>
        <p:spPr>
          <a:xfrm>
            <a:off x="2687199" y="1608567"/>
            <a:ext cx="2811894" cy="145359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1600">
                <a:solidFill>
                  <a:srgbClr val="53585F"/>
                </a:solidFill>
              </a:defRPr>
            </a:lvl1pPr>
          </a:lstStyle>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Lamination			</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Aluminum</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FRP</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Fiberglass</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Paint</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Shower Doors</a:t>
            </a:r>
          </a:p>
        </p:txBody>
      </p:sp>
      <p:sp>
        <p:nvSpPr>
          <p:cNvPr id="259" name="Shape 1988"/>
          <p:cNvSpPr/>
          <p:nvPr/>
        </p:nvSpPr>
        <p:spPr>
          <a:xfrm>
            <a:off x="1161134" y="3934768"/>
            <a:ext cx="2217057" cy="829672"/>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lstStyle>
            <a:lvl1pPr defTabSz="914400">
              <a:lnSpc>
                <a:spcPct val="90000"/>
              </a:lnSpc>
              <a:defRPr sz="3000">
                <a:solidFill>
                  <a:srgbClr val="404040"/>
                </a:solidFill>
                <a:latin typeface="Norwester"/>
                <a:ea typeface="Norwester"/>
                <a:cs typeface="Norwester"/>
                <a:sym typeface="Norwester"/>
              </a:defRPr>
            </a:lvl1pPr>
          </a:lstStyle>
          <a:p>
            <a:pPr lvl="0">
              <a:defRPr sz="1800">
                <a:solidFill>
                  <a:srgbClr val="000000"/>
                </a:solidFill>
              </a:defRPr>
            </a:pPr>
            <a:r>
              <a:rPr lang="en-US" sz="1800" dirty="0" smtClean="0">
                <a:solidFill>
                  <a:srgbClr val="404040"/>
                </a:solidFill>
              </a:rPr>
              <a:t>TEXAS</a:t>
            </a:r>
            <a:endParaRPr sz="1800" dirty="0">
              <a:solidFill>
                <a:srgbClr val="404040"/>
              </a:solidFill>
            </a:endParaRPr>
          </a:p>
        </p:txBody>
      </p:sp>
      <p:sp>
        <p:nvSpPr>
          <p:cNvPr id="262" name="Shape 1991"/>
          <p:cNvSpPr/>
          <p:nvPr/>
        </p:nvSpPr>
        <p:spPr>
          <a:xfrm>
            <a:off x="1096840" y="4716854"/>
            <a:ext cx="2534809" cy="82967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lstStyle>
            <a:lvl1pPr defTabSz="914400">
              <a:lnSpc>
                <a:spcPct val="90000"/>
              </a:lnSpc>
              <a:defRPr sz="3000">
                <a:solidFill>
                  <a:srgbClr val="404040"/>
                </a:solidFill>
                <a:latin typeface="Norwester"/>
                <a:ea typeface="Norwester"/>
                <a:cs typeface="Norwester"/>
                <a:sym typeface="Norwester"/>
              </a:defRPr>
            </a:lvl1pPr>
          </a:lstStyle>
          <a:p>
            <a:pPr lvl="0">
              <a:defRPr sz="1800">
                <a:solidFill>
                  <a:srgbClr val="000000"/>
                </a:solidFill>
              </a:defRPr>
            </a:pPr>
            <a:r>
              <a:rPr lang="en-US" sz="1800" dirty="0" smtClean="0">
                <a:solidFill>
                  <a:srgbClr val="404040"/>
                </a:solidFill>
              </a:rPr>
              <a:t>SOUTHEAST</a:t>
            </a:r>
            <a:endParaRPr sz="1800" dirty="0">
              <a:solidFill>
                <a:srgbClr val="404040"/>
              </a:solidFill>
            </a:endParaRPr>
          </a:p>
        </p:txBody>
      </p:sp>
      <p:sp>
        <p:nvSpPr>
          <p:cNvPr id="265" name="Shape 1991"/>
          <p:cNvSpPr/>
          <p:nvPr/>
        </p:nvSpPr>
        <p:spPr>
          <a:xfrm>
            <a:off x="1085767" y="5463115"/>
            <a:ext cx="2534809" cy="82967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lstStyle>
            <a:lvl1pPr defTabSz="914400">
              <a:lnSpc>
                <a:spcPct val="90000"/>
              </a:lnSpc>
              <a:defRPr sz="3000">
                <a:solidFill>
                  <a:srgbClr val="404040"/>
                </a:solidFill>
                <a:latin typeface="Norwester"/>
                <a:ea typeface="Norwester"/>
                <a:cs typeface="Norwester"/>
                <a:sym typeface="Norwester"/>
              </a:defRPr>
            </a:lvl1pPr>
          </a:lstStyle>
          <a:p>
            <a:pPr lvl="0">
              <a:defRPr sz="1800">
                <a:solidFill>
                  <a:srgbClr val="000000"/>
                </a:solidFill>
              </a:defRPr>
            </a:pPr>
            <a:r>
              <a:rPr lang="en-US" sz="1800" dirty="0" smtClean="0">
                <a:solidFill>
                  <a:srgbClr val="404040"/>
                </a:solidFill>
              </a:rPr>
              <a:t>NORTHEAST</a:t>
            </a:r>
            <a:endParaRPr sz="1800" dirty="0">
              <a:solidFill>
                <a:srgbClr val="404040"/>
              </a:solidFill>
            </a:endParaRPr>
          </a:p>
        </p:txBody>
      </p:sp>
      <p:sp>
        <p:nvSpPr>
          <p:cNvPr id="271" name="Shape 1955"/>
          <p:cNvSpPr/>
          <p:nvPr/>
        </p:nvSpPr>
        <p:spPr>
          <a:xfrm rot="2700000">
            <a:off x="601929" y="3594590"/>
            <a:ext cx="471467" cy="518614"/>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72" name="Shape 1957"/>
          <p:cNvSpPr/>
          <p:nvPr/>
        </p:nvSpPr>
        <p:spPr>
          <a:xfrm>
            <a:off x="724548" y="3591141"/>
            <a:ext cx="227626"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lang="en-US" sz="3200" dirty="0" smtClean="0">
                <a:solidFill>
                  <a:srgbClr val="FFFFFF"/>
                </a:solidFill>
              </a:rPr>
              <a:t>2</a:t>
            </a:r>
            <a:endParaRPr sz="3200" dirty="0">
              <a:solidFill>
                <a:srgbClr val="FFFFFF"/>
              </a:solidFill>
            </a:endParaRPr>
          </a:p>
        </p:txBody>
      </p:sp>
      <p:sp>
        <p:nvSpPr>
          <p:cNvPr id="273" name="Shape 1955"/>
          <p:cNvSpPr/>
          <p:nvPr/>
        </p:nvSpPr>
        <p:spPr>
          <a:xfrm rot="2700000">
            <a:off x="578482" y="4350701"/>
            <a:ext cx="471467" cy="518614"/>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74" name="Shape 1957"/>
          <p:cNvSpPr/>
          <p:nvPr/>
        </p:nvSpPr>
        <p:spPr>
          <a:xfrm>
            <a:off x="701101" y="4347252"/>
            <a:ext cx="227626"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lang="en-US" sz="3200" dirty="0" smtClean="0">
                <a:solidFill>
                  <a:srgbClr val="FFFFFF"/>
                </a:solidFill>
              </a:rPr>
              <a:t>3</a:t>
            </a:r>
            <a:endParaRPr sz="3200" dirty="0">
              <a:solidFill>
                <a:srgbClr val="FFFFFF"/>
              </a:solidFill>
            </a:endParaRPr>
          </a:p>
        </p:txBody>
      </p:sp>
      <p:sp>
        <p:nvSpPr>
          <p:cNvPr id="275" name="Shape 1955"/>
          <p:cNvSpPr/>
          <p:nvPr/>
        </p:nvSpPr>
        <p:spPr>
          <a:xfrm rot="2700000">
            <a:off x="545159" y="5101998"/>
            <a:ext cx="471467" cy="518614"/>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76" name="Shape 1957"/>
          <p:cNvSpPr/>
          <p:nvPr/>
        </p:nvSpPr>
        <p:spPr>
          <a:xfrm>
            <a:off x="667778" y="5098549"/>
            <a:ext cx="227626"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lang="en-US" sz="3200" dirty="0" smtClean="0">
                <a:solidFill>
                  <a:srgbClr val="FFFFFF"/>
                </a:solidFill>
              </a:rPr>
              <a:t>4</a:t>
            </a:r>
            <a:endParaRPr sz="3200" dirty="0">
              <a:solidFill>
                <a:srgbClr val="FFFFFF"/>
              </a:solidFill>
            </a:endParaRPr>
          </a:p>
        </p:txBody>
      </p:sp>
      <p:sp>
        <p:nvSpPr>
          <p:cNvPr id="277" name="Shape 1955"/>
          <p:cNvSpPr/>
          <p:nvPr/>
        </p:nvSpPr>
        <p:spPr>
          <a:xfrm rot="2700000">
            <a:off x="515153" y="5878850"/>
            <a:ext cx="471467" cy="518614"/>
          </a:xfrm>
          <a:prstGeom prst="rect">
            <a:avLst/>
          </a:prstGeom>
          <a:solidFill>
            <a:schemeClr val="tx2"/>
          </a:solidFill>
          <a:ln w="12700">
            <a:miter lim="400000"/>
          </a:ln>
        </p:spPr>
        <p:txBody>
          <a:bodyPr lIns="0" tIns="0" rIns="0" bIns="0" anchor="ctr"/>
          <a:lstStyle/>
          <a:p>
            <a:pPr lvl="0">
              <a:defRPr sz="3200">
                <a:solidFill>
                  <a:srgbClr val="FFFFFF"/>
                </a:solidFill>
              </a:defRPr>
            </a:pPr>
            <a:endParaRPr dirty="0">
              <a:solidFill>
                <a:srgbClr val="B89458"/>
              </a:solidFill>
            </a:endParaRPr>
          </a:p>
        </p:txBody>
      </p:sp>
      <p:sp>
        <p:nvSpPr>
          <p:cNvPr id="278" name="Shape 1957"/>
          <p:cNvSpPr/>
          <p:nvPr/>
        </p:nvSpPr>
        <p:spPr>
          <a:xfrm>
            <a:off x="637772" y="5875401"/>
            <a:ext cx="227626" cy="492443"/>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l" defTabSz="914400">
              <a:defRPr sz="4500">
                <a:solidFill>
                  <a:srgbClr val="FFFFFF"/>
                </a:solidFill>
                <a:latin typeface="Norwester"/>
                <a:ea typeface="Norwester"/>
                <a:cs typeface="Norwester"/>
                <a:sym typeface="Norwester"/>
              </a:defRPr>
            </a:lvl1pPr>
          </a:lstStyle>
          <a:p>
            <a:pPr lvl="0">
              <a:defRPr sz="1800">
                <a:solidFill>
                  <a:srgbClr val="000000"/>
                </a:solidFill>
              </a:defRPr>
            </a:pPr>
            <a:r>
              <a:rPr lang="en-US" sz="3200" dirty="0" smtClean="0">
                <a:solidFill>
                  <a:srgbClr val="FFFFFF"/>
                </a:solidFill>
              </a:rPr>
              <a:t>5</a:t>
            </a:r>
            <a:endParaRPr sz="3200" dirty="0">
              <a:solidFill>
                <a:srgbClr val="FFFFFF"/>
              </a:solidFill>
            </a:endParaRPr>
          </a:p>
        </p:txBody>
      </p:sp>
      <p:sp>
        <p:nvSpPr>
          <p:cNvPr id="280" name="TextBox 279"/>
          <p:cNvSpPr txBox="1"/>
          <p:nvPr/>
        </p:nvSpPr>
        <p:spPr>
          <a:xfrm>
            <a:off x="1088926" y="880834"/>
            <a:ext cx="7257180" cy="338554"/>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600" b="1" dirty="0" smtClean="0">
                <a:solidFill>
                  <a:schemeClr val="tx2">
                    <a:lumMod val="75000"/>
                  </a:schemeClr>
                </a:solidFill>
                <a:latin typeface="Arial" panose="020B0604020202020204" pitchFamily="34" charset="0"/>
                <a:cs typeface="Arial" panose="020B0604020202020204" pitchFamily="34" charset="0"/>
              </a:rPr>
              <a:t>Focus </a:t>
            </a:r>
            <a:r>
              <a:rPr lang="en-US" sz="1600" b="1" dirty="0">
                <a:solidFill>
                  <a:schemeClr val="tx2">
                    <a:lumMod val="75000"/>
                  </a:schemeClr>
                </a:solidFill>
                <a:latin typeface="Arial" panose="020B0604020202020204" pitchFamily="34" charset="0"/>
                <a:cs typeface="Arial" panose="020B0604020202020204" pitchFamily="34" charset="0"/>
              </a:rPr>
              <a:t>on expansion opportunities </a:t>
            </a:r>
            <a:r>
              <a:rPr lang="en-US" sz="1600" b="1" dirty="0" smtClean="0">
                <a:solidFill>
                  <a:schemeClr val="tx2">
                    <a:lumMod val="75000"/>
                  </a:schemeClr>
                </a:solidFill>
                <a:latin typeface="Arial" panose="020B0604020202020204" pitchFamily="34" charset="0"/>
                <a:cs typeface="Arial" panose="020B0604020202020204" pitchFamily="34" charset="0"/>
              </a:rPr>
              <a:t>with $250MM market potential</a:t>
            </a:r>
          </a:p>
        </p:txBody>
      </p:sp>
      <p:sp>
        <p:nvSpPr>
          <p:cNvPr id="3" name="Slide Number Placeholder 2"/>
          <p:cNvSpPr>
            <a:spLocks noGrp="1"/>
          </p:cNvSpPr>
          <p:nvPr>
            <p:ph type="sldNum" sz="quarter" idx="12"/>
          </p:nvPr>
        </p:nvSpPr>
        <p:spPr/>
        <p:txBody>
          <a:bodyPr/>
          <a:lstStyle/>
          <a:p>
            <a:fld id="{47603F0D-057F-42AB-8638-5A357AF72192}" type="slidenum">
              <a:rPr lang="en-US" smtClean="0"/>
              <a:pPr/>
              <a:t>37</a:t>
            </a:fld>
            <a:endParaRPr lang="en-US" dirty="0"/>
          </a:p>
        </p:txBody>
      </p:sp>
      <p:sp>
        <p:nvSpPr>
          <p:cNvPr id="138" name="TextBox 137"/>
          <p:cNvSpPr txBox="1">
            <a:spLocks/>
          </p:cNvSpPr>
          <p:nvPr/>
        </p:nvSpPr>
        <p:spPr>
          <a:xfrm>
            <a:off x="7965741" y="7378857"/>
            <a:ext cx="1188634" cy="246221"/>
          </a:xfrm>
          <a:prstGeom prst="rect">
            <a:avLst/>
          </a:prstGeom>
          <a:noFill/>
        </p:spPr>
        <p:txBody>
          <a:bodyPr vert="horz" wrap="square" lIns="0" rtlCol="0">
            <a:spAutoFit/>
          </a:bodyPr>
          <a:lstStyle>
            <a:defPPr>
              <a:defRPr lang="en-US"/>
            </a:defPPr>
            <a:lvl1pPr algn="r">
              <a:defRPr sz="1000">
                <a:solidFill>
                  <a:schemeClr val="tx1">
                    <a:lumMod val="65000"/>
                    <a:lumOff val="35000"/>
                  </a:schemeClr>
                </a:solidFill>
                <a:latin typeface="Arial" panose="020B0604020202020204" pitchFamily="34" charset="0"/>
                <a:cs typeface="Arial" panose="020B0604020202020204" pitchFamily="34" charset="0"/>
              </a:defRPr>
            </a:lvl1pPr>
          </a:lstStyle>
          <a:p>
            <a:r>
              <a:rPr lang="en-US" kern="0" dirty="0">
                <a:latin typeface="Arial"/>
              </a:rPr>
              <a:t>Financial Overview</a:t>
            </a:r>
          </a:p>
        </p:txBody>
      </p:sp>
      <p:sp>
        <p:nvSpPr>
          <p:cNvPr id="406" name="Shape 1967"/>
          <p:cNvSpPr/>
          <p:nvPr/>
        </p:nvSpPr>
        <p:spPr>
          <a:xfrm>
            <a:off x="4520830" y="1607316"/>
            <a:ext cx="2811894" cy="1453599"/>
          </a:xfrm>
          <a:prstGeom prst="rect">
            <a:avLst/>
          </a:prstGeom>
          <a:ln w="12700">
            <a:miter lim="400000"/>
          </a:ln>
          <a:extLst>
            <a:ext uri="{C572A759-6A51-4108-AA02-DFA0A04FC94B}">
              <ma14:wrappingTextBoxFlag xmlns:ma14="http://schemas.microsoft.com/office/mac/drawingml/2011/main" xmlns="" val="1"/>
            </a:ext>
          </a:extLst>
        </p:spPr>
        <p:txBody>
          <a:bodyPr lIns="45719" rIns="45719"/>
          <a:lstStyle>
            <a:lvl1pPr defTabSz="457200">
              <a:defRPr sz="1600">
                <a:solidFill>
                  <a:srgbClr val="53585F"/>
                </a:solidFill>
              </a:defRPr>
            </a:lvl1pPr>
          </a:lstStyle>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Solid Surface</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Hardwood Products</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Pressed Products</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Interior Doors</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Plastics</a:t>
            </a:r>
          </a:p>
          <a:p>
            <a:pPr marL="285750" lvl="0" indent="-285750" algn="l">
              <a:buClr>
                <a:srgbClr val="B89458"/>
              </a:buClr>
              <a:buFont typeface="Wingdings" panose="05000000000000000000" pitchFamily="2" charset="2"/>
              <a:buChar char="§"/>
              <a:defRPr sz="1800">
                <a:solidFill>
                  <a:srgbClr val="000000"/>
                </a:solidFill>
              </a:defRPr>
            </a:pPr>
            <a:r>
              <a:rPr lang="en-US" sz="1100" dirty="0" smtClean="0">
                <a:solidFill>
                  <a:srgbClr val="3A586B"/>
                </a:solidFill>
                <a:latin typeface="Avenir Light" charset="0"/>
                <a:ea typeface="Avenir Light" charset="0"/>
                <a:cs typeface="Avenir Light" charset="0"/>
              </a:rPr>
              <a:t>Bath &amp; Closet Systems</a:t>
            </a:r>
            <a:endParaRPr sz="1100" dirty="0">
              <a:solidFill>
                <a:srgbClr val="3A586B"/>
              </a:solidFill>
              <a:latin typeface="Avenir Light" charset="0"/>
              <a:ea typeface="Avenir Light" charset="0"/>
              <a:cs typeface="Avenir Light" charset="0"/>
            </a:endParaRPr>
          </a:p>
        </p:txBody>
      </p:sp>
      <p:sp>
        <p:nvSpPr>
          <p:cNvPr id="407" name="Rectangle 5"/>
          <p:cNvSpPr>
            <a:spLocks noChangeArrowheads="1"/>
          </p:cNvSpPr>
          <p:nvPr/>
        </p:nvSpPr>
        <p:spPr bwMode="auto">
          <a:xfrm>
            <a:off x="2525505" y="1344114"/>
            <a:ext cx="3823855" cy="256032"/>
          </a:xfrm>
          <a:prstGeom prst="rect">
            <a:avLst/>
          </a:prstGeom>
          <a:noFill/>
          <a:ln>
            <a:solidFill>
              <a:schemeClr val="tx2"/>
            </a:solidFill>
          </a:ln>
          <a:effectLst/>
          <a:extLst/>
        </p:spPr>
        <p:txBody>
          <a:bodyPr vert="horz" lIns="0" rIns="0"/>
          <a:lstStyle/>
          <a:p>
            <a:pPr algn="ctr">
              <a:spcBef>
                <a:spcPct val="20000"/>
              </a:spcBef>
              <a:buClr>
                <a:srgbClr val="000000"/>
              </a:buClr>
              <a:buSzPct val="115000"/>
              <a:buFont typeface="Wingdings" pitchFamily="2" charset="2"/>
              <a:buNone/>
            </a:pPr>
            <a:r>
              <a:rPr lang="en-US" sz="1400" b="1" dirty="0" smtClean="0">
                <a:solidFill>
                  <a:srgbClr val="000000"/>
                </a:solidFill>
                <a:latin typeface="Arial" panose="020B0604020202020204" pitchFamily="34" charset="0"/>
                <a:cs typeface="Arial" panose="020B0604020202020204" pitchFamily="34" charset="0"/>
              </a:rPr>
              <a:t>Targeted Product Lines:</a:t>
            </a:r>
            <a:endParaRPr lang="en-US" sz="14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1855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Expenditures</a:t>
            </a:r>
            <a:endParaRPr lang="en-US" dirty="0"/>
          </a:p>
        </p:txBody>
      </p:sp>
      <p:sp>
        <p:nvSpPr>
          <p:cNvPr id="4" name="TextBox 3"/>
          <p:cNvSpPr txBox="1"/>
          <p:nvPr/>
        </p:nvSpPr>
        <p:spPr>
          <a:xfrm>
            <a:off x="1283354" y="5061095"/>
            <a:ext cx="6890867" cy="830997"/>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wrap="square" rtlCol="0">
            <a:spAutoFit/>
          </a:bodyPr>
          <a:lstStyle/>
          <a:p>
            <a:pPr marL="182880" lvl="1" algn="ctr">
              <a:spcAft>
                <a:spcPts val="600"/>
              </a:spcAft>
            </a:pPr>
            <a:r>
              <a:rPr lang="en-US" sz="1600" b="1" dirty="0" smtClean="0">
                <a:solidFill>
                  <a:schemeClr val="tx2">
                    <a:lumMod val="75000"/>
                  </a:schemeClr>
                </a:solidFill>
                <a:latin typeface="Arial" panose="020B0604020202020204" pitchFamily="34" charset="0"/>
                <a:cs typeface="Arial" panose="020B0604020202020204" pitchFamily="34" charset="0"/>
              </a:rPr>
              <a:t>We will continue to invest in our infrastructure to drive efficiency and capacity and flex our capital spend when necessary to align with our demand levels</a:t>
            </a:r>
            <a:endParaRPr lang="en-US" sz="1600" b="1" dirty="0">
              <a:solidFill>
                <a:schemeClr val="tx2">
                  <a:lumMod val="75000"/>
                </a:schemeClr>
              </a:solidFill>
              <a:latin typeface="Arial" panose="020B0604020202020204" pitchFamily="34" charset="0"/>
              <a:cs typeface="Arial" panose="020B0604020202020204" pitchFamily="34" charset="0"/>
            </a:endParaRPr>
          </a:p>
        </p:txBody>
      </p:sp>
      <p:sp>
        <p:nvSpPr>
          <p:cNvPr id="6" name="TextBox 5"/>
          <p:cNvSpPr txBox="1"/>
          <p:nvPr/>
        </p:nvSpPr>
        <p:spPr>
          <a:xfrm>
            <a:off x="710629" y="789105"/>
            <a:ext cx="2640652" cy="230832"/>
          </a:xfrm>
          <a:prstGeom prst="rect">
            <a:avLst/>
          </a:prstGeom>
          <a:noFill/>
        </p:spPr>
        <p:txBody>
          <a:bodyPr wrap="square" rtlCol="0">
            <a:spAutoFit/>
          </a:bodyPr>
          <a:lstStyle/>
          <a:p>
            <a:r>
              <a:rPr lang="en-US" sz="900" b="1" i="1" dirty="0" smtClean="0">
                <a:solidFill>
                  <a:schemeClr val="bg1">
                    <a:lumMod val="50000"/>
                  </a:schemeClr>
                </a:solidFill>
                <a:latin typeface="Arial" panose="020B0604020202020204" pitchFamily="34" charset="0"/>
                <a:cs typeface="Arial" panose="020B0604020202020204" pitchFamily="34" charset="0"/>
              </a:rPr>
              <a:t>($ in millions)</a:t>
            </a:r>
            <a:endParaRPr lang="en-US" sz="900" b="1" i="1" dirty="0">
              <a:solidFill>
                <a:schemeClr val="bg1">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4243061" y="2268220"/>
            <a:ext cx="2915207" cy="984885"/>
          </a:xfrm>
          <a:prstGeom prst="rect">
            <a:avLst/>
          </a:prstGeom>
          <a:noFill/>
        </p:spPr>
        <p:txBody>
          <a:bodyPr wrap="square" rtlCol="0">
            <a:spAutoFit/>
          </a:bodyPr>
          <a:lstStyle/>
          <a:p>
            <a:r>
              <a:rPr lang="en-US" sz="1100" b="1" u="sng" dirty="0" smtClean="0">
                <a:solidFill>
                  <a:schemeClr val="tx1">
                    <a:lumMod val="75000"/>
                    <a:lumOff val="25000"/>
                  </a:schemeClr>
                </a:solidFill>
                <a:latin typeface="Arial" panose="020B0604020202020204" pitchFamily="34" charset="0"/>
                <a:cs typeface="Arial" panose="020B0604020202020204" pitchFamily="34" charset="0"/>
              </a:rPr>
              <a:t>Strategic Capital Spending:</a:t>
            </a:r>
            <a:endParaRPr lang="en-US" sz="1100" b="1" u="sng" dirty="0">
              <a:solidFill>
                <a:schemeClr val="tx1">
                  <a:lumMod val="75000"/>
                  <a:lumOff val="25000"/>
                </a:schemeClr>
              </a:solidFill>
              <a:latin typeface="Arial" panose="020B0604020202020204" pitchFamily="34" charset="0"/>
              <a:cs typeface="Arial" panose="020B0604020202020204" pitchFamily="34" charset="0"/>
            </a:endParaRPr>
          </a:p>
          <a:p>
            <a:pPr marL="285750" lvl="1" indent="-171450">
              <a:buFont typeface="Wingdings" panose="05000000000000000000" pitchFamily="2" charset="2"/>
              <a:buChar char="§"/>
            </a:pPr>
            <a:r>
              <a:rPr lang="en-US" sz="1100" b="1" dirty="0" smtClean="0">
                <a:solidFill>
                  <a:srgbClr val="005A7A"/>
                </a:solidFill>
                <a:latin typeface="Arial" panose="020B0604020202020204" pitchFamily="34" charset="0"/>
                <a:cs typeface="Arial" panose="020B0604020202020204" pitchFamily="34" charset="0"/>
              </a:rPr>
              <a:t>New Process / Automation</a:t>
            </a:r>
            <a:endParaRPr lang="en-US" sz="1100" b="1" dirty="0">
              <a:solidFill>
                <a:srgbClr val="005A7A"/>
              </a:solidFill>
              <a:latin typeface="Arial" panose="020B0604020202020204" pitchFamily="34" charset="0"/>
              <a:cs typeface="Arial" panose="020B0604020202020204" pitchFamily="34" charset="0"/>
            </a:endParaRPr>
          </a:p>
          <a:p>
            <a:pPr marL="285750" lvl="1" indent="-171450">
              <a:buFont typeface="Wingdings" panose="05000000000000000000" pitchFamily="2" charset="2"/>
              <a:buChar char="§"/>
            </a:pPr>
            <a:r>
              <a:rPr lang="en-US" sz="1100" b="1" dirty="0" smtClean="0">
                <a:solidFill>
                  <a:srgbClr val="005A7A"/>
                </a:solidFill>
                <a:latin typeface="Arial" panose="020B0604020202020204" pitchFamily="34" charset="0"/>
                <a:cs typeface="Arial" panose="020B0604020202020204" pitchFamily="34" charset="0"/>
              </a:rPr>
              <a:t>Increased Capacity</a:t>
            </a:r>
          </a:p>
          <a:p>
            <a:pPr marL="285750" lvl="1" indent="-171450">
              <a:buFont typeface="Wingdings" panose="05000000000000000000" pitchFamily="2" charset="2"/>
              <a:buChar char="§"/>
            </a:pPr>
            <a:r>
              <a:rPr lang="en-US" sz="1100" b="1" dirty="0" smtClean="0">
                <a:solidFill>
                  <a:srgbClr val="005A7A"/>
                </a:solidFill>
                <a:latin typeface="Arial" panose="020B0604020202020204" pitchFamily="34" charset="0"/>
                <a:cs typeface="Arial" panose="020B0604020202020204" pitchFamily="34" charset="0"/>
              </a:rPr>
              <a:t>Increased Efficiencies</a:t>
            </a:r>
            <a:endParaRPr lang="en-US" sz="1100" b="1" dirty="0">
              <a:solidFill>
                <a:srgbClr val="005A7A"/>
              </a:solidFill>
              <a:latin typeface="Arial" panose="020B0604020202020204" pitchFamily="34" charset="0"/>
              <a:cs typeface="Arial" panose="020B0604020202020204" pitchFamily="34" charset="0"/>
            </a:endParaRPr>
          </a:p>
          <a:p>
            <a:endParaRPr lang="en-US" sz="1400" dirty="0"/>
          </a:p>
        </p:txBody>
      </p:sp>
      <p:sp>
        <p:nvSpPr>
          <p:cNvPr id="8" name="Right Brace 7"/>
          <p:cNvSpPr/>
          <p:nvPr/>
        </p:nvSpPr>
        <p:spPr>
          <a:xfrm rot="10800000">
            <a:off x="6461542" y="2333210"/>
            <a:ext cx="260059" cy="74183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47603F0D-057F-42AB-8638-5A357AF72192}" type="slidenum">
              <a:rPr lang="en-US" smtClean="0"/>
              <a:pPr/>
              <a:t>38</a:t>
            </a:fld>
            <a:endParaRPr lang="en-US" dirty="0"/>
          </a:p>
        </p:txBody>
      </p:sp>
      <p:sp>
        <p:nvSpPr>
          <p:cNvPr id="5" name="TextBox 4"/>
          <p:cNvSpPr txBox="1"/>
          <p:nvPr/>
        </p:nvSpPr>
        <p:spPr>
          <a:xfrm>
            <a:off x="7973973" y="1597947"/>
            <a:ext cx="1416971" cy="553998"/>
          </a:xfrm>
          <a:prstGeom prst="rect">
            <a:avLst/>
          </a:prstGeom>
          <a:noFill/>
        </p:spPr>
        <p:txBody>
          <a:bodyPr wrap="square" rtlCol="0">
            <a:spAutoFit/>
          </a:bodyPr>
          <a:lstStyle/>
          <a:p>
            <a:pPr marL="114300" lvl="1"/>
            <a:endParaRPr lang="en-US" sz="1000" b="1" dirty="0" smtClean="0">
              <a:solidFill>
                <a:srgbClr val="005A7A"/>
              </a:solidFill>
              <a:latin typeface="Arial" panose="020B0604020202020204" pitchFamily="34" charset="0"/>
              <a:cs typeface="Arial" panose="020B0604020202020204" pitchFamily="34" charset="0"/>
            </a:endParaRPr>
          </a:p>
          <a:p>
            <a:pPr marL="114300" lvl="1"/>
            <a:r>
              <a:rPr lang="en-US" sz="1000" b="1" dirty="0" smtClean="0">
                <a:solidFill>
                  <a:srgbClr val="005A7A"/>
                </a:solidFill>
                <a:latin typeface="Arial" panose="020B0604020202020204" pitchFamily="34" charset="0"/>
                <a:cs typeface="Arial" panose="020B0604020202020204" pitchFamily="34" charset="0"/>
              </a:rPr>
              <a:t>Strategic</a:t>
            </a:r>
          </a:p>
          <a:p>
            <a:pPr marL="114300" lvl="1"/>
            <a:r>
              <a:rPr lang="en-US" sz="1000" b="1" dirty="0" smtClean="0">
                <a:solidFill>
                  <a:srgbClr val="005A7A"/>
                </a:solidFill>
                <a:latin typeface="Arial" panose="020B0604020202020204" pitchFamily="34" charset="0"/>
                <a:cs typeface="Arial" panose="020B0604020202020204" pitchFamily="34" charset="0"/>
              </a:rPr>
              <a:t> Capex</a:t>
            </a:r>
            <a:endParaRPr lang="en-US" sz="1000" b="1" dirty="0">
              <a:solidFill>
                <a:srgbClr val="005A7A"/>
              </a:solidFill>
              <a:latin typeface="Arial" panose="020B0604020202020204" pitchFamily="34" charset="0"/>
              <a:cs typeface="Arial" panose="020B0604020202020204" pitchFamily="34" charset="0"/>
            </a:endParaRPr>
          </a:p>
        </p:txBody>
      </p:sp>
      <p:sp>
        <p:nvSpPr>
          <p:cNvPr id="10" name="Right Brace 9"/>
          <p:cNvSpPr/>
          <p:nvPr/>
        </p:nvSpPr>
        <p:spPr>
          <a:xfrm rot="10800000" flipV="1">
            <a:off x="7973973" y="1608001"/>
            <a:ext cx="200248" cy="56570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6" name="Picture 45"/>
          <p:cNvPicPr>
            <a:picLocks noChangeAspect="1"/>
          </p:cNvPicPr>
          <p:nvPr/>
        </p:nvPicPr>
        <p:blipFill>
          <a:blip r:embed="rId3"/>
          <a:stretch>
            <a:fillRect/>
          </a:stretch>
        </p:blipFill>
        <p:spPr>
          <a:xfrm>
            <a:off x="4249631" y="3321566"/>
            <a:ext cx="644738" cy="214867"/>
          </a:xfrm>
          <a:prstGeom prst="rect">
            <a:avLst/>
          </a:prstGeom>
        </p:spPr>
      </p:pic>
      <p:pic>
        <p:nvPicPr>
          <p:cNvPr id="49" name="Picture 48"/>
          <p:cNvPicPr>
            <a:picLocks noChangeAspect="1"/>
          </p:cNvPicPr>
          <p:nvPr/>
        </p:nvPicPr>
        <p:blipFill>
          <a:blip r:embed="rId4"/>
          <a:stretch>
            <a:fillRect/>
          </a:stretch>
        </p:blipFill>
        <p:spPr>
          <a:xfrm>
            <a:off x="742553" y="919593"/>
            <a:ext cx="7431668" cy="3828620"/>
          </a:xfrm>
          <a:prstGeom prst="rect">
            <a:avLst/>
          </a:prstGeom>
        </p:spPr>
      </p:pic>
    </p:spTree>
    <p:extLst>
      <p:ext uri="{BB962C8B-B14F-4D97-AF65-F5344CB8AC3E}">
        <p14:creationId xmlns:p14="http://schemas.microsoft.com/office/powerpoint/2010/main" val="3372216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10080" y="2600960"/>
            <a:ext cx="5902960" cy="1144929"/>
          </a:xfrm>
          <a:prstGeom prst="rect">
            <a:avLst/>
          </a:prstGeom>
          <a:noFill/>
        </p:spPr>
        <p:txBody>
          <a:bodyPr wrap="square" rtlCol="0">
            <a:spAutoFit/>
          </a:bodyPr>
          <a:lstStyle/>
          <a:p>
            <a:pPr>
              <a:lnSpc>
                <a:spcPct val="90000"/>
              </a:lnSpc>
              <a:spcAft>
                <a:spcPts val="600"/>
              </a:spcAft>
            </a:pPr>
            <a:r>
              <a:rPr lang="en-US" sz="7600" b="1" dirty="0">
                <a:solidFill>
                  <a:srgbClr val="B89458"/>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459036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3574209" y="1143772"/>
            <a:ext cx="5525495" cy="1364935"/>
          </a:xfrm>
          <a:custGeom>
            <a:avLst/>
            <a:gdLst>
              <a:gd name="connsiteX0" fmla="*/ 202217 w 1213275"/>
              <a:gd name="connsiteY0" fmla="*/ 0 h 5078232"/>
              <a:gd name="connsiteX1" fmla="*/ 1011058 w 1213275"/>
              <a:gd name="connsiteY1" fmla="*/ 0 h 5078232"/>
              <a:gd name="connsiteX2" fmla="*/ 1213275 w 1213275"/>
              <a:gd name="connsiteY2" fmla="*/ 202217 h 5078232"/>
              <a:gd name="connsiteX3" fmla="*/ 1213275 w 1213275"/>
              <a:gd name="connsiteY3" fmla="*/ 5078232 h 5078232"/>
              <a:gd name="connsiteX4" fmla="*/ 1213275 w 1213275"/>
              <a:gd name="connsiteY4" fmla="*/ 5078232 h 5078232"/>
              <a:gd name="connsiteX5" fmla="*/ 0 w 1213275"/>
              <a:gd name="connsiteY5" fmla="*/ 5078232 h 5078232"/>
              <a:gd name="connsiteX6" fmla="*/ 0 w 1213275"/>
              <a:gd name="connsiteY6" fmla="*/ 5078232 h 5078232"/>
              <a:gd name="connsiteX7" fmla="*/ 0 w 1213275"/>
              <a:gd name="connsiteY7" fmla="*/ 202217 h 5078232"/>
              <a:gd name="connsiteX8" fmla="*/ 202217 w 1213275"/>
              <a:gd name="connsiteY8" fmla="*/ 0 h 507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5" h="5078232">
                <a:moveTo>
                  <a:pt x="1213275" y="846392"/>
                </a:moveTo>
                <a:lnTo>
                  <a:pt x="1213275" y="4231840"/>
                </a:lnTo>
                <a:cubicBezTo>
                  <a:pt x="1213275" y="4699287"/>
                  <a:pt x="1191644" y="5078230"/>
                  <a:pt x="1164962" y="5078230"/>
                </a:cubicBezTo>
                <a:lnTo>
                  <a:pt x="0" y="5078230"/>
                </a:lnTo>
                <a:lnTo>
                  <a:pt x="0" y="5078230"/>
                </a:lnTo>
                <a:lnTo>
                  <a:pt x="0" y="2"/>
                </a:lnTo>
                <a:lnTo>
                  <a:pt x="0" y="2"/>
                </a:lnTo>
                <a:lnTo>
                  <a:pt x="1164962" y="2"/>
                </a:lnTo>
                <a:cubicBezTo>
                  <a:pt x="1191644" y="2"/>
                  <a:pt x="1213275" y="378945"/>
                  <a:pt x="1213275" y="846392"/>
                </a:cubicBez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91612" rIns="123997" bIns="91613" numCol="1" spcCol="1270" anchor="ctr" anchorCtr="0">
            <a:noAutofit/>
          </a:bodyPr>
          <a:lstStyle/>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Bachelor of Business – Finance &amp; Economics</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a:p>
            <a:pPr marL="0" lvl="1" algn="l" defTabSz="755650">
              <a:lnSpc>
                <a:spcPct val="90000"/>
              </a:lnSpc>
              <a:spcBef>
                <a:spcPct val="0"/>
              </a:spcBef>
              <a:spcAft>
                <a:spcPct val="15000"/>
              </a:spcAft>
              <a:buClr>
                <a:srgbClr val="B89458"/>
              </a:buClr>
            </a:pPr>
            <a:r>
              <a:rPr lang="en-US" sz="1700" kern="1200" dirty="0" smtClean="0">
                <a:solidFill>
                  <a:schemeClr val="tx1">
                    <a:lumMod val="75000"/>
                    <a:lumOff val="25000"/>
                  </a:schemeClr>
                </a:solidFill>
                <a:latin typeface="Arial" panose="020B0604020202020204" pitchFamily="34" charset="0"/>
                <a:cs typeface="Arial" panose="020B0604020202020204" pitchFamily="34" charset="0"/>
              </a:rPr>
              <a:t>	Eastern Kentucky University</a:t>
            </a:r>
            <a:endParaRPr lang="en-US" sz="1700" kern="1200" dirty="0">
              <a:solidFill>
                <a:schemeClr val="tx1">
                  <a:lumMod val="75000"/>
                  <a:lumOff val="25000"/>
                </a:schemeClr>
              </a:solidFill>
              <a:latin typeface="Arial" panose="020B0604020202020204" pitchFamily="34" charset="0"/>
              <a:cs typeface="Arial" panose="020B0604020202020204" pitchFamily="34" charset="0"/>
            </a:endParaRP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Master of Business Administration – Accounting</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a:p>
            <a:pPr marL="0" lvl="1" algn="l" defTabSz="755650">
              <a:lnSpc>
                <a:spcPct val="90000"/>
              </a:lnSpc>
              <a:spcBef>
                <a:spcPct val="0"/>
              </a:spcBef>
              <a:spcAft>
                <a:spcPct val="15000"/>
              </a:spcAft>
              <a:buClr>
                <a:srgbClr val="B89458"/>
              </a:buClr>
            </a:pPr>
            <a:r>
              <a:rPr lang="en-US" sz="1700" kern="1200" dirty="0" smtClean="0">
                <a:solidFill>
                  <a:schemeClr val="tx1">
                    <a:lumMod val="75000"/>
                    <a:lumOff val="25000"/>
                  </a:schemeClr>
                </a:solidFill>
                <a:latin typeface="Arial" panose="020B0604020202020204" pitchFamily="34" charset="0"/>
                <a:cs typeface="Arial" panose="020B0604020202020204" pitchFamily="34" charset="0"/>
              </a:rPr>
              <a:t>	University of Houston</a:t>
            </a:r>
            <a:endParaRPr lang="en-US" sz="1700"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Freeform 9"/>
          <p:cNvSpPr/>
          <p:nvPr/>
        </p:nvSpPr>
        <p:spPr>
          <a:xfrm>
            <a:off x="606286" y="1013000"/>
            <a:ext cx="2967923" cy="1626480"/>
          </a:xfrm>
          <a:custGeom>
            <a:avLst/>
            <a:gdLst>
              <a:gd name="connsiteX0" fmla="*/ 0 w 2856506"/>
              <a:gd name="connsiteY0" fmla="*/ 252771 h 1516594"/>
              <a:gd name="connsiteX1" fmla="*/ 252771 w 2856506"/>
              <a:gd name="connsiteY1" fmla="*/ 0 h 1516594"/>
              <a:gd name="connsiteX2" fmla="*/ 2603735 w 2856506"/>
              <a:gd name="connsiteY2" fmla="*/ 0 h 1516594"/>
              <a:gd name="connsiteX3" fmla="*/ 2856506 w 2856506"/>
              <a:gd name="connsiteY3" fmla="*/ 252771 h 1516594"/>
              <a:gd name="connsiteX4" fmla="*/ 2856506 w 2856506"/>
              <a:gd name="connsiteY4" fmla="*/ 1263823 h 1516594"/>
              <a:gd name="connsiteX5" fmla="*/ 2603735 w 2856506"/>
              <a:gd name="connsiteY5" fmla="*/ 1516594 h 1516594"/>
              <a:gd name="connsiteX6" fmla="*/ 252771 w 2856506"/>
              <a:gd name="connsiteY6" fmla="*/ 1516594 h 1516594"/>
              <a:gd name="connsiteX7" fmla="*/ 0 w 2856506"/>
              <a:gd name="connsiteY7" fmla="*/ 1263823 h 1516594"/>
              <a:gd name="connsiteX8" fmla="*/ 0 w 2856506"/>
              <a:gd name="connsiteY8" fmla="*/ 252771 h 15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06" h="1516594">
                <a:moveTo>
                  <a:pt x="0" y="252771"/>
                </a:moveTo>
                <a:cubicBezTo>
                  <a:pt x="0" y="113169"/>
                  <a:pt x="113169" y="0"/>
                  <a:pt x="252771" y="0"/>
                </a:cubicBezTo>
                <a:lnTo>
                  <a:pt x="2603735" y="0"/>
                </a:lnTo>
                <a:cubicBezTo>
                  <a:pt x="2743337" y="0"/>
                  <a:pt x="2856506" y="113169"/>
                  <a:pt x="2856506" y="252771"/>
                </a:cubicBezTo>
                <a:lnTo>
                  <a:pt x="2856506" y="1263823"/>
                </a:lnTo>
                <a:cubicBezTo>
                  <a:pt x="2856506" y="1403425"/>
                  <a:pt x="2743337" y="1516594"/>
                  <a:pt x="2603735" y="1516594"/>
                </a:cubicBezTo>
                <a:lnTo>
                  <a:pt x="252771" y="1516594"/>
                </a:lnTo>
                <a:cubicBezTo>
                  <a:pt x="113169" y="1516594"/>
                  <a:pt x="0" y="1403425"/>
                  <a:pt x="0" y="1263823"/>
                </a:cubicBezTo>
                <a:lnTo>
                  <a:pt x="0" y="252771"/>
                </a:lnTo>
                <a:close/>
              </a:path>
            </a:pathLst>
          </a:custGeom>
          <a:solidFill>
            <a:srgbClr val="43526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34" tIns="150234" rIns="226434" bIns="150234" numCol="1" spcCol="1270" anchor="ctr" anchorCtr="0">
            <a:noAutofit/>
          </a:bodyPr>
          <a:lstStyle/>
          <a:p>
            <a:pPr lvl="0" algn="ctr" defTabSz="1778000">
              <a:lnSpc>
                <a:spcPct val="90000"/>
              </a:lnSpc>
              <a:spcBef>
                <a:spcPct val="0"/>
              </a:spcBef>
              <a:spcAft>
                <a:spcPct val="35000"/>
              </a:spcAft>
            </a:pPr>
            <a:r>
              <a:rPr lang="en-US" sz="2800" b="1" kern="1200" dirty="0" smtClean="0">
                <a:solidFill>
                  <a:srgbClr val="B89458"/>
                </a:solidFill>
                <a:latin typeface="Arial" panose="020B0604020202020204" pitchFamily="34" charset="0"/>
                <a:cs typeface="Arial" panose="020B0604020202020204" pitchFamily="34" charset="0"/>
              </a:rPr>
              <a:t>Education</a:t>
            </a:r>
          </a:p>
          <a:p>
            <a:pPr lvl="0" algn="ctr" defTabSz="1778000">
              <a:lnSpc>
                <a:spcPct val="90000"/>
              </a:lnSpc>
              <a:spcBef>
                <a:spcPct val="0"/>
              </a:spcBef>
              <a:spcAft>
                <a:spcPct val="35000"/>
              </a:spcAft>
            </a:pPr>
            <a:endParaRPr lang="en-US" sz="2800" b="1" kern="1200" dirty="0">
              <a:solidFill>
                <a:srgbClr val="B89458"/>
              </a:solidFill>
              <a:latin typeface="Arial" panose="020B0604020202020204" pitchFamily="34" charset="0"/>
              <a:cs typeface="Arial" panose="020B0604020202020204" pitchFamily="34" charset="0"/>
            </a:endParaRPr>
          </a:p>
        </p:txBody>
      </p:sp>
      <p:sp>
        <p:nvSpPr>
          <p:cNvPr id="11" name="Freeform 10"/>
          <p:cNvSpPr/>
          <p:nvPr/>
        </p:nvSpPr>
        <p:spPr>
          <a:xfrm>
            <a:off x="3574209" y="2944920"/>
            <a:ext cx="5525495" cy="1364935"/>
          </a:xfrm>
          <a:custGeom>
            <a:avLst/>
            <a:gdLst>
              <a:gd name="connsiteX0" fmla="*/ 202217 w 1213275"/>
              <a:gd name="connsiteY0" fmla="*/ 0 h 5078232"/>
              <a:gd name="connsiteX1" fmla="*/ 1011058 w 1213275"/>
              <a:gd name="connsiteY1" fmla="*/ 0 h 5078232"/>
              <a:gd name="connsiteX2" fmla="*/ 1213275 w 1213275"/>
              <a:gd name="connsiteY2" fmla="*/ 202217 h 5078232"/>
              <a:gd name="connsiteX3" fmla="*/ 1213275 w 1213275"/>
              <a:gd name="connsiteY3" fmla="*/ 5078232 h 5078232"/>
              <a:gd name="connsiteX4" fmla="*/ 1213275 w 1213275"/>
              <a:gd name="connsiteY4" fmla="*/ 5078232 h 5078232"/>
              <a:gd name="connsiteX5" fmla="*/ 0 w 1213275"/>
              <a:gd name="connsiteY5" fmla="*/ 5078232 h 5078232"/>
              <a:gd name="connsiteX6" fmla="*/ 0 w 1213275"/>
              <a:gd name="connsiteY6" fmla="*/ 5078232 h 5078232"/>
              <a:gd name="connsiteX7" fmla="*/ 0 w 1213275"/>
              <a:gd name="connsiteY7" fmla="*/ 202217 h 5078232"/>
              <a:gd name="connsiteX8" fmla="*/ 202217 w 1213275"/>
              <a:gd name="connsiteY8" fmla="*/ 0 h 507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5" h="5078232">
                <a:moveTo>
                  <a:pt x="1213275" y="846392"/>
                </a:moveTo>
                <a:lnTo>
                  <a:pt x="1213275" y="4231840"/>
                </a:lnTo>
                <a:cubicBezTo>
                  <a:pt x="1213275" y="4699287"/>
                  <a:pt x="1191644" y="5078230"/>
                  <a:pt x="1164962" y="5078230"/>
                </a:cubicBezTo>
                <a:lnTo>
                  <a:pt x="0" y="5078230"/>
                </a:lnTo>
                <a:lnTo>
                  <a:pt x="0" y="5078230"/>
                </a:lnTo>
                <a:lnTo>
                  <a:pt x="0" y="2"/>
                </a:lnTo>
                <a:lnTo>
                  <a:pt x="0" y="2"/>
                </a:lnTo>
                <a:lnTo>
                  <a:pt x="1164962" y="2"/>
                </a:lnTo>
                <a:cubicBezTo>
                  <a:pt x="1191644" y="2"/>
                  <a:pt x="1213275" y="378945"/>
                  <a:pt x="1213275" y="846392"/>
                </a:cubicBez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91612" rIns="123997" bIns="91613" numCol="1" spcCol="1270" anchor="ctr" anchorCtr="0">
            <a:noAutofit/>
          </a:bodyPr>
          <a:lstStyle/>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Married (12 years)</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Three Daughters (7, 5, 2)</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Freeform 12"/>
          <p:cNvSpPr/>
          <p:nvPr/>
        </p:nvSpPr>
        <p:spPr>
          <a:xfrm>
            <a:off x="606286" y="2814580"/>
            <a:ext cx="2967923" cy="1627632"/>
          </a:xfrm>
          <a:custGeom>
            <a:avLst/>
            <a:gdLst>
              <a:gd name="connsiteX0" fmla="*/ 0 w 2856506"/>
              <a:gd name="connsiteY0" fmla="*/ 252771 h 1516594"/>
              <a:gd name="connsiteX1" fmla="*/ 252771 w 2856506"/>
              <a:gd name="connsiteY1" fmla="*/ 0 h 1516594"/>
              <a:gd name="connsiteX2" fmla="*/ 2603735 w 2856506"/>
              <a:gd name="connsiteY2" fmla="*/ 0 h 1516594"/>
              <a:gd name="connsiteX3" fmla="*/ 2856506 w 2856506"/>
              <a:gd name="connsiteY3" fmla="*/ 252771 h 1516594"/>
              <a:gd name="connsiteX4" fmla="*/ 2856506 w 2856506"/>
              <a:gd name="connsiteY4" fmla="*/ 1263823 h 1516594"/>
              <a:gd name="connsiteX5" fmla="*/ 2603735 w 2856506"/>
              <a:gd name="connsiteY5" fmla="*/ 1516594 h 1516594"/>
              <a:gd name="connsiteX6" fmla="*/ 252771 w 2856506"/>
              <a:gd name="connsiteY6" fmla="*/ 1516594 h 1516594"/>
              <a:gd name="connsiteX7" fmla="*/ 0 w 2856506"/>
              <a:gd name="connsiteY7" fmla="*/ 1263823 h 1516594"/>
              <a:gd name="connsiteX8" fmla="*/ 0 w 2856506"/>
              <a:gd name="connsiteY8" fmla="*/ 252771 h 15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06" h="1516594">
                <a:moveTo>
                  <a:pt x="0" y="252771"/>
                </a:moveTo>
                <a:cubicBezTo>
                  <a:pt x="0" y="113169"/>
                  <a:pt x="113169" y="0"/>
                  <a:pt x="252771" y="0"/>
                </a:cubicBezTo>
                <a:lnTo>
                  <a:pt x="2603735" y="0"/>
                </a:lnTo>
                <a:cubicBezTo>
                  <a:pt x="2743337" y="0"/>
                  <a:pt x="2856506" y="113169"/>
                  <a:pt x="2856506" y="252771"/>
                </a:cubicBezTo>
                <a:lnTo>
                  <a:pt x="2856506" y="1263823"/>
                </a:lnTo>
                <a:cubicBezTo>
                  <a:pt x="2856506" y="1403425"/>
                  <a:pt x="2743337" y="1516594"/>
                  <a:pt x="2603735" y="1516594"/>
                </a:cubicBezTo>
                <a:lnTo>
                  <a:pt x="252771" y="1516594"/>
                </a:lnTo>
                <a:cubicBezTo>
                  <a:pt x="113169" y="1516594"/>
                  <a:pt x="0" y="1403425"/>
                  <a:pt x="0" y="1263823"/>
                </a:cubicBezTo>
                <a:lnTo>
                  <a:pt x="0" y="252771"/>
                </a:lnTo>
                <a:close/>
              </a:path>
            </a:pathLst>
          </a:custGeom>
          <a:solidFill>
            <a:srgbClr val="43526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34" tIns="150234" rIns="226434" bIns="150234" numCol="1" spcCol="1270" anchor="ctr" anchorCtr="0">
            <a:noAutofit/>
          </a:bodyPr>
          <a:lstStyle/>
          <a:p>
            <a:pPr lvl="0" algn="ctr" defTabSz="1778000">
              <a:lnSpc>
                <a:spcPct val="90000"/>
              </a:lnSpc>
              <a:spcBef>
                <a:spcPct val="0"/>
              </a:spcBef>
              <a:spcAft>
                <a:spcPct val="35000"/>
              </a:spcAft>
            </a:pPr>
            <a:r>
              <a:rPr lang="en-US" sz="2800" b="1" kern="1200" dirty="0" smtClean="0">
                <a:solidFill>
                  <a:srgbClr val="B89458"/>
                </a:solidFill>
                <a:latin typeface="Arial" panose="020B0604020202020204" pitchFamily="34" charset="0"/>
                <a:cs typeface="Arial" panose="020B0604020202020204" pitchFamily="34" charset="0"/>
              </a:rPr>
              <a:t>Family</a:t>
            </a:r>
          </a:p>
          <a:p>
            <a:pPr lvl="0" algn="ctr" defTabSz="1778000">
              <a:lnSpc>
                <a:spcPct val="90000"/>
              </a:lnSpc>
              <a:spcBef>
                <a:spcPct val="0"/>
              </a:spcBef>
              <a:spcAft>
                <a:spcPct val="35000"/>
              </a:spcAft>
            </a:pPr>
            <a:endParaRPr lang="en-US" sz="2800" b="1" kern="1200" dirty="0">
              <a:solidFill>
                <a:srgbClr val="B89458"/>
              </a:solidFill>
              <a:latin typeface="Arial" panose="020B0604020202020204" pitchFamily="34" charset="0"/>
              <a:cs typeface="Arial" panose="020B0604020202020204" pitchFamily="34" charset="0"/>
            </a:endParaRPr>
          </a:p>
        </p:txBody>
      </p:sp>
      <p:sp>
        <p:nvSpPr>
          <p:cNvPr id="14" name="Freeform 13"/>
          <p:cNvSpPr/>
          <p:nvPr/>
        </p:nvSpPr>
        <p:spPr>
          <a:xfrm>
            <a:off x="3574209" y="4736129"/>
            <a:ext cx="5525495" cy="1364935"/>
          </a:xfrm>
          <a:custGeom>
            <a:avLst/>
            <a:gdLst>
              <a:gd name="connsiteX0" fmla="*/ 202217 w 1213275"/>
              <a:gd name="connsiteY0" fmla="*/ 0 h 5078232"/>
              <a:gd name="connsiteX1" fmla="*/ 1011058 w 1213275"/>
              <a:gd name="connsiteY1" fmla="*/ 0 h 5078232"/>
              <a:gd name="connsiteX2" fmla="*/ 1213275 w 1213275"/>
              <a:gd name="connsiteY2" fmla="*/ 202217 h 5078232"/>
              <a:gd name="connsiteX3" fmla="*/ 1213275 w 1213275"/>
              <a:gd name="connsiteY3" fmla="*/ 5078232 h 5078232"/>
              <a:gd name="connsiteX4" fmla="*/ 1213275 w 1213275"/>
              <a:gd name="connsiteY4" fmla="*/ 5078232 h 5078232"/>
              <a:gd name="connsiteX5" fmla="*/ 0 w 1213275"/>
              <a:gd name="connsiteY5" fmla="*/ 5078232 h 5078232"/>
              <a:gd name="connsiteX6" fmla="*/ 0 w 1213275"/>
              <a:gd name="connsiteY6" fmla="*/ 5078232 h 5078232"/>
              <a:gd name="connsiteX7" fmla="*/ 0 w 1213275"/>
              <a:gd name="connsiteY7" fmla="*/ 202217 h 5078232"/>
              <a:gd name="connsiteX8" fmla="*/ 202217 w 1213275"/>
              <a:gd name="connsiteY8" fmla="*/ 0 h 507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5" h="5078232">
                <a:moveTo>
                  <a:pt x="1213275" y="846392"/>
                </a:moveTo>
                <a:lnTo>
                  <a:pt x="1213275" y="4231840"/>
                </a:lnTo>
                <a:cubicBezTo>
                  <a:pt x="1213275" y="4699287"/>
                  <a:pt x="1191644" y="5078230"/>
                  <a:pt x="1164962" y="5078230"/>
                </a:cubicBezTo>
                <a:lnTo>
                  <a:pt x="0" y="5078230"/>
                </a:lnTo>
                <a:lnTo>
                  <a:pt x="0" y="5078230"/>
                </a:lnTo>
                <a:lnTo>
                  <a:pt x="0" y="2"/>
                </a:lnTo>
                <a:lnTo>
                  <a:pt x="0" y="2"/>
                </a:lnTo>
                <a:lnTo>
                  <a:pt x="1164962" y="2"/>
                </a:lnTo>
                <a:cubicBezTo>
                  <a:pt x="1191644" y="2"/>
                  <a:pt x="1213275" y="378945"/>
                  <a:pt x="1213275" y="846392"/>
                </a:cubicBezTo>
                <a:close/>
              </a:path>
            </a:pathLst>
          </a:custGeom>
          <a:solidFill>
            <a:schemeClr val="bg1">
              <a:lumMod val="8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91613" rIns="123997" bIns="91612" numCol="1" spcCol="1270" anchor="ctr" anchorCtr="0">
            <a:noAutofit/>
          </a:bodyPr>
          <a:lstStyle/>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Oklahoma</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Texas</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Kentucky</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Freeform 15"/>
          <p:cNvSpPr/>
          <p:nvPr/>
        </p:nvSpPr>
        <p:spPr>
          <a:xfrm>
            <a:off x="606286" y="4605358"/>
            <a:ext cx="2967923" cy="1626480"/>
          </a:xfrm>
          <a:custGeom>
            <a:avLst/>
            <a:gdLst>
              <a:gd name="connsiteX0" fmla="*/ 0 w 2856506"/>
              <a:gd name="connsiteY0" fmla="*/ 252771 h 1516594"/>
              <a:gd name="connsiteX1" fmla="*/ 252771 w 2856506"/>
              <a:gd name="connsiteY1" fmla="*/ 0 h 1516594"/>
              <a:gd name="connsiteX2" fmla="*/ 2603735 w 2856506"/>
              <a:gd name="connsiteY2" fmla="*/ 0 h 1516594"/>
              <a:gd name="connsiteX3" fmla="*/ 2856506 w 2856506"/>
              <a:gd name="connsiteY3" fmla="*/ 252771 h 1516594"/>
              <a:gd name="connsiteX4" fmla="*/ 2856506 w 2856506"/>
              <a:gd name="connsiteY4" fmla="*/ 1263823 h 1516594"/>
              <a:gd name="connsiteX5" fmla="*/ 2603735 w 2856506"/>
              <a:gd name="connsiteY5" fmla="*/ 1516594 h 1516594"/>
              <a:gd name="connsiteX6" fmla="*/ 252771 w 2856506"/>
              <a:gd name="connsiteY6" fmla="*/ 1516594 h 1516594"/>
              <a:gd name="connsiteX7" fmla="*/ 0 w 2856506"/>
              <a:gd name="connsiteY7" fmla="*/ 1263823 h 1516594"/>
              <a:gd name="connsiteX8" fmla="*/ 0 w 2856506"/>
              <a:gd name="connsiteY8" fmla="*/ 252771 h 151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6506" h="1516594">
                <a:moveTo>
                  <a:pt x="0" y="252771"/>
                </a:moveTo>
                <a:cubicBezTo>
                  <a:pt x="0" y="113169"/>
                  <a:pt x="113169" y="0"/>
                  <a:pt x="252771" y="0"/>
                </a:cubicBezTo>
                <a:lnTo>
                  <a:pt x="2603735" y="0"/>
                </a:lnTo>
                <a:cubicBezTo>
                  <a:pt x="2743337" y="0"/>
                  <a:pt x="2856506" y="113169"/>
                  <a:pt x="2856506" y="252771"/>
                </a:cubicBezTo>
                <a:lnTo>
                  <a:pt x="2856506" y="1263823"/>
                </a:lnTo>
                <a:cubicBezTo>
                  <a:pt x="2856506" y="1403425"/>
                  <a:pt x="2743337" y="1516594"/>
                  <a:pt x="2603735" y="1516594"/>
                </a:cubicBezTo>
                <a:lnTo>
                  <a:pt x="252771" y="1516594"/>
                </a:lnTo>
                <a:cubicBezTo>
                  <a:pt x="113169" y="1516594"/>
                  <a:pt x="0" y="1403425"/>
                  <a:pt x="0" y="1263823"/>
                </a:cubicBezTo>
                <a:lnTo>
                  <a:pt x="0" y="252771"/>
                </a:lnTo>
                <a:close/>
              </a:path>
            </a:pathLst>
          </a:custGeom>
          <a:solidFill>
            <a:srgbClr val="43526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434" tIns="150234" rIns="226434" bIns="150234" numCol="1" spcCol="1270" anchor="ctr" anchorCtr="0">
            <a:noAutofit/>
          </a:bodyPr>
          <a:lstStyle/>
          <a:p>
            <a:pPr lvl="0" algn="ctr" defTabSz="1778000">
              <a:lnSpc>
                <a:spcPct val="90000"/>
              </a:lnSpc>
              <a:spcBef>
                <a:spcPct val="0"/>
              </a:spcBef>
              <a:spcAft>
                <a:spcPct val="35000"/>
              </a:spcAft>
            </a:pPr>
            <a:r>
              <a:rPr lang="en-US" sz="2800" b="1" kern="1200" dirty="0" smtClean="0">
                <a:solidFill>
                  <a:srgbClr val="B89458"/>
                </a:solidFill>
                <a:latin typeface="Arial" panose="020B0604020202020204" pitchFamily="34" charset="0"/>
                <a:cs typeface="Arial" panose="020B0604020202020204" pitchFamily="34" charset="0"/>
              </a:rPr>
              <a:t>States Lived In</a:t>
            </a:r>
          </a:p>
          <a:p>
            <a:pPr lvl="0" algn="ctr" defTabSz="1778000">
              <a:lnSpc>
                <a:spcPct val="90000"/>
              </a:lnSpc>
              <a:spcBef>
                <a:spcPct val="0"/>
              </a:spcBef>
              <a:spcAft>
                <a:spcPct val="35000"/>
              </a:spcAft>
            </a:pPr>
            <a:endParaRPr lang="en-US" sz="2800" b="1" kern="1200" dirty="0">
              <a:solidFill>
                <a:srgbClr val="B89458"/>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BIO</a:t>
            </a:r>
            <a:endParaRPr lang="en-US" dirty="0"/>
          </a:p>
        </p:txBody>
      </p:sp>
      <p:sp>
        <p:nvSpPr>
          <p:cNvPr id="4" name="Slide Number Placeholder 3"/>
          <p:cNvSpPr>
            <a:spLocks noGrp="1"/>
          </p:cNvSpPr>
          <p:nvPr>
            <p:ph type="sldNum" sz="quarter" idx="12"/>
          </p:nvPr>
        </p:nvSpPr>
        <p:spPr/>
        <p:txBody>
          <a:bodyPr/>
          <a:lstStyle/>
          <a:p>
            <a:fld id="{47603F0D-057F-42AB-8638-5A357AF72192}" type="slidenum">
              <a:rPr lang="en-US" smtClean="0"/>
              <a:pPr/>
              <a:t>4</a:t>
            </a:fld>
            <a:endParaRPr lang="en-US" dirty="0"/>
          </a:p>
        </p:txBody>
      </p:sp>
      <p:pic>
        <p:nvPicPr>
          <p:cNvPr id="1026" name="Picture 2" descr="Related image"/>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1432508" y="1609090"/>
            <a:ext cx="1167467" cy="1167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734240" y="3691773"/>
            <a:ext cx="712014" cy="613205"/>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24"/>
          <p:cNvSpPr/>
          <p:nvPr/>
        </p:nvSpPr>
        <p:spPr>
          <a:xfrm>
            <a:off x="5336748" y="4736128"/>
            <a:ext cx="2266687" cy="1364935"/>
          </a:xfrm>
          <a:custGeom>
            <a:avLst/>
            <a:gdLst>
              <a:gd name="connsiteX0" fmla="*/ 202217 w 1213275"/>
              <a:gd name="connsiteY0" fmla="*/ 0 h 5078232"/>
              <a:gd name="connsiteX1" fmla="*/ 1011058 w 1213275"/>
              <a:gd name="connsiteY1" fmla="*/ 0 h 5078232"/>
              <a:gd name="connsiteX2" fmla="*/ 1213275 w 1213275"/>
              <a:gd name="connsiteY2" fmla="*/ 202217 h 5078232"/>
              <a:gd name="connsiteX3" fmla="*/ 1213275 w 1213275"/>
              <a:gd name="connsiteY3" fmla="*/ 5078232 h 5078232"/>
              <a:gd name="connsiteX4" fmla="*/ 1213275 w 1213275"/>
              <a:gd name="connsiteY4" fmla="*/ 5078232 h 5078232"/>
              <a:gd name="connsiteX5" fmla="*/ 0 w 1213275"/>
              <a:gd name="connsiteY5" fmla="*/ 5078232 h 5078232"/>
              <a:gd name="connsiteX6" fmla="*/ 0 w 1213275"/>
              <a:gd name="connsiteY6" fmla="*/ 5078232 h 5078232"/>
              <a:gd name="connsiteX7" fmla="*/ 0 w 1213275"/>
              <a:gd name="connsiteY7" fmla="*/ 202217 h 5078232"/>
              <a:gd name="connsiteX8" fmla="*/ 202217 w 1213275"/>
              <a:gd name="connsiteY8" fmla="*/ 0 h 507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75" h="5078232">
                <a:moveTo>
                  <a:pt x="1213275" y="846392"/>
                </a:moveTo>
                <a:lnTo>
                  <a:pt x="1213275" y="4231840"/>
                </a:lnTo>
                <a:cubicBezTo>
                  <a:pt x="1213275" y="4699287"/>
                  <a:pt x="1191644" y="5078230"/>
                  <a:pt x="1164962" y="5078230"/>
                </a:cubicBezTo>
                <a:lnTo>
                  <a:pt x="0" y="5078230"/>
                </a:lnTo>
                <a:lnTo>
                  <a:pt x="0" y="5078230"/>
                </a:lnTo>
                <a:lnTo>
                  <a:pt x="0" y="2"/>
                </a:lnTo>
                <a:lnTo>
                  <a:pt x="0" y="2"/>
                </a:lnTo>
                <a:lnTo>
                  <a:pt x="1164962" y="2"/>
                </a:lnTo>
                <a:cubicBezTo>
                  <a:pt x="1191644" y="2"/>
                  <a:pt x="1213275" y="378945"/>
                  <a:pt x="1213275" y="846392"/>
                </a:cubicBezTo>
                <a:close/>
              </a:path>
            </a:pathLst>
          </a:custGeom>
          <a:no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64771" tIns="91613" rIns="123997" bIns="91612" numCol="1" spcCol="1270" anchor="ctr" anchorCtr="0">
            <a:noAutofit/>
          </a:bodyPr>
          <a:lstStyle/>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Tennessee</a:t>
            </a: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dirty="0" smtClean="0">
                <a:solidFill>
                  <a:schemeClr val="tx1">
                    <a:lumMod val="75000"/>
                    <a:lumOff val="25000"/>
                  </a:schemeClr>
                </a:solidFill>
                <a:latin typeface="Arial" panose="020B0604020202020204" pitchFamily="34" charset="0"/>
                <a:cs typeface="Arial" panose="020B0604020202020204" pitchFamily="34" charset="0"/>
              </a:rPr>
              <a:t>Illinois</a:t>
            </a:r>
          </a:p>
          <a:p>
            <a:pPr marL="285750" lvl="1" indent="-285750" algn="l" defTabSz="755650">
              <a:lnSpc>
                <a:spcPct val="90000"/>
              </a:lnSpc>
              <a:spcBef>
                <a:spcPct val="0"/>
              </a:spcBef>
              <a:spcAft>
                <a:spcPct val="15000"/>
              </a:spcAft>
              <a:buClr>
                <a:srgbClr val="B89458"/>
              </a:buClr>
              <a:buFont typeface="Wingdings" panose="05000000000000000000" pitchFamily="2" charset="2"/>
              <a:buChar char="§"/>
            </a:pPr>
            <a:r>
              <a:rPr lang="en-US" sz="1700" b="1" kern="1200" dirty="0" smtClean="0">
                <a:solidFill>
                  <a:schemeClr val="tx1">
                    <a:lumMod val="75000"/>
                    <a:lumOff val="25000"/>
                  </a:schemeClr>
                </a:solidFill>
                <a:latin typeface="Arial" panose="020B0604020202020204" pitchFamily="34" charset="0"/>
                <a:cs typeface="Arial" panose="020B0604020202020204" pitchFamily="34" charset="0"/>
              </a:rPr>
              <a:t>Indiana</a:t>
            </a:r>
            <a:endParaRPr lang="en-US" sz="1700" b="1" kern="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34" name="Picture 10" descr="Image result for united states clip art"/>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01778" y="5418595"/>
            <a:ext cx="998197" cy="63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290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793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CF97837-A29C-4243-9F9B-B3874C1BEEE0}" type="slidenum">
              <a:rPr lang="en-US" smtClean="0"/>
              <a:t>5</a:t>
            </a:fld>
            <a:endParaRPr lang="en-US" dirty="0"/>
          </a:p>
        </p:txBody>
      </p:sp>
      <p:sp>
        <p:nvSpPr>
          <p:cNvPr id="11" name="Title 1"/>
          <p:cNvSpPr txBox="1">
            <a:spLocks/>
          </p:cNvSpPr>
          <p:nvPr/>
        </p:nvSpPr>
        <p:spPr>
          <a:xfrm>
            <a:off x="674051" y="205523"/>
            <a:ext cx="8515350" cy="889453"/>
          </a:xfrm>
          <a:prstGeom prst="rect">
            <a:avLst/>
          </a:prstGeom>
        </p:spPr>
        <p:txBody>
          <a:bodyPr/>
          <a:lstStyle>
            <a:lvl1pPr algn="l" defTabSz="914400" rtl="0" eaLnBrk="1" latinLnBrk="0" hangingPunct="1">
              <a:lnSpc>
                <a:spcPct val="90000"/>
              </a:lnSpc>
              <a:spcBef>
                <a:spcPct val="0"/>
              </a:spcBef>
              <a:buNone/>
              <a:defRPr sz="4000" b="1" kern="1200">
                <a:solidFill>
                  <a:srgbClr val="333A3E"/>
                </a:solidFill>
                <a:latin typeface="Arial" panose="020B0604020202020204" pitchFamily="34" charset="0"/>
                <a:ea typeface="+mj-ea"/>
                <a:cs typeface="Arial" panose="020B0604020202020204" pitchFamily="34" charset="0"/>
              </a:defRPr>
            </a:lvl1pPr>
          </a:lstStyle>
          <a:p>
            <a:r>
              <a:rPr lang="en-US" dirty="0" smtClean="0"/>
              <a:t>Career Overview</a:t>
            </a:r>
            <a:endParaRPr lang="en-US" dirty="0"/>
          </a:p>
        </p:txBody>
      </p:sp>
      <p:sp>
        <p:nvSpPr>
          <p:cNvPr id="13" name="TextBox 12"/>
          <p:cNvSpPr txBox="1"/>
          <p:nvPr/>
        </p:nvSpPr>
        <p:spPr>
          <a:xfrm>
            <a:off x="1040089" y="4583125"/>
            <a:ext cx="7655501" cy="1738938"/>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spcAft>
                <a:spcPts val="600"/>
              </a:spcAft>
              <a:buClr>
                <a:srgbClr val="006B7A"/>
              </a:buClr>
            </a:pPr>
            <a:r>
              <a:rPr lang="en-US" sz="2000" b="1" u="sng" dirty="0" smtClean="0">
                <a:solidFill>
                  <a:srgbClr val="435269"/>
                </a:solidFill>
                <a:latin typeface="Arial" panose="020B0604020202020204" pitchFamily="34" charset="0"/>
                <a:cs typeface="Arial" panose="020B0604020202020204" pitchFamily="34" charset="0"/>
              </a:rPr>
              <a:t>Accomplishments:</a:t>
            </a:r>
          </a:p>
          <a:p>
            <a:pPr marL="742950" lvl="1" indent="-285750">
              <a:spcAft>
                <a:spcPts val="600"/>
              </a:spcAft>
              <a:buClr>
                <a:srgbClr val="B89458"/>
              </a:buClr>
              <a:buFont typeface="Wingdings" panose="05000000000000000000" pitchFamily="2" charset="2"/>
              <a:buChar char="§"/>
            </a:pPr>
            <a:r>
              <a:rPr lang="en-US" b="1" dirty="0" smtClean="0">
                <a:solidFill>
                  <a:schemeClr val="tx1">
                    <a:lumMod val="75000"/>
                    <a:lumOff val="25000"/>
                  </a:schemeClr>
                </a:solidFill>
                <a:latin typeface="Arial" panose="020B0604020202020204" pitchFamily="34" charset="0"/>
                <a:cs typeface="Arial" panose="020B0604020202020204" pitchFamily="34" charset="0"/>
              </a:rPr>
              <a:t>Actively progressed through 4 roles at Brunswick Corp. in less than 6 years</a:t>
            </a:r>
          </a:p>
          <a:p>
            <a:pPr marL="742950" lvl="1" indent="-285750">
              <a:spcAft>
                <a:spcPts val="600"/>
              </a:spcAft>
              <a:buClr>
                <a:srgbClr val="B89458"/>
              </a:buClr>
              <a:buFont typeface="Wingdings" panose="05000000000000000000" pitchFamily="2" charset="2"/>
              <a:buChar char="§"/>
            </a:pPr>
            <a:r>
              <a:rPr lang="en-US" b="1" dirty="0" smtClean="0">
                <a:solidFill>
                  <a:schemeClr val="tx1">
                    <a:lumMod val="75000"/>
                    <a:lumOff val="25000"/>
                  </a:schemeClr>
                </a:solidFill>
                <a:latin typeface="Arial" panose="020B0604020202020204" pitchFamily="34" charset="0"/>
                <a:cs typeface="Arial" panose="020B0604020202020204" pitchFamily="34" charset="0"/>
              </a:rPr>
              <a:t>CFO of ~$100MM private company at age 33</a:t>
            </a:r>
          </a:p>
          <a:p>
            <a:pPr marL="742950" lvl="1" indent="-285750">
              <a:spcAft>
                <a:spcPts val="600"/>
              </a:spcAft>
              <a:buClr>
                <a:srgbClr val="B89458"/>
              </a:buClr>
              <a:buFont typeface="Wingdings" panose="05000000000000000000" pitchFamily="2" charset="2"/>
              <a:buChar char="§"/>
            </a:pPr>
            <a:r>
              <a:rPr lang="en-US" b="1" dirty="0" smtClean="0">
                <a:solidFill>
                  <a:schemeClr val="tx1">
                    <a:lumMod val="75000"/>
                    <a:lumOff val="25000"/>
                  </a:schemeClr>
                </a:solidFill>
                <a:latin typeface="Arial" panose="020B0604020202020204" pitchFamily="34" charset="0"/>
                <a:cs typeface="Arial" panose="020B0604020202020204" pitchFamily="34" charset="0"/>
              </a:rPr>
              <a:t>CFO of ~$1B public company at age 36</a:t>
            </a:r>
            <a:endParaRPr lang="en-US" b="1" dirty="0">
              <a:latin typeface="Arial" panose="020B0604020202020204" pitchFamily="34" charset="0"/>
              <a:cs typeface="Arial" panose="020B0604020202020204" pitchFamily="34" charset="0"/>
            </a:endParaRPr>
          </a:p>
        </p:txBody>
      </p:sp>
      <p:grpSp>
        <p:nvGrpSpPr>
          <p:cNvPr id="15" name="Group 14"/>
          <p:cNvGrpSpPr/>
          <p:nvPr/>
        </p:nvGrpSpPr>
        <p:grpSpPr>
          <a:xfrm>
            <a:off x="337420" y="957779"/>
            <a:ext cx="8686221" cy="3625346"/>
            <a:chOff x="-66675" y="1828824"/>
            <a:chExt cx="9011341" cy="3696393"/>
          </a:xfrm>
        </p:grpSpPr>
        <p:pic>
          <p:nvPicPr>
            <p:cNvPr id="17" name="Picture 16"/>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9939" y="3546807"/>
              <a:ext cx="1614371" cy="386967"/>
            </a:xfrm>
            <a:prstGeom prst="rect">
              <a:avLst/>
            </a:prstGeom>
            <a:solidFill>
              <a:schemeClr val="accent1">
                <a:lumMod val="75000"/>
              </a:schemeClr>
            </a:solidFill>
            <a:ln>
              <a:solidFill>
                <a:schemeClr val="accent1"/>
              </a:solidFill>
            </a:ln>
          </p:spPr>
        </p:pic>
        <p:pic>
          <p:nvPicPr>
            <p:cNvPr id="18" name="Picture 2" descr="Image result for brunswick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9261" y="2995203"/>
              <a:ext cx="1884471" cy="495615"/>
            </a:xfrm>
            <a:prstGeom prst="rect">
              <a:avLst/>
            </a:prstGeom>
            <a:noFill/>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374" y="2307453"/>
              <a:ext cx="1399422" cy="525843"/>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3799" y="1828824"/>
              <a:ext cx="2336150" cy="529740"/>
            </a:xfrm>
            <a:prstGeom prst="rect">
              <a:avLst/>
            </a:prstGeom>
          </p:spPr>
        </p:pic>
        <p:sp>
          <p:nvSpPr>
            <p:cNvPr id="23" name="L-Shape 22"/>
            <p:cNvSpPr/>
            <p:nvPr/>
          </p:nvSpPr>
          <p:spPr>
            <a:xfrm rot="5400000">
              <a:off x="1014256" y="3035124"/>
              <a:ext cx="515603" cy="2425583"/>
            </a:xfrm>
            <a:prstGeom prst="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p>
          </p:txBody>
        </p:sp>
        <p:sp>
          <p:nvSpPr>
            <p:cNvPr id="24" name="TextBox 23"/>
            <p:cNvSpPr txBox="1"/>
            <p:nvPr/>
          </p:nvSpPr>
          <p:spPr>
            <a:xfrm>
              <a:off x="-66675" y="3938636"/>
              <a:ext cx="1456266"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2005 – 2007 </a:t>
              </a:r>
              <a:endParaRPr lang="en-US" sz="1600" b="1" dirty="0">
                <a:solidFill>
                  <a:schemeClr val="bg1"/>
                </a:solidFill>
                <a:latin typeface="Arial" panose="020B0604020202020204" pitchFamily="34" charset="0"/>
                <a:cs typeface="Arial" panose="020B0604020202020204" pitchFamily="34" charset="0"/>
              </a:endParaRPr>
            </a:p>
          </p:txBody>
        </p:sp>
        <p:sp>
          <p:nvSpPr>
            <p:cNvPr id="25" name="L-Shape 24"/>
            <p:cNvSpPr/>
            <p:nvPr/>
          </p:nvSpPr>
          <p:spPr>
            <a:xfrm rot="5400000">
              <a:off x="3162722" y="2491961"/>
              <a:ext cx="515603" cy="2425583"/>
            </a:xfrm>
            <a:prstGeom prst="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2115912" y="3401737"/>
              <a:ext cx="1456266"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2007 – 2012 </a:t>
              </a:r>
              <a:endParaRPr lang="en-US" sz="1600" b="1" dirty="0">
                <a:solidFill>
                  <a:schemeClr val="bg1"/>
                </a:solidFill>
                <a:latin typeface="Arial" panose="020B0604020202020204" pitchFamily="34" charset="0"/>
                <a:cs typeface="Arial" panose="020B0604020202020204" pitchFamily="34" charset="0"/>
              </a:endParaRPr>
            </a:p>
          </p:txBody>
        </p:sp>
        <p:sp>
          <p:nvSpPr>
            <p:cNvPr id="27" name="L-Shape 26"/>
            <p:cNvSpPr/>
            <p:nvPr/>
          </p:nvSpPr>
          <p:spPr>
            <a:xfrm rot="5400000">
              <a:off x="5307540" y="1936946"/>
              <a:ext cx="515603" cy="2425583"/>
            </a:xfrm>
            <a:prstGeom prst="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260005" y="2847198"/>
              <a:ext cx="1456266"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2012 – 2014 </a:t>
              </a:r>
              <a:endParaRPr lang="en-US" sz="1600" b="1" dirty="0">
                <a:solidFill>
                  <a:schemeClr val="bg1"/>
                </a:solidFill>
                <a:latin typeface="Arial" panose="020B0604020202020204" pitchFamily="34" charset="0"/>
                <a:cs typeface="Arial" panose="020B0604020202020204" pitchFamily="34" charset="0"/>
              </a:endParaRPr>
            </a:p>
          </p:txBody>
        </p:sp>
        <p:sp>
          <p:nvSpPr>
            <p:cNvPr id="29" name="L-Shape 28"/>
            <p:cNvSpPr/>
            <p:nvPr/>
          </p:nvSpPr>
          <p:spPr>
            <a:xfrm rot="5400000">
              <a:off x="7474073" y="1393539"/>
              <a:ext cx="515603" cy="2425583"/>
            </a:xfrm>
            <a:prstGeom prst="corne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268225" y="2316658"/>
              <a:ext cx="2031350" cy="338554"/>
            </a:xfrm>
            <a:prstGeom prst="rect">
              <a:avLst/>
            </a:prstGeom>
            <a:noFill/>
          </p:spPr>
          <p:txBody>
            <a:bodyPr wrap="square" rtlCol="0">
              <a:spAutoFit/>
            </a:bodyPr>
            <a:lstStyle/>
            <a:p>
              <a:pPr algn="ctr"/>
              <a:r>
                <a:rPr lang="en-US" sz="1600" b="1" dirty="0" smtClean="0">
                  <a:solidFill>
                    <a:schemeClr val="bg1"/>
                  </a:solidFill>
                  <a:latin typeface="Arial" panose="020B0604020202020204" pitchFamily="34" charset="0"/>
                  <a:cs typeface="Arial" panose="020B0604020202020204" pitchFamily="34" charset="0"/>
                </a:rPr>
                <a:t>2014 – Present</a:t>
              </a:r>
              <a:endParaRPr lang="en-US" sz="16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319939" y="4247915"/>
              <a:ext cx="2121067" cy="611926"/>
            </a:xfrm>
            <a:prstGeom prst="rect">
              <a:avLst/>
            </a:prstGeom>
            <a:noFill/>
            <a:effectLst/>
          </p:spPr>
          <p:txBody>
            <a:bodyPr wrap="square" rtlCol="0">
              <a:spAutoFit/>
            </a:bodyPr>
            <a:lstStyle>
              <a:defPPr>
                <a:defRPr lang="en-US"/>
              </a:defPPr>
              <a:lvl1pPr>
                <a:defRPr sz="1100" b="1">
                  <a:latin typeface="Arial" panose="020B0604020202020204" pitchFamily="34" charset="0"/>
                  <a:cs typeface="Arial" panose="020B0604020202020204" pitchFamily="34" charset="0"/>
                </a:defRPr>
              </a:lvl1pPr>
            </a:lstStyle>
            <a:p>
              <a:pPr marL="171450" indent="-171450">
                <a:buClr>
                  <a:srgbClr val="B89458"/>
                </a:buClr>
                <a:buFont typeface="Wingdings" panose="05000000000000000000" pitchFamily="2" charset="2"/>
                <a:buChar char="§"/>
              </a:pPr>
              <a:r>
                <a:rPr lang="en-US" dirty="0">
                  <a:solidFill>
                    <a:srgbClr val="435269"/>
                  </a:solidFill>
                </a:rPr>
                <a:t>Accounting Software Analyst</a:t>
              </a:r>
            </a:p>
            <a:p>
              <a:pPr marL="171450" indent="-171450">
                <a:buClr>
                  <a:srgbClr val="B89458"/>
                </a:buClr>
                <a:buFont typeface="Wingdings" panose="05000000000000000000" pitchFamily="2" charset="2"/>
                <a:buChar char="§"/>
              </a:pPr>
              <a:endParaRPr lang="en-US" dirty="0">
                <a:solidFill>
                  <a:srgbClr val="435269"/>
                </a:solidFill>
              </a:endParaRPr>
            </a:p>
          </p:txBody>
        </p:sp>
        <p:sp>
          <p:nvSpPr>
            <p:cNvPr id="32" name="TextBox 31"/>
            <p:cNvSpPr txBox="1"/>
            <p:nvPr/>
          </p:nvSpPr>
          <p:spPr>
            <a:xfrm>
              <a:off x="2444063" y="3705130"/>
              <a:ext cx="5058173" cy="1820087"/>
            </a:xfrm>
            <a:prstGeom prst="rect">
              <a:avLst/>
            </a:prstGeom>
            <a:noFill/>
            <a:effectLst/>
          </p:spPr>
          <p:txBody>
            <a:bodyPr wrap="square" rtlCol="0">
              <a:spAutoFit/>
            </a:bodyPr>
            <a:lstStyle/>
            <a:p>
              <a:pPr marL="171450" indent="-171450">
                <a:buClr>
                  <a:srgbClr val="B89458"/>
                </a:buClr>
                <a:buFont typeface="Wingdings" panose="05000000000000000000" pitchFamily="2" charset="2"/>
                <a:buChar char="§"/>
              </a:pPr>
              <a:r>
                <a:rPr lang="en-US" sz="1100" b="1" dirty="0">
                  <a:solidFill>
                    <a:srgbClr val="435269"/>
                  </a:solidFill>
                  <a:latin typeface="Arial" panose="020B0604020202020204" pitchFamily="34" charset="0"/>
                  <a:cs typeface="Arial" panose="020B0604020202020204" pitchFamily="34" charset="0"/>
                </a:rPr>
                <a:t>Director of Finance</a:t>
              </a:r>
            </a:p>
            <a:p>
              <a:pPr marL="171450" indent="-171450">
                <a:buClr>
                  <a:srgbClr val="B89458"/>
                </a:buClr>
                <a:buFont typeface="Wingdings" panose="05000000000000000000" pitchFamily="2" charset="2"/>
                <a:buChar char="§"/>
              </a:pPr>
              <a:endParaRPr lang="en-US" sz="1100" b="1" dirty="0">
                <a:solidFill>
                  <a:srgbClr val="435269"/>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r>
                <a:rPr lang="en-US" sz="1100" b="1" dirty="0" smtClean="0">
                  <a:solidFill>
                    <a:srgbClr val="435269"/>
                  </a:solidFill>
                  <a:latin typeface="Arial" panose="020B0604020202020204" pitchFamily="34" charset="0"/>
                  <a:cs typeface="Arial" panose="020B0604020202020204" pitchFamily="34" charset="0"/>
                </a:rPr>
                <a:t>Corporate Manager of Financial Planning &amp; Analysis</a:t>
              </a:r>
            </a:p>
            <a:p>
              <a:pPr marL="171450" indent="-171450">
                <a:buClr>
                  <a:srgbClr val="B89458"/>
                </a:buClr>
                <a:buFont typeface="Wingdings" panose="05000000000000000000" pitchFamily="2" charset="2"/>
                <a:buChar char="§"/>
              </a:pPr>
              <a:endParaRPr lang="en-US" sz="1100" b="1" dirty="0">
                <a:solidFill>
                  <a:srgbClr val="435269"/>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r>
                <a:rPr lang="en-US" sz="1100" b="1" dirty="0" smtClean="0">
                  <a:solidFill>
                    <a:srgbClr val="435269"/>
                  </a:solidFill>
                  <a:latin typeface="Arial" panose="020B0604020202020204" pitchFamily="34" charset="0"/>
                  <a:cs typeface="Arial" panose="020B0604020202020204" pitchFamily="34" charset="0"/>
                </a:rPr>
                <a:t>BBG Manager of Financial Planning &amp; Analysis</a:t>
              </a:r>
            </a:p>
            <a:p>
              <a:pPr marL="171450" indent="-171450">
                <a:buClr>
                  <a:srgbClr val="B89458"/>
                </a:buClr>
                <a:buFont typeface="Wingdings" panose="05000000000000000000" pitchFamily="2" charset="2"/>
                <a:buChar char="§"/>
              </a:pPr>
              <a:endParaRPr lang="en-US" sz="1100" b="1" dirty="0" smtClean="0">
                <a:solidFill>
                  <a:srgbClr val="435269"/>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r>
                <a:rPr lang="en-US" sz="1100" b="1" dirty="0" smtClean="0">
                  <a:solidFill>
                    <a:srgbClr val="435269"/>
                  </a:solidFill>
                  <a:latin typeface="Arial" panose="020B0604020202020204" pitchFamily="34" charset="0"/>
                  <a:cs typeface="Arial" panose="020B0604020202020204" pitchFamily="34" charset="0"/>
                </a:rPr>
                <a:t>Sr. Financial Analyst</a:t>
              </a:r>
            </a:p>
            <a:p>
              <a:pPr marL="171450" indent="-171450">
                <a:buClr>
                  <a:srgbClr val="B89458"/>
                </a:buClr>
                <a:buFont typeface="Wingdings" panose="05000000000000000000" pitchFamily="2" charset="2"/>
                <a:buChar char="§"/>
              </a:pPr>
              <a:endParaRPr lang="en-US" sz="1100" b="1" dirty="0">
                <a:solidFill>
                  <a:srgbClr val="435269"/>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endParaRPr lang="en-US" sz="1100" b="1" dirty="0" smtClean="0">
                <a:solidFill>
                  <a:srgbClr val="435269"/>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endParaRPr lang="en-US" sz="1100" b="1" dirty="0">
                <a:solidFill>
                  <a:srgbClr val="435269"/>
                </a:solidFill>
                <a:latin typeface="Arial" panose="020B0604020202020204" pitchFamily="34" charset="0"/>
                <a:cs typeface="Arial" panose="020B0604020202020204" pitchFamily="34" charset="0"/>
              </a:endParaRPr>
            </a:p>
          </p:txBody>
        </p:sp>
        <p:sp>
          <p:nvSpPr>
            <p:cNvPr id="33" name="TextBox 32"/>
            <p:cNvSpPr txBox="1"/>
            <p:nvPr/>
          </p:nvSpPr>
          <p:spPr>
            <a:xfrm>
              <a:off x="4611403" y="3181619"/>
              <a:ext cx="2121067" cy="611926"/>
            </a:xfrm>
            <a:prstGeom prst="rect">
              <a:avLst/>
            </a:prstGeom>
            <a:noFill/>
            <a:effectLst/>
          </p:spPr>
          <p:txBody>
            <a:bodyPr wrap="square" rtlCol="0">
              <a:spAutoFit/>
            </a:bodyPr>
            <a:lstStyle>
              <a:defPPr>
                <a:defRPr lang="en-US"/>
              </a:defPPr>
              <a:lvl1pPr>
                <a:defRPr sz="1100" b="1">
                  <a:latin typeface="Arial" panose="020B0604020202020204" pitchFamily="34" charset="0"/>
                  <a:cs typeface="Arial" panose="020B0604020202020204" pitchFamily="34" charset="0"/>
                </a:defRPr>
              </a:lvl1pPr>
            </a:lstStyle>
            <a:p>
              <a:pPr marL="171450" indent="-171450">
                <a:buClr>
                  <a:srgbClr val="B89458"/>
                </a:buClr>
                <a:buFont typeface="Wingdings" panose="05000000000000000000" pitchFamily="2" charset="2"/>
                <a:buChar char="§"/>
              </a:pPr>
              <a:r>
                <a:rPr lang="en-US" dirty="0">
                  <a:solidFill>
                    <a:srgbClr val="435269"/>
                  </a:solidFill>
                </a:rPr>
                <a:t>Chief Financial Officer</a:t>
              </a:r>
            </a:p>
            <a:p>
              <a:pPr marL="171450" indent="-171450">
                <a:buClr>
                  <a:srgbClr val="B89458"/>
                </a:buClr>
                <a:buFont typeface="Wingdings" panose="05000000000000000000" pitchFamily="2" charset="2"/>
                <a:buChar char="§"/>
              </a:pPr>
              <a:endParaRPr lang="en-US" dirty="0">
                <a:solidFill>
                  <a:srgbClr val="435269"/>
                </a:solidFill>
              </a:endParaRPr>
            </a:p>
            <a:p>
              <a:pPr marL="171450" indent="-171450">
                <a:buClr>
                  <a:srgbClr val="B89458"/>
                </a:buClr>
                <a:buFont typeface="Wingdings" panose="05000000000000000000" pitchFamily="2" charset="2"/>
                <a:buChar char="§"/>
              </a:pPr>
              <a:endParaRPr lang="en-US" dirty="0">
                <a:solidFill>
                  <a:srgbClr val="435269"/>
                </a:solidFill>
              </a:endParaRPr>
            </a:p>
          </p:txBody>
        </p:sp>
        <p:sp>
          <p:nvSpPr>
            <p:cNvPr id="34" name="TextBox 33"/>
            <p:cNvSpPr txBox="1"/>
            <p:nvPr/>
          </p:nvSpPr>
          <p:spPr>
            <a:xfrm>
              <a:off x="6796536" y="2645432"/>
              <a:ext cx="2121067" cy="1129710"/>
            </a:xfrm>
            <a:prstGeom prst="rect">
              <a:avLst/>
            </a:prstGeom>
            <a:noFill/>
            <a:effectLst/>
          </p:spPr>
          <p:txBody>
            <a:bodyPr wrap="square" rtlCol="0">
              <a:spAutoFit/>
            </a:bodyPr>
            <a:lstStyle>
              <a:defPPr>
                <a:defRPr lang="en-US"/>
              </a:defPPr>
              <a:lvl1pPr>
                <a:defRPr sz="1100" b="1">
                  <a:latin typeface="Arial" panose="020B0604020202020204" pitchFamily="34" charset="0"/>
                  <a:cs typeface="Arial" panose="020B0604020202020204" pitchFamily="34" charset="0"/>
                </a:defRPr>
              </a:lvl1pPr>
            </a:lstStyle>
            <a:p>
              <a:pPr marL="171450" indent="-171450">
                <a:buClr>
                  <a:srgbClr val="B89458"/>
                </a:buClr>
                <a:buFont typeface="Wingdings" panose="05000000000000000000" pitchFamily="2" charset="2"/>
                <a:buChar char="§"/>
              </a:pPr>
              <a:r>
                <a:rPr lang="en-US" dirty="0">
                  <a:solidFill>
                    <a:srgbClr val="435269"/>
                  </a:solidFill>
                </a:rPr>
                <a:t>Chief Financial Officer</a:t>
              </a:r>
            </a:p>
            <a:p>
              <a:pPr marL="171450" indent="-171450">
                <a:buClr>
                  <a:srgbClr val="B89458"/>
                </a:buClr>
                <a:buFont typeface="Wingdings" panose="05000000000000000000" pitchFamily="2" charset="2"/>
                <a:buChar char="§"/>
              </a:pPr>
              <a:endParaRPr lang="en-US" dirty="0" smtClean="0">
                <a:solidFill>
                  <a:srgbClr val="435269"/>
                </a:solidFill>
              </a:endParaRPr>
            </a:p>
            <a:p>
              <a:pPr marL="171450" indent="-171450">
                <a:buClr>
                  <a:srgbClr val="B89458"/>
                </a:buClr>
                <a:buFont typeface="Wingdings" panose="05000000000000000000" pitchFamily="2" charset="2"/>
                <a:buChar char="§"/>
              </a:pPr>
              <a:r>
                <a:rPr lang="en-US" dirty="0" smtClean="0">
                  <a:solidFill>
                    <a:srgbClr val="435269"/>
                  </a:solidFill>
                </a:rPr>
                <a:t>Director </a:t>
              </a:r>
              <a:r>
                <a:rPr lang="en-US" dirty="0">
                  <a:solidFill>
                    <a:srgbClr val="435269"/>
                  </a:solidFill>
                </a:rPr>
                <a:t>of Finance</a:t>
              </a:r>
            </a:p>
            <a:p>
              <a:pPr marL="171450" indent="-171450">
                <a:buClr>
                  <a:srgbClr val="B89458"/>
                </a:buClr>
                <a:buFont typeface="Wingdings" panose="05000000000000000000" pitchFamily="2" charset="2"/>
                <a:buChar char="§"/>
              </a:pPr>
              <a:endParaRPr lang="en-US" dirty="0">
                <a:solidFill>
                  <a:srgbClr val="435269"/>
                </a:solidFill>
              </a:endParaRPr>
            </a:p>
            <a:p>
              <a:pPr marL="171450" indent="-171450">
                <a:buClr>
                  <a:srgbClr val="B89458"/>
                </a:buClr>
                <a:buFont typeface="Wingdings" panose="05000000000000000000" pitchFamily="2" charset="2"/>
                <a:buChar char="§"/>
              </a:pPr>
              <a:endParaRPr lang="en-US" dirty="0">
                <a:solidFill>
                  <a:srgbClr val="435269"/>
                </a:solidFill>
              </a:endParaRPr>
            </a:p>
            <a:p>
              <a:pPr marL="171450" indent="-171450">
                <a:buClr>
                  <a:srgbClr val="B89458"/>
                </a:buClr>
                <a:buFont typeface="Wingdings" panose="05000000000000000000" pitchFamily="2" charset="2"/>
                <a:buChar char="§"/>
              </a:pPr>
              <a:endParaRPr lang="en-US" dirty="0">
                <a:solidFill>
                  <a:srgbClr val="435269"/>
                </a:solidFill>
              </a:endParaRPr>
            </a:p>
          </p:txBody>
        </p:sp>
      </p:grpSp>
    </p:spTree>
    <p:extLst>
      <p:ext uri="{BB962C8B-B14F-4D97-AF65-F5344CB8AC3E}">
        <p14:creationId xmlns:p14="http://schemas.microsoft.com/office/powerpoint/2010/main" val="2947427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Company Overview</a:t>
            </a:r>
            <a:endParaRPr lang="en-US" dirty="0"/>
          </a:p>
        </p:txBody>
      </p:sp>
    </p:spTree>
    <p:extLst>
      <p:ext uri="{BB962C8B-B14F-4D97-AF65-F5344CB8AC3E}">
        <p14:creationId xmlns:p14="http://schemas.microsoft.com/office/powerpoint/2010/main" val="1415005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hevron 48"/>
          <p:cNvSpPr/>
          <p:nvPr/>
        </p:nvSpPr>
        <p:spPr>
          <a:xfrm rot="5400000">
            <a:off x="6061478" y="3250473"/>
            <a:ext cx="576072" cy="127126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8" name="Pentagon 47"/>
          <p:cNvSpPr/>
          <p:nvPr/>
        </p:nvSpPr>
        <p:spPr>
          <a:xfrm rot="5400000" flipV="1">
            <a:off x="6062201" y="3151276"/>
            <a:ext cx="574627" cy="1257464"/>
          </a:xfrm>
          <a:prstGeom prst="homePlate">
            <a:avLst/>
          </a:prstGeom>
          <a:solidFill>
            <a:srgbClr val="435269"/>
          </a:solidFill>
          <a:ln>
            <a:solidFill>
              <a:srgbClr val="43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Arial" panose="020B0604020202020204" pitchFamily="34" charset="0"/>
              <a:cs typeface="Arial" panose="020B0604020202020204" pitchFamily="34" charset="0"/>
            </a:endParaRPr>
          </a:p>
        </p:txBody>
      </p:sp>
      <p:sp>
        <p:nvSpPr>
          <p:cNvPr id="58" name="Pentagon 57"/>
          <p:cNvSpPr/>
          <p:nvPr/>
        </p:nvSpPr>
        <p:spPr>
          <a:xfrm rot="16200000">
            <a:off x="4677105" y="3139045"/>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2015</a:t>
            </a:r>
            <a:endParaRPr lang="en-US" sz="1600" b="1" dirty="0">
              <a:solidFill>
                <a:schemeClr val="bg1"/>
              </a:solidFill>
              <a:latin typeface="Arial" panose="020B0604020202020204" pitchFamily="34" charset="0"/>
              <a:cs typeface="Arial" panose="020B0604020202020204" pitchFamily="34" charset="0"/>
            </a:endParaRPr>
          </a:p>
        </p:txBody>
      </p:sp>
      <p:cxnSp>
        <p:nvCxnSpPr>
          <p:cNvPr id="10" name="Curved Connector 9"/>
          <p:cNvCxnSpPr/>
          <p:nvPr/>
        </p:nvCxnSpPr>
        <p:spPr>
          <a:xfrm flipV="1">
            <a:off x="420047" y="3220647"/>
            <a:ext cx="8616582" cy="1610203"/>
          </a:xfrm>
          <a:prstGeom prst="curvedConnector3">
            <a:avLst>
              <a:gd name="adj1" fmla="val 50000"/>
            </a:avLst>
          </a:prstGeom>
          <a:ln w="152400" cmpd="sng">
            <a:solidFill>
              <a:srgbClr val="435269"/>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836594" y="4340819"/>
            <a:ext cx="3797389" cy="2101092"/>
          </a:xfrm>
          <a:prstGeom prst="roundRect">
            <a:avLst/>
          </a:prstGeom>
          <a:solidFill>
            <a:srgbClr val="4352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1837519" y="1667018"/>
            <a:ext cx="1313123" cy="2051506"/>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dirty="0" smtClean="0">
                <a:solidFill>
                  <a:schemeClr val="tx2">
                    <a:lumMod val="75000"/>
                  </a:schemeClr>
                </a:solidFill>
                <a:latin typeface="Arial" panose="020B0604020202020204" pitchFamily="34" charset="0"/>
                <a:cs typeface="Arial" panose="020B0604020202020204" pitchFamily="34" charset="0"/>
              </a:rPr>
              <a:t>Company taken public (NASDAQ)</a:t>
            </a: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33" name="TextBox 32"/>
          <p:cNvSpPr txBox="1"/>
          <p:nvPr/>
        </p:nvSpPr>
        <p:spPr>
          <a:xfrm>
            <a:off x="419171" y="1920704"/>
            <a:ext cx="1317627" cy="1873091"/>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dirty="0" smtClean="0">
                <a:solidFill>
                  <a:schemeClr val="tx2">
                    <a:lumMod val="75000"/>
                  </a:schemeClr>
                </a:solidFill>
                <a:latin typeface="Arial" panose="020B0604020202020204" pitchFamily="34" charset="0"/>
                <a:cs typeface="Arial" panose="020B0604020202020204" pitchFamily="34" charset="0"/>
              </a:rPr>
              <a:t>Date of Incorporation</a:t>
            </a: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a:p>
            <a:pPr algn="ct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algn="ct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t>Patrick History</a:t>
            </a:r>
            <a:endParaRPr lang="en-US" dirty="0"/>
          </a:p>
        </p:txBody>
      </p:sp>
      <p:sp>
        <p:nvSpPr>
          <p:cNvPr id="4" name="Slide Number Placeholder 3"/>
          <p:cNvSpPr>
            <a:spLocks noGrp="1"/>
          </p:cNvSpPr>
          <p:nvPr>
            <p:ph type="sldNum" sz="quarter" idx="12"/>
          </p:nvPr>
        </p:nvSpPr>
        <p:spPr/>
        <p:txBody>
          <a:bodyPr/>
          <a:lstStyle/>
          <a:p>
            <a:fld id="{BCF97837-A29C-4243-9F9B-B3874C1BEEE0}" type="slidenum">
              <a:rPr lang="en-US" smtClean="0"/>
              <a:pPr/>
              <a:t>7</a:t>
            </a:fld>
            <a:endParaRPr lang="en-US" dirty="0"/>
          </a:p>
        </p:txBody>
      </p:sp>
      <p:pic>
        <p:nvPicPr>
          <p:cNvPr id="25" name="Picture 24"/>
          <p:cNvPicPr>
            <a:picLocks noChangeAspect="1"/>
          </p:cNvPicPr>
          <p:nvPr/>
        </p:nvPicPr>
        <p:blipFill>
          <a:blip r:embed="rId2"/>
          <a:stretch>
            <a:fillRect/>
          </a:stretch>
        </p:blipFill>
        <p:spPr>
          <a:xfrm>
            <a:off x="511942" y="2443999"/>
            <a:ext cx="1128611" cy="11975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3"/>
          <a:stretch>
            <a:fillRect/>
          </a:stretch>
        </p:blipFill>
        <p:spPr>
          <a:xfrm>
            <a:off x="1922572" y="2363175"/>
            <a:ext cx="1137113" cy="1247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Pentagon 29"/>
          <p:cNvSpPr/>
          <p:nvPr/>
        </p:nvSpPr>
        <p:spPr>
          <a:xfrm rot="16200000" flipH="1">
            <a:off x="81692" y="5086138"/>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1959</a:t>
            </a:r>
            <a:endParaRPr lang="en-US" sz="16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330630" y="5762486"/>
            <a:ext cx="944255" cy="510778"/>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dirty="0" smtClean="0">
                <a:solidFill>
                  <a:schemeClr val="tx2">
                    <a:lumMod val="75000"/>
                  </a:schemeClr>
                </a:solidFill>
                <a:latin typeface="Arial" panose="020B0604020202020204" pitchFamily="34" charset="0"/>
                <a:cs typeface="Arial" panose="020B0604020202020204" pitchFamily="34" charset="0"/>
              </a:rPr>
              <a:t>Company founded</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32" name="Pentagon 31"/>
          <p:cNvSpPr/>
          <p:nvPr/>
        </p:nvSpPr>
        <p:spPr>
          <a:xfrm rot="16200000">
            <a:off x="629933" y="4283332"/>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1961</a:t>
            </a:r>
            <a:endParaRPr lang="en-US" sz="1600" b="1" dirty="0">
              <a:solidFill>
                <a:schemeClr val="bg1"/>
              </a:solidFill>
              <a:latin typeface="Arial" panose="020B0604020202020204" pitchFamily="34" charset="0"/>
              <a:cs typeface="Arial" panose="020B0604020202020204" pitchFamily="34" charset="0"/>
            </a:endParaRPr>
          </a:p>
        </p:txBody>
      </p:sp>
      <p:sp>
        <p:nvSpPr>
          <p:cNvPr id="37" name="Pentagon 36"/>
          <p:cNvSpPr/>
          <p:nvPr/>
        </p:nvSpPr>
        <p:spPr>
          <a:xfrm rot="16200000">
            <a:off x="2043581" y="4142300"/>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1968</a:t>
            </a:r>
            <a:endParaRPr lang="en-US" sz="1600" b="1" dirty="0">
              <a:solidFill>
                <a:schemeClr val="bg1"/>
              </a:solidFill>
              <a:latin typeface="Arial" panose="020B0604020202020204" pitchFamily="34" charset="0"/>
              <a:cs typeface="Arial" panose="020B0604020202020204" pitchFamily="34" charset="0"/>
            </a:endParaRPr>
          </a:p>
        </p:txBody>
      </p:sp>
      <p:sp>
        <p:nvSpPr>
          <p:cNvPr id="39" name="Pentagon 38"/>
          <p:cNvSpPr/>
          <p:nvPr/>
        </p:nvSpPr>
        <p:spPr>
          <a:xfrm rot="16200000" flipH="1">
            <a:off x="2490672" y="4942921"/>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2007</a:t>
            </a:r>
            <a:endParaRPr lang="en-US" sz="1600" b="1" dirty="0">
              <a:solidFill>
                <a:schemeClr val="bg1"/>
              </a:solidFill>
              <a:latin typeface="Arial" panose="020B0604020202020204" pitchFamily="34" charset="0"/>
              <a:cs typeface="Arial" panose="020B0604020202020204" pitchFamily="34" charset="0"/>
            </a:endParaRPr>
          </a:p>
        </p:txBody>
      </p:sp>
      <p:sp>
        <p:nvSpPr>
          <p:cNvPr id="42" name="TextBox 41"/>
          <p:cNvSpPr txBox="1"/>
          <p:nvPr/>
        </p:nvSpPr>
        <p:spPr>
          <a:xfrm>
            <a:off x="1487845" y="5606708"/>
            <a:ext cx="2819575" cy="817245"/>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r>
              <a:rPr lang="en-US" sz="1200" b="1" dirty="0" smtClean="0">
                <a:solidFill>
                  <a:schemeClr val="tx2">
                    <a:lumMod val="75000"/>
                  </a:schemeClr>
                </a:solidFill>
                <a:latin typeface="Arial" panose="020B0604020202020204" pitchFamily="34" charset="0"/>
                <a:cs typeface="Arial" panose="020B0604020202020204" pitchFamily="34" charset="0"/>
              </a:rPr>
              <a:t>Acquired Adorn Holdings, Inc. – the largest acquisition in the Company’s history</a:t>
            </a:r>
            <a:endParaRPr lang="en-US" sz="600" b="1" dirty="0">
              <a:solidFill>
                <a:schemeClr val="tx2">
                  <a:lumMod val="75000"/>
                </a:schemeClr>
              </a:solidFill>
              <a:latin typeface="Arial" panose="020B0604020202020204" pitchFamily="34" charset="0"/>
              <a:cs typeface="Arial" panose="020B0604020202020204" pitchFamily="34" charset="0"/>
            </a:endParaRPr>
          </a:p>
          <a:p>
            <a:pPr algn="ctr"/>
            <a:endParaRPr lang="en-US" sz="600" b="1" dirty="0">
              <a:solidFill>
                <a:schemeClr val="tx2">
                  <a:lumMod val="75000"/>
                </a:schemeClr>
              </a:solidFill>
              <a:latin typeface="Arial" panose="020B0604020202020204" pitchFamily="34" charset="0"/>
              <a:cs typeface="Arial" panose="020B0604020202020204" pitchFamily="34" charset="0"/>
            </a:endParaRPr>
          </a:p>
        </p:txBody>
      </p:sp>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928" y="5965255"/>
            <a:ext cx="556457" cy="352383"/>
          </a:xfrm>
          <a:prstGeom prst="rect">
            <a:avLst/>
          </a:prstGeom>
        </p:spPr>
      </p:pic>
      <p:sp>
        <p:nvSpPr>
          <p:cNvPr id="44" name="Pentagon 43"/>
          <p:cNvSpPr/>
          <p:nvPr/>
        </p:nvSpPr>
        <p:spPr>
          <a:xfrm rot="16200000">
            <a:off x="3307577" y="3897249"/>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2008</a:t>
            </a:r>
            <a:endParaRPr lang="en-US" sz="1600" b="1" dirty="0">
              <a:solidFill>
                <a:schemeClr val="bg1"/>
              </a:solidFill>
              <a:latin typeface="Arial" panose="020B0604020202020204" pitchFamily="34" charset="0"/>
              <a:cs typeface="Arial" panose="020B0604020202020204" pitchFamily="34" charset="0"/>
            </a:endParaRPr>
          </a:p>
        </p:txBody>
      </p:sp>
      <p:sp>
        <p:nvSpPr>
          <p:cNvPr id="45" name="TextBox 44"/>
          <p:cNvSpPr txBox="1"/>
          <p:nvPr/>
        </p:nvSpPr>
        <p:spPr>
          <a:xfrm>
            <a:off x="3245906" y="1902857"/>
            <a:ext cx="1229825" cy="1492151"/>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dirty="0" smtClean="0">
                <a:solidFill>
                  <a:schemeClr val="tx2">
                    <a:lumMod val="75000"/>
                  </a:schemeClr>
                </a:solidFill>
                <a:latin typeface="Arial" panose="020B0604020202020204" pitchFamily="34" charset="0"/>
                <a:cs typeface="Arial" panose="020B0604020202020204" pitchFamily="34" charset="0"/>
              </a:rPr>
              <a:t>Todd Cleveland named President (‘08) </a:t>
            </a:r>
          </a:p>
          <a:p>
            <a:pPr algn="ctr"/>
            <a:r>
              <a:rPr lang="en-US" sz="1200" b="1" dirty="0" smtClean="0">
                <a:solidFill>
                  <a:schemeClr val="tx2">
                    <a:lumMod val="75000"/>
                  </a:schemeClr>
                </a:solidFill>
                <a:latin typeface="Arial" panose="020B0604020202020204" pitchFamily="34" charset="0"/>
                <a:cs typeface="Arial" panose="020B0604020202020204" pitchFamily="34" charset="0"/>
              </a:rPr>
              <a:t>and CEO (‘09)</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51" name="TextBox 50"/>
          <p:cNvSpPr txBox="1"/>
          <p:nvPr/>
        </p:nvSpPr>
        <p:spPr>
          <a:xfrm>
            <a:off x="4576223" y="1765469"/>
            <a:ext cx="1073146" cy="919401"/>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dirty="0" smtClean="0">
                <a:solidFill>
                  <a:schemeClr val="tx2">
                    <a:lumMod val="75000"/>
                  </a:schemeClr>
                </a:solidFill>
                <a:latin typeface="Arial" panose="020B0604020202020204" pitchFamily="34" charset="0"/>
                <a:cs typeface="Arial" panose="020B0604020202020204" pitchFamily="34" charset="0"/>
              </a:rPr>
              <a:t>Completed 3-for-2 </a:t>
            </a:r>
          </a:p>
          <a:p>
            <a:pPr algn="ctr"/>
            <a:r>
              <a:rPr lang="en-US" sz="1200" b="1" dirty="0" smtClean="0">
                <a:solidFill>
                  <a:schemeClr val="tx2">
                    <a:lumMod val="75000"/>
                  </a:schemeClr>
                </a:solidFill>
                <a:latin typeface="Arial" panose="020B0604020202020204" pitchFamily="34" charset="0"/>
                <a:cs typeface="Arial" panose="020B0604020202020204" pitchFamily="34" charset="0"/>
              </a:rPr>
              <a:t>common stock split</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52" name="TextBox 51"/>
          <p:cNvSpPr txBox="1"/>
          <p:nvPr/>
        </p:nvSpPr>
        <p:spPr>
          <a:xfrm>
            <a:off x="4834979" y="4488990"/>
            <a:ext cx="3799004" cy="1804749"/>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algn="ctr"/>
            <a:r>
              <a:rPr lang="en-US" sz="1200" b="1" u="sng" dirty="0" smtClean="0">
                <a:solidFill>
                  <a:schemeClr val="tx2">
                    <a:lumMod val="75000"/>
                  </a:schemeClr>
                </a:solidFill>
                <a:latin typeface="Arial" panose="020B0604020202020204" pitchFamily="34" charset="0"/>
                <a:cs typeface="Arial" panose="020B0604020202020204" pitchFamily="34" charset="0"/>
              </a:rPr>
              <a:t>Acquisition Highlights (2010-2017)</a:t>
            </a:r>
          </a:p>
          <a:p>
            <a:endParaRPr lang="en-US" sz="400" b="1" dirty="0" smtClean="0">
              <a:solidFill>
                <a:schemeClr val="tx2">
                  <a:lumMod val="75000"/>
                </a:schemeClr>
              </a:solidFill>
              <a:latin typeface="Arial" panose="020B0604020202020204" pitchFamily="34" charset="0"/>
              <a:cs typeface="Arial" panose="020B0604020202020204" pitchFamily="34" charset="0"/>
            </a:endParaRPr>
          </a:p>
          <a:p>
            <a:pPr marL="0" lvl="1" indent="-22860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44 companies</a:t>
            </a:r>
          </a:p>
          <a:p>
            <a:pPr marL="0" lvl="1" indent="-22860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$660MM aggregate purchase price</a:t>
            </a:r>
          </a:p>
          <a:p>
            <a:pPr marL="0" lvl="1" indent="-22860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$1,005MM annualized revenues</a:t>
            </a:r>
          </a:p>
          <a:p>
            <a:pPr marL="0" lvl="1" indent="-228600">
              <a:buClr>
                <a:srgbClr val="B89458"/>
              </a:buClr>
              <a:buFont typeface="Wingdings" panose="05000000000000000000" pitchFamily="2" charset="2"/>
              <a:buChar char="§"/>
            </a:pPr>
            <a:endParaRPr lang="en-US" sz="1200" b="1" dirty="0">
              <a:solidFill>
                <a:schemeClr val="tx2">
                  <a:lumMod val="75000"/>
                </a:schemeClr>
              </a:solidFill>
              <a:latin typeface="Arial" panose="020B0604020202020204" pitchFamily="34" charset="0"/>
              <a:cs typeface="Arial" panose="020B0604020202020204" pitchFamily="34" charset="0"/>
            </a:endParaRPr>
          </a:p>
          <a:p>
            <a:pPr marL="0" lvl="1" indent="-228600">
              <a:buClr>
                <a:srgbClr val="B89458"/>
              </a:buClr>
              <a:buFont typeface="Wingdings" panose="05000000000000000000" pitchFamily="2" charset="2"/>
              <a:buChar char="§"/>
            </a:pPr>
            <a:endParaRPr lang="en-US" sz="1200" b="1" dirty="0" smtClean="0">
              <a:solidFill>
                <a:schemeClr val="tx2">
                  <a:lumMod val="75000"/>
                </a:schemeClr>
              </a:solidFill>
              <a:latin typeface="Arial" panose="020B0604020202020204" pitchFamily="34" charset="0"/>
              <a:cs typeface="Arial" panose="020B0604020202020204" pitchFamily="34" charset="0"/>
            </a:endParaRPr>
          </a:p>
          <a:p>
            <a:pPr marL="0" lvl="1" indent="-228600">
              <a:buClr>
                <a:srgbClr val="B89458"/>
              </a:buClr>
              <a:buFont typeface="Wingdings" panose="05000000000000000000" pitchFamily="2" charset="2"/>
              <a:buChar char="§"/>
            </a:pPr>
            <a:endParaRPr lang="en-US" sz="1200" b="1" dirty="0">
              <a:solidFill>
                <a:schemeClr val="tx2">
                  <a:lumMod val="75000"/>
                </a:schemeClr>
              </a:solidFill>
              <a:latin typeface="Arial" panose="020B0604020202020204" pitchFamily="34" charset="0"/>
              <a:cs typeface="Arial" panose="020B0604020202020204" pitchFamily="34" charset="0"/>
            </a:endParaRPr>
          </a:p>
          <a:p>
            <a:pPr marL="0" lvl="1" indent="-228600">
              <a:buClr>
                <a:srgbClr val="B89458"/>
              </a:buClr>
              <a:buFont typeface="Wingdings" panose="05000000000000000000" pitchFamily="2" charset="2"/>
              <a:buChar char="§"/>
            </a:pPr>
            <a:endParaRPr lang="en-US" sz="1200" b="1" dirty="0" smtClean="0">
              <a:solidFill>
                <a:srgbClr val="005A7A"/>
              </a:solidFill>
              <a:latin typeface="Arial" panose="020B0604020202020204" pitchFamily="34" charset="0"/>
              <a:cs typeface="Arial" panose="020B0604020202020204" pitchFamily="34" charset="0"/>
            </a:endParaRPr>
          </a:p>
        </p:txBody>
      </p:sp>
      <p:sp>
        <p:nvSpPr>
          <p:cNvPr id="60" name="Chevron 59"/>
          <p:cNvSpPr/>
          <p:nvPr/>
        </p:nvSpPr>
        <p:spPr>
          <a:xfrm rot="5400000">
            <a:off x="428936" y="5500897"/>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Chevron 60"/>
          <p:cNvSpPr/>
          <p:nvPr/>
        </p:nvSpPr>
        <p:spPr>
          <a:xfrm rot="5400000">
            <a:off x="2837917" y="5368401"/>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Chevron 62"/>
          <p:cNvSpPr/>
          <p:nvPr/>
        </p:nvSpPr>
        <p:spPr>
          <a:xfrm rot="16200000" flipV="1">
            <a:off x="977178" y="3843385"/>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Chevron 63"/>
          <p:cNvSpPr/>
          <p:nvPr/>
        </p:nvSpPr>
        <p:spPr>
          <a:xfrm rot="16200000" flipV="1">
            <a:off x="2390826" y="3732311"/>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4" name="Chevron 133"/>
          <p:cNvSpPr/>
          <p:nvPr/>
        </p:nvSpPr>
        <p:spPr>
          <a:xfrm rot="16200000" flipV="1">
            <a:off x="3655076" y="3482616"/>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p:cNvPicPr>
            <a:picLocks noChangeAspect="1"/>
          </p:cNvPicPr>
          <p:nvPr/>
        </p:nvPicPr>
        <p:blipFill>
          <a:blip r:embed="rId5"/>
          <a:stretch>
            <a:fillRect/>
          </a:stretch>
        </p:blipFill>
        <p:spPr>
          <a:xfrm>
            <a:off x="5546572" y="5483201"/>
            <a:ext cx="2375817" cy="645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Pentagon 49"/>
          <p:cNvSpPr/>
          <p:nvPr/>
        </p:nvSpPr>
        <p:spPr>
          <a:xfrm rot="16200000">
            <a:off x="3593083" y="3854583"/>
            <a:ext cx="89159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2009</a:t>
            </a:r>
            <a:endParaRPr lang="en-US" sz="1600" b="1" dirty="0">
              <a:solidFill>
                <a:schemeClr val="bg1"/>
              </a:solidFill>
              <a:latin typeface="Arial" panose="020B0604020202020204" pitchFamily="34" charset="0"/>
              <a:cs typeface="Arial" panose="020B0604020202020204" pitchFamily="34" charset="0"/>
            </a:endParaRPr>
          </a:p>
        </p:txBody>
      </p:sp>
      <p:sp>
        <p:nvSpPr>
          <p:cNvPr id="53" name="Chevron 52"/>
          <p:cNvSpPr/>
          <p:nvPr/>
        </p:nvSpPr>
        <p:spPr>
          <a:xfrm rot="16200000" flipV="1">
            <a:off x="3940328" y="3461454"/>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Pentagon 54"/>
          <p:cNvSpPr/>
          <p:nvPr/>
        </p:nvSpPr>
        <p:spPr>
          <a:xfrm rot="16200000">
            <a:off x="6142399" y="2991255"/>
            <a:ext cx="762480" cy="235060"/>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latin typeface="Arial" panose="020B0604020202020204" pitchFamily="34" charset="0"/>
                <a:cs typeface="Arial" panose="020B0604020202020204" pitchFamily="34" charset="0"/>
              </a:rPr>
              <a:t>2017</a:t>
            </a:r>
            <a:endParaRPr lang="en-US" sz="1500" b="1" dirty="0">
              <a:solidFill>
                <a:schemeClr val="bg1"/>
              </a:solidFill>
              <a:latin typeface="Arial" panose="020B0604020202020204" pitchFamily="34" charset="0"/>
              <a:cs typeface="Arial" panose="020B0604020202020204" pitchFamily="34" charset="0"/>
            </a:endParaRPr>
          </a:p>
        </p:txBody>
      </p:sp>
      <p:sp>
        <p:nvSpPr>
          <p:cNvPr id="56" name="Chevron 55"/>
          <p:cNvSpPr/>
          <p:nvPr/>
        </p:nvSpPr>
        <p:spPr>
          <a:xfrm rot="16200000" flipV="1">
            <a:off x="6427784" y="2627632"/>
            <a:ext cx="197106" cy="229664"/>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Chevron 61"/>
          <p:cNvSpPr/>
          <p:nvPr/>
        </p:nvSpPr>
        <p:spPr>
          <a:xfrm rot="16200000" flipV="1">
            <a:off x="5024350" y="2718655"/>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Right Triangle 86"/>
          <p:cNvSpPr/>
          <p:nvPr/>
        </p:nvSpPr>
        <p:spPr>
          <a:xfrm rot="16200000">
            <a:off x="6356792" y="2994787"/>
            <a:ext cx="330832" cy="910571"/>
          </a:xfrm>
          <a:prstGeom prst="rtTriangle">
            <a:avLst/>
          </a:prstGeom>
          <a:solidFill>
            <a:srgbClr val="435269"/>
          </a:solidFill>
          <a:ln>
            <a:solidFill>
              <a:srgbClr val="435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1"/>
              </a:solidFill>
              <a:latin typeface="Arial" panose="020B0604020202020204" pitchFamily="34" charset="0"/>
              <a:cs typeface="Arial" panose="020B0604020202020204" pitchFamily="34" charset="0"/>
            </a:endParaRPr>
          </a:p>
        </p:txBody>
      </p:sp>
      <p:sp>
        <p:nvSpPr>
          <p:cNvPr id="47" name="TextBox 46"/>
          <p:cNvSpPr txBox="1"/>
          <p:nvPr/>
        </p:nvSpPr>
        <p:spPr>
          <a:xfrm>
            <a:off x="5730945" y="876598"/>
            <a:ext cx="1820448" cy="1736646"/>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marL="171450" indent="-171450">
              <a:buClr>
                <a:srgbClr val="B89458"/>
              </a:buClr>
              <a:buFont typeface="Wingdings" panose="05000000000000000000" pitchFamily="2" charset="2"/>
              <a:buChar char="§"/>
            </a:pPr>
            <a:r>
              <a:rPr lang="en-US" sz="1200" b="1" dirty="0">
                <a:solidFill>
                  <a:schemeClr val="tx2">
                    <a:lumMod val="75000"/>
                  </a:schemeClr>
                </a:solidFill>
                <a:latin typeface="Arial" panose="020B0604020202020204" pitchFamily="34" charset="0"/>
                <a:cs typeface="Arial" panose="020B0604020202020204" pitchFamily="34" charset="0"/>
              </a:rPr>
              <a:t>Common </a:t>
            </a:r>
            <a:r>
              <a:rPr lang="en-US" sz="1200" b="1" dirty="0" smtClean="0">
                <a:solidFill>
                  <a:schemeClr val="tx2">
                    <a:lumMod val="75000"/>
                  </a:schemeClr>
                </a:solidFill>
                <a:latin typeface="Arial" panose="020B0604020202020204" pitchFamily="34" charset="0"/>
                <a:cs typeface="Arial" panose="020B0604020202020204" pitchFamily="34" charset="0"/>
              </a:rPr>
              <a:t>stock offering</a:t>
            </a:r>
            <a:endParaRPr lang="en-US" sz="1200" b="1" dirty="0">
              <a:solidFill>
                <a:schemeClr val="tx2">
                  <a:lumMod val="75000"/>
                </a:schemeClr>
              </a:solidFill>
              <a:latin typeface="Arial" panose="020B0604020202020204" pitchFamily="34" charset="0"/>
              <a:cs typeface="Arial" panose="020B0604020202020204" pitchFamily="34" charset="0"/>
            </a:endParaRPr>
          </a:p>
          <a:p>
            <a:pPr marL="171450" indent="-171450">
              <a:buClr>
                <a:srgbClr val="B89458"/>
              </a:buClr>
              <a:buFont typeface="Wingdings" panose="05000000000000000000" pitchFamily="2" charset="2"/>
              <a:buChar char="§"/>
            </a:pPr>
            <a:r>
              <a:rPr lang="en-US" sz="1200" b="1" dirty="0">
                <a:solidFill>
                  <a:schemeClr val="tx2">
                    <a:lumMod val="75000"/>
                  </a:schemeClr>
                </a:solidFill>
                <a:latin typeface="Arial" panose="020B0604020202020204" pitchFamily="34" charset="0"/>
                <a:cs typeface="Arial" panose="020B0604020202020204" pitchFamily="34" charset="0"/>
              </a:rPr>
              <a:t>Credit facility expansion to $450MM</a:t>
            </a:r>
          </a:p>
          <a:p>
            <a:pPr marL="171450" indent="-17145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Completed 3-for-2 common stock split</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22" name="TextBox 21"/>
          <p:cNvSpPr txBox="1"/>
          <p:nvPr/>
        </p:nvSpPr>
        <p:spPr>
          <a:xfrm>
            <a:off x="5839771" y="3557354"/>
            <a:ext cx="1152279" cy="307777"/>
          </a:xfrm>
          <a:prstGeom prst="rect">
            <a:avLst/>
          </a:prstGeom>
          <a:noFill/>
          <a:ln>
            <a:noFill/>
          </a:ln>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2010 - 2017</a:t>
            </a:r>
            <a:endParaRPr lang="en-US" sz="1400" b="1" dirty="0">
              <a:solidFill>
                <a:schemeClr val="bg1"/>
              </a:solidFill>
              <a:latin typeface="Arial" panose="020B0604020202020204" pitchFamily="34" charset="0"/>
              <a:cs typeface="Arial" panose="020B0604020202020204" pitchFamily="34" charset="0"/>
            </a:endParaRPr>
          </a:p>
        </p:txBody>
      </p:sp>
      <p:sp>
        <p:nvSpPr>
          <p:cNvPr id="40" name="TextBox 39"/>
          <p:cNvSpPr txBox="1"/>
          <p:nvPr/>
        </p:nvSpPr>
        <p:spPr>
          <a:xfrm>
            <a:off x="7621250" y="1067500"/>
            <a:ext cx="1471379" cy="1328023"/>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txBody>
          <a:bodyPr wrap="square" rtlCol="0">
            <a:spAutoFit/>
          </a:bodyPr>
          <a:lstStyle/>
          <a:p>
            <a:pPr marL="171450" indent="-17145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Credit facility expansion to $500MM</a:t>
            </a:r>
          </a:p>
          <a:p>
            <a:pPr marL="171450" indent="-171450">
              <a:buClr>
                <a:srgbClr val="B89458"/>
              </a:buClr>
              <a:buFont typeface="Wingdings" panose="05000000000000000000" pitchFamily="2" charset="2"/>
              <a:buChar char="§"/>
            </a:pPr>
            <a:r>
              <a:rPr lang="en-US" sz="1200" b="1" dirty="0" smtClean="0">
                <a:solidFill>
                  <a:schemeClr val="tx2">
                    <a:lumMod val="75000"/>
                  </a:schemeClr>
                </a:solidFill>
                <a:latin typeface="Arial" panose="020B0604020202020204" pitchFamily="34" charset="0"/>
                <a:cs typeface="Arial" panose="020B0604020202020204" pitchFamily="34" charset="0"/>
              </a:rPr>
              <a:t>$170MM Convertible note offering</a:t>
            </a:r>
            <a:endParaRPr lang="en-US" sz="1200" b="1" dirty="0">
              <a:solidFill>
                <a:schemeClr val="tx2">
                  <a:lumMod val="75000"/>
                </a:schemeClr>
              </a:solidFill>
              <a:latin typeface="Arial" panose="020B0604020202020204" pitchFamily="34" charset="0"/>
              <a:cs typeface="Arial" panose="020B0604020202020204" pitchFamily="34" charset="0"/>
            </a:endParaRPr>
          </a:p>
        </p:txBody>
      </p:sp>
      <p:sp>
        <p:nvSpPr>
          <p:cNvPr id="41" name="Pentagon 40"/>
          <p:cNvSpPr/>
          <p:nvPr/>
        </p:nvSpPr>
        <p:spPr>
          <a:xfrm rot="16200000">
            <a:off x="7814335" y="2768641"/>
            <a:ext cx="735517" cy="214887"/>
          </a:xfrm>
          <a:prstGeom prst="homePlate">
            <a:avLst/>
          </a:prstGeom>
          <a:solidFill>
            <a:srgbClr val="435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latin typeface="Arial" panose="020B0604020202020204" pitchFamily="34" charset="0"/>
                <a:cs typeface="Arial" panose="020B0604020202020204" pitchFamily="34" charset="0"/>
              </a:rPr>
              <a:t>2018</a:t>
            </a:r>
            <a:endParaRPr lang="en-US" sz="1600" b="1" dirty="0">
              <a:solidFill>
                <a:schemeClr val="bg1"/>
              </a:solidFill>
              <a:latin typeface="Arial" panose="020B0604020202020204" pitchFamily="34" charset="0"/>
              <a:cs typeface="Arial" panose="020B0604020202020204" pitchFamily="34" charset="0"/>
            </a:endParaRPr>
          </a:p>
        </p:txBody>
      </p:sp>
      <p:sp>
        <p:nvSpPr>
          <p:cNvPr id="54" name="Chevron 53"/>
          <p:cNvSpPr/>
          <p:nvPr/>
        </p:nvSpPr>
        <p:spPr>
          <a:xfrm rot="16200000" flipV="1">
            <a:off x="8083540" y="2436693"/>
            <a:ext cx="197106" cy="214887"/>
          </a:xfrm>
          <a:prstGeom prst="chevron">
            <a:avLst/>
          </a:prstGeom>
          <a:solidFill>
            <a:srgbClr val="B89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45107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Patrick at a Glance</a:t>
            </a:r>
            <a:endParaRPr lang="en-US" dirty="0"/>
          </a:p>
        </p:txBody>
      </p:sp>
      <p:sp>
        <p:nvSpPr>
          <p:cNvPr id="3" name="Content Placeholder 2"/>
          <p:cNvSpPr>
            <a:spLocks noGrp="1"/>
          </p:cNvSpPr>
          <p:nvPr>
            <p:ph idx="1"/>
          </p:nvPr>
        </p:nvSpPr>
        <p:spPr>
          <a:xfrm>
            <a:off x="337035" y="3767027"/>
            <a:ext cx="4646699" cy="2628801"/>
          </a:xfrm>
        </p:spPr>
        <p:txBody>
          <a:bodyPr/>
          <a:lstStyle/>
          <a:p>
            <a:pPr marL="571500" indent="-285750">
              <a:spcBef>
                <a:spcPts val="0"/>
              </a:spcBef>
              <a:spcAft>
                <a:spcPts val="600"/>
              </a:spcAft>
              <a:buSzPct val="80000"/>
            </a:pPr>
            <a:r>
              <a:rPr lang="en-US" sz="1400" b="1" dirty="0">
                <a:solidFill>
                  <a:schemeClr val="tx1">
                    <a:lumMod val="75000"/>
                    <a:lumOff val="25000"/>
                  </a:schemeClr>
                </a:solidFill>
              </a:rPr>
              <a:t>Founded in 1959 and incorporated in Indiana in 1961</a:t>
            </a:r>
          </a:p>
          <a:p>
            <a:pPr marL="571500" indent="-285750">
              <a:spcBef>
                <a:spcPts val="0"/>
              </a:spcBef>
              <a:spcAft>
                <a:spcPts val="600"/>
              </a:spcAft>
              <a:buSzPct val="80000"/>
            </a:pPr>
            <a:r>
              <a:rPr lang="en-US" sz="1400" b="1" dirty="0">
                <a:solidFill>
                  <a:schemeClr val="tx1">
                    <a:lumMod val="75000"/>
                    <a:lumOff val="25000"/>
                  </a:schemeClr>
                </a:solidFill>
              </a:rPr>
              <a:t>Headquartered in Elkhart, Indiana – the “RV Capital of the World”</a:t>
            </a:r>
          </a:p>
          <a:p>
            <a:pPr marL="571500" indent="-285750">
              <a:spcBef>
                <a:spcPts val="0"/>
              </a:spcBef>
              <a:spcAft>
                <a:spcPts val="600"/>
              </a:spcAft>
              <a:buSzPct val="80000"/>
            </a:pPr>
            <a:r>
              <a:rPr lang="en-US" sz="1400" b="1" dirty="0" smtClean="0">
                <a:solidFill>
                  <a:schemeClr val="tx1">
                    <a:lumMod val="75000"/>
                    <a:lumOff val="25000"/>
                  </a:schemeClr>
                </a:solidFill>
              </a:rPr>
              <a:t>Operates </a:t>
            </a:r>
            <a:r>
              <a:rPr lang="en-US" sz="1400" b="1" dirty="0">
                <a:solidFill>
                  <a:schemeClr val="tx1">
                    <a:lumMod val="75000"/>
                    <a:lumOff val="25000"/>
                  </a:schemeClr>
                </a:solidFill>
              </a:rPr>
              <a:t>over 90 facilities in 20 states &amp; China</a:t>
            </a:r>
          </a:p>
          <a:p>
            <a:pPr marL="571500" indent="-285750">
              <a:spcBef>
                <a:spcPts val="0"/>
              </a:spcBef>
              <a:spcAft>
                <a:spcPts val="600"/>
              </a:spcAft>
              <a:buSzPct val="80000"/>
            </a:pPr>
            <a:r>
              <a:rPr lang="en-US" sz="1400" b="1" dirty="0">
                <a:solidFill>
                  <a:schemeClr val="tx1">
                    <a:lumMod val="75000"/>
                    <a:lumOff val="25000"/>
                  </a:schemeClr>
                </a:solidFill>
              </a:rPr>
              <a:t>Approximately 6,800</a:t>
            </a:r>
            <a:r>
              <a:rPr lang="en-US" sz="1400" b="1" dirty="0">
                <a:solidFill>
                  <a:schemeClr val="tx1"/>
                </a:solidFill>
              </a:rPr>
              <a:t> </a:t>
            </a:r>
            <a:r>
              <a:rPr lang="en-US" sz="1400" b="1" dirty="0">
                <a:solidFill>
                  <a:schemeClr val="tx1">
                    <a:lumMod val="75000"/>
                    <a:lumOff val="25000"/>
                  </a:schemeClr>
                </a:solidFill>
              </a:rPr>
              <a:t>employees</a:t>
            </a:r>
          </a:p>
          <a:p>
            <a:pPr marL="571500" indent="-285750">
              <a:spcBef>
                <a:spcPts val="0"/>
              </a:spcBef>
              <a:spcAft>
                <a:spcPts val="600"/>
              </a:spcAft>
              <a:buSzPct val="80000"/>
            </a:pPr>
            <a:r>
              <a:rPr lang="en-US" sz="1400" b="1" dirty="0">
                <a:solidFill>
                  <a:schemeClr val="tx1">
                    <a:lumMod val="75000"/>
                    <a:lumOff val="25000"/>
                  </a:schemeClr>
                </a:solidFill>
              </a:rPr>
              <a:t>Listed on the NASDAQ under ticker PATK</a:t>
            </a:r>
          </a:p>
          <a:p>
            <a:pPr marL="571500" indent="-285750">
              <a:spcBef>
                <a:spcPts val="0"/>
              </a:spcBef>
              <a:spcAft>
                <a:spcPts val="600"/>
              </a:spcAft>
              <a:buSzPct val="80000"/>
            </a:pPr>
            <a:r>
              <a:rPr lang="en-US" sz="1400" b="1" dirty="0">
                <a:solidFill>
                  <a:schemeClr val="tx1">
                    <a:lumMod val="75000"/>
                    <a:lumOff val="25000"/>
                  </a:schemeClr>
                </a:solidFill>
              </a:rPr>
              <a:t>Approximately $</a:t>
            </a:r>
            <a:r>
              <a:rPr lang="en-US" sz="1400" b="1" dirty="0" smtClean="0">
                <a:solidFill>
                  <a:schemeClr val="tx1">
                    <a:lumMod val="75000"/>
                    <a:lumOff val="25000"/>
                  </a:schemeClr>
                </a:solidFill>
              </a:rPr>
              <a:t>1.6B </a:t>
            </a:r>
            <a:r>
              <a:rPr lang="en-US" sz="1400" b="1" dirty="0">
                <a:solidFill>
                  <a:schemeClr val="tx1">
                    <a:lumMod val="75000"/>
                    <a:lumOff val="25000"/>
                  </a:schemeClr>
                </a:solidFill>
              </a:rPr>
              <a:t>in LTM revenue </a:t>
            </a:r>
            <a:r>
              <a:rPr lang="en-US" sz="1400" b="1" dirty="0" smtClean="0">
                <a:solidFill>
                  <a:schemeClr val="tx1">
                    <a:lumMod val="75000"/>
                    <a:lumOff val="25000"/>
                  </a:schemeClr>
                </a:solidFill>
              </a:rPr>
              <a:t>Q4’17</a:t>
            </a:r>
          </a:p>
          <a:p>
            <a:pPr marL="571500" indent="-285750">
              <a:spcBef>
                <a:spcPts val="0"/>
              </a:spcBef>
              <a:spcAft>
                <a:spcPts val="600"/>
              </a:spcAft>
              <a:buSzPct val="80000"/>
            </a:pPr>
            <a:r>
              <a:rPr lang="en-US" sz="1400" b="1" dirty="0" smtClean="0">
                <a:solidFill>
                  <a:schemeClr val="tx1">
                    <a:lumMod val="75000"/>
                    <a:lumOff val="25000"/>
                  </a:schemeClr>
                </a:solidFill>
              </a:rPr>
              <a:t>Acquired 44 companies in our core markets since 2010</a:t>
            </a:r>
            <a:endParaRPr lang="en-US" sz="1400" b="1"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47603F0D-057F-42AB-8638-5A357AF72192}" type="slidenum">
              <a:rPr lang="en-US" smtClean="0"/>
              <a:pPr/>
              <a:t>8</a:t>
            </a:fld>
            <a:endParaRPr lang="en-US" dirty="0"/>
          </a:p>
        </p:txBody>
      </p:sp>
      <p:sp>
        <p:nvSpPr>
          <p:cNvPr id="6" name="TextBox 5"/>
          <p:cNvSpPr txBox="1"/>
          <p:nvPr/>
        </p:nvSpPr>
        <p:spPr>
          <a:xfrm>
            <a:off x="645952" y="993462"/>
            <a:ext cx="8274113" cy="73866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US" sz="1400" b="1" i="1" dirty="0">
                <a:solidFill>
                  <a:schemeClr val="tx1">
                    <a:lumMod val="75000"/>
                    <a:lumOff val="25000"/>
                  </a:schemeClr>
                </a:solidFill>
                <a:latin typeface="Arial" panose="020B0604020202020204" pitchFamily="34" charset="0"/>
                <a:cs typeface="Arial" panose="020B0604020202020204" pitchFamily="34" charset="0"/>
              </a:rPr>
              <a:t>Our vision is </a:t>
            </a:r>
            <a:r>
              <a:rPr lang="en-US" sz="1400" b="1" i="1" dirty="0" smtClean="0">
                <a:solidFill>
                  <a:schemeClr val="tx1">
                    <a:lumMod val="75000"/>
                    <a:lumOff val="25000"/>
                  </a:schemeClr>
                </a:solidFill>
                <a:latin typeface="Arial" panose="020B0604020202020204" pitchFamily="34" charset="0"/>
                <a:cs typeface="Arial" panose="020B0604020202020204" pitchFamily="34" charset="0"/>
              </a:rPr>
              <a:t>centered around driving growth organically </a:t>
            </a:r>
            <a:r>
              <a:rPr lang="en-US" sz="1400" b="1" i="1" dirty="0">
                <a:solidFill>
                  <a:schemeClr val="tx1">
                    <a:lumMod val="75000"/>
                    <a:lumOff val="25000"/>
                  </a:schemeClr>
                </a:solidFill>
                <a:latin typeface="Arial" panose="020B0604020202020204" pitchFamily="34" charset="0"/>
                <a:cs typeface="Arial" panose="020B0604020202020204" pitchFamily="34" charset="0"/>
              </a:rPr>
              <a:t>and </a:t>
            </a:r>
            <a:r>
              <a:rPr lang="en-US" sz="1400" b="1" i="1" dirty="0" smtClean="0">
                <a:solidFill>
                  <a:schemeClr val="tx1">
                    <a:lumMod val="75000"/>
                    <a:lumOff val="25000"/>
                  </a:schemeClr>
                </a:solidFill>
                <a:latin typeface="Arial" panose="020B0604020202020204" pitchFamily="34" charset="0"/>
                <a:cs typeface="Arial" panose="020B0604020202020204" pitchFamily="34" charset="0"/>
              </a:rPr>
              <a:t>through disciplined </a:t>
            </a:r>
            <a:r>
              <a:rPr lang="en-US" sz="1400" b="1" i="1" dirty="0">
                <a:solidFill>
                  <a:schemeClr val="tx1">
                    <a:lumMod val="75000"/>
                    <a:lumOff val="25000"/>
                  </a:schemeClr>
                </a:solidFill>
                <a:latin typeface="Arial" panose="020B0604020202020204" pitchFamily="34" charset="0"/>
                <a:cs typeface="Arial" panose="020B0604020202020204" pitchFamily="34" charset="0"/>
              </a:rPr>
              <a:t>strategic acquisitions in all </a:t>
            </a:r>
            <a:r>
              <a:rPr lang="en-US" sz="1400" b="1" i="1" dirty="0" smtClean="0">
                <a:solidFill>
                  <a:schemeClr val="tx1">
                    <a:lumMod val="75000"/>
                    <a:lumOff val="25000"/>
                  </a:schemeClr>
                </a:solidFill>
                <a:latin typeface="Arial" panose="020B0604020202020204" pitchFamily="34" charset="0"/>
                <a:cs typeface="Arial" panose="020B0604020202020204" pitchFamily="34" charset="0"/>
              </a:rPr>
              <a:t>of our core market segments providing product expertise, differentiation, and optionality as well </a:t>
            </a:r>
            <a:r>
              <a:rPr lang="en-US" sz="1400" b="1" i="1" dirty="0">
                <a:solidFill>
                  <a:schemeClr val="tx1">
                    <a:lumMod val="75000"/>
                    <a:lumOff val="25000"/>
                  </a:schemeClr>
                </a:solidFill>
                <a:latin typeface="Arial" panose="020B0604020202020204" pitchFamily="34" charset="0"/>
                <a:cs typeface="Arial" panose="020B0604020202020204" pitchFamily="34" charset="0"/>
              </a:rPr>
              <a:t>as expanding </a:t>
            </a:r>
            <a:r>
              <a:rPr lang="en-US" sz="1400" b="1" i="1" dirty="0" smtClean="0">
                <a:solidFill>
                  <a:schemeClr val="tx1">
                    <a:lumMod val="75000"/>
                    <a:lumOff val="25000"/>
                  </a:schemeClr>
                </a:solidFill>
                <a:latin typeface="Arial" panose="020B0604020202020204" pitchFamily="34" charset="0"/>
                <a:cs typeface="Arial" panose="020B0604020202020204" pitchFamily="34" charset="0"/>
              </a:rPr>
              <a:t>our customer centric geographic </a:t>
            </a:r>
            <a:r>
              <a:rPr lang="en-US" sz="1400" b="1" i="1" dirty="0">
                <a:solidFill>
                  <a:schemeClr val="tx1">
                    <a:lumMod val="75000"/>
                    <a:lumOff val="25000"/>
                  </a:schemeClr>
                </a:solidFill>
                <a:latin typeface="Arial" panose="020B0604020202020204" pitchFamily="34" charset="0"/>
                <a:cs typeface="Arial" panose="020B0604020202020204" pitchFamily="34" charset="0"/>
              </a:rPr>
              <a:t>product footprint and reach </a:t>
            </a:r>
            <a:endParaRPr lang="en-US" sz="1400" i="1" dirty="0"/>
          </a:p>
        </p:txBody>
      </p:sp>
      <p:pic>
        <p:nvPicPr>
          <p:cNvPr id="7" name="Picture 6"/>
          <p:cNvPicPr>
            <a:picLocks noChangeAspect="1"/>
          </p:cNvPicPr>
          <p:nvPr/>
        </p:nvPicPr>
        <p:blipFill>
          <a:blip r:embed="rId2"/>
          <a:stretch>
            <a:fillRect/>
          </a:stretch>
        </p:blipFill>
        <p:spPr>
          <a:xfrm>
            <a:off x="710629" y="2043318"/>
            <a:ext cx="1899206" cy="997954"/>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3"/>
          <a:stretch>
            <a:fillRect/>
          </a:stretch>
        </p:blipFill>
        <p:spPr>
          <a:xfrm>
            <a:off x="7350473" y="2026155"/>
            <a:ext cx="1569592" cy="961140"/>
          </a:xfrm>
          <a:prstGeom prst="roundRect">
            <a:avLst>
              <a:gd name="adj" fmla="val 8594"/>
            </a:avLst>
          </a:prstGeom>
          <a:solidFill>
            <a:srgbClr val="FFFFFF">
              <a:shade val="85000"/>
            </a:srgbClr>
          </a:solidFill>
          <a:ln>
            <a:noFill/>
          </a:ln>
          <a:effectLst/>
        </p:spPr>
      </p:pic>
      <p:pic>
        <p:nvPicPr>
          <p:cNvPr id="9" name="Picture 8"/>
          <p:cNvPicPr>
            <a:picLocks noChangeAspect="1"/>
          </p:cNvPicPr>
          <p:nvPr/>
        </p:nvPicPr>
        <p:blipFill>
          <a:blip r:embed="rId4"/>
          <a:stretch>
            <a:fillRect/>
          </a:stretch>
        </p:blipFill>
        <p:spPr>
          <a:xfrm>
            <a:off x="3016304" y="2033678"/>
            <a:ext cx="1885325" cy="997954"/>
          </a:xfrm>
          <a:prstGeom prst="roundRect">
            <a:avLst>
              <a:gd name="adj" fmla="val 8594"/>
            </a:avLst>
          </a:prstGeom>
          <a:solidFill>
            <a:srgbClr val="FFFFFF">
              <a:shade val="85000"/>
            </a:srgbClr>
          </a:solidFill>
          <a:ln>
            <a:noFill/>
          </a:ln>
          <a:effectLst/>
        </p:spPr>
      </p:pic>
      <p:pic>
        <p:nvPicPr>
          <p:cNvPr id="10" name="Picture 8" descr="Image result for mastercraft ski boa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3404" y="2026155"/>
            <a:ext cx="1512210" cy="961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4839372" y="3767027"/>
            <a:ext cx="4080694" cy="2628801"/>
          </a:xfrm>
          <a:prstGeom prst="rect">
            <a:avLst/>
          </a:prstGeom>
        </p:spPr>
        <p:txBody>
          <a:bodyPr/>
          <a:lstStyle>
            <a:lvl1pPr marL="228600" indent="-228600" algn="l" defTabSz="914400" rtl="0" eaLnBrk="1" latinLnBrk="0" hangingPunct="1">
              <a:lnSpc>
                <a:spcPct val="90000"/>
              </a:lnSpc>
              <a:spcBef>
                <a:spcPts val="1000"/>
              </a:spcBef>
              <a:buClr>
                <a:srgbClr val="B89458"/>
              </a:buClr>
              <a:buFont typeface="Wingdings" panose="05000000000000000000" pitchFamily="2" charset="2"/>
              <a:buChar char="§"/>
              <a:defRPr sz="28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89458"/>
              </a:buClr>
              <a:buFont typeface="Wingdings" panose="05000000000000000000" pitchFamily="2" charset="2"/>
              <a:buChar char="§"/>
              <a:defRPr sz="2400" kern="120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89458"/>
              </a:buClr>
              <a:buFont typeface="Wingdings" panose="05000000000000000000" pitchFamily="2" charset="2"/>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285750">
              <a:spcBef>
                <a:spcPts val="0"/>
              </a:spcBef>
              <a:spcAft>
                <a:spcPts val="600"/>
              </a:spcAft>
              <a:buSzPct val="80000"/>
            </a:pPr>
            <a:r>
              <a:rPr lang="en-US" sz="1200" b="1" dirty="0" smtClean="0">
                <a:solidFill>
                  <a:schemeClr val="tx1">
                    <a:lumMod val="75000"/>
                    <a:lumOff val="25000"/>
                  </a:schemeClr>
                </a:solidFill>
              </a:rPr>
              <a:t>~$98MM Common Stock offering </a:t>
            </a:r>
            <a:endParaRPr lang="en-US" sz="1200" b="1" dirty="0">
              <a:solidFill>
                <a:schemeClr val="tx1">
                  <a:lumMod val="75000"/>
                  <a:lumOff val="25000"/>
                </a:schemeClr>
              </a:solidFill>
            </a:endParaRPr>
          </a:p>
          <a:p>
            <a:pPr marL="571500" indent="-285750">
              <a:spcBef>
                <a:spcPts val="0"/>
              </a:spcBef>
              <a:spcAft>
                <a:spcPts val="600"/>
              </a:spcAft>
              <a:buSzPct val="80000"/>
            </a:pPr>
            <a:r>
              <a:rPr lang="en-US" sz="1200" b="1" dirty="0">
                <a:solidFill>
                  <a:schemeClr val="tx1">
                    <a:lumMod val="75000"/>
                    <a:lumOff val="25000"/>
                  </a:schemeClr>
                </a:solidFill>
              </a:rPr>
              <a:t>Credit facility expansion to $450MM</a:t>
            </a:r>
          </a:p>
          <a:p>
            <a:pPr marL="571500" indent="-285750">
              <a:spcBef>
                <a:spcPts val="0"/>
              </a:spcBef>
              <a:spcAft>
                <a:spcPts val="600"/>
              </a:spcAft>
              <a:buSzPct val="80000"/>
            </a:pPr>
            <a:r>
              <a:rPr lang="en-US" sz="1200" b="1" dirty="0" smtClean="0">
                <a:solidFill>
                  <a:schemeClr val="tx1">
                    <a:lumMod val="75000"/>
                    <a:lumOff val="25000"/>
                  </a:schemeClr>
                </a:solidFill>
              </a:rPr>
              <a:t>Acquisitions </a:t>
            </a:r>
          </a:p>
          <a:p>
            <a:pPr marL="1028700" lvl="1" indent="-285750">
              <a:spcBef>
                <a:spcPts val="0"/>
              </a:spcBef>
              <a:spcAft>
                <a:spcPts val="600"/>
              </a:spcAft>
              <a:buSzPct val="80000"/>
            </a:pPr>
            <a:r>
              <a:rPr lang="en-US" sz="1200" b="1" dirty="0" smtClean="0">
                <a:solidFill>
                  <a:schemeClr val="tx1">
                    <a:lumMod val="75000"/>
                    <a:lumOff val="25000"/>
                  </a:schemeClr>
                </a:solidFill>
              </a:rPr>
              <a:t>13 </a:t>
            </a:r>
            <a:r>
              <a:rPr lang="en-US" sz="1200" b="1" dirty="0">
                <a:solidFill>
                  <a:schemeClr val="tx1">
                    <a:lumMod val="75000"/>
                    <a:lumOff val="25000"/>
                  </a:schemeClr>
                </a:solidFill>
              </a:rPr>
              <a:t>companies</a:t>
            </a:r>
          </a:p>
          <a:p>
            <a:pPr marL="1028700" lvl="1" indent="-285750">
              <a:spcBef>
                <a:spcPts val="0"/>
              </a:spcBef>
              <a:spcAft>
                <a:spcPts val="600"/>
              </a:spcAft>
              <a:buSzPct val="80000"/>
            </a:pPr>
            <a:r>
              <a:rPr lang="en-US" sz="1200" b="1" dirty="0">
                <a:solidFill>
                  <a:schemeClr val="tx1">
                    <a:lumMod val="75000"/>
                    <a:lumOff val="25000"/>
                  </a:schemeClr>
                </a:solidFill>
              </a:rPr>
              <a:t>$249MM aggregate purchase price</a:t>
            </a:r>
          </a:p>
          <a:p>
            <a:pPr marL="1028700" lvl="1" indent="-285750">
              <a:spcBef>
                <a:spcPts val="0"/>
              </a:spcBef>
              <a:spcAft>
                <a:spcPts val="600"/>
              </a:spcAft>
              <a:buSzPct val="80000"/>
            </a:pPr>
            <a:r>
              <a:rPr lang="en-US" sz="1200" b="1" dirty="0">
                <a:solidFill>
                  <a:schemeClr val="tx1">
                    <a:lumMod val="75000"/>
                    <a:lumOff val="25000"/>
                  </a:schemeClr>
                </a:solidFill>
              </a:rPr>
              <a:t>$309MM annualized sales</a:t>
            </a:r>
          </a:p>
        </p:txBody>
      </p:sp>
      <p:sp>
        <p:nvSpPr>
          <p:cNvPr id="12" name="TextBox 11"/>
          <p:cNvSpPr txBox="1"/>
          <p:nvPr/>
        </p:nvSpPr>
        <p:spPr>
          <a:xfrm>
            <a:off x="951722" y="3303037"/>
            <a:ext cx="3615507" cy="369332"/>
          </a:xfrm>
          <a:prstGeom prst="rect">
            <a:avLst/>
          </a:prstGeom>
          <a:noFill/>
        </p:spPr>
        <p:txBody>
          <a:bodyPr wrap="square" rtlCol="0">
            <a:spAutoFit/>
          </a:bodyPr>
          <a:lstStyle/>
          <a:p>
            <a:pPr algn="ctr"/>
            <a:r>
              <a:rPr lang="en-US" b="1" dirty="0" smtClean="0">
                <a:solidFill>
                  <a:srgbClr val="435269"/>
                </a:solidFill>
                <a:latin typeface="Arial" panose="020B0604020202020204" pitchFamily="34" charset="0"/>
                <a:cs typeface="Arial" panose="020B0604020202020204" pitchFamily="34" charset="0"/>
              </a:rPr>
              <a:t>Facts</a:t>
            </a:r>
            <a:endParaRPr lang="en-US" b="1" dirty="0">
              <a:solidFill>
                <a:srgbClr val="435269"/>
              </a:solidFill>
              <a:latin typeface="Arial" panose="020B0604020202020204" pitchFamily="34" charset="0"/>
              <a:cs typeface="Arial" panose="020B0604020202020204" pitchFamily="34" charset="0"/>
            </a:endParaRPr>
          </a:p>
        </p:txBody>
      </p:sp>
      <p:sp>
        <p:nvSpPr>
          <p:cNvPr id="13" name="TextBox 12"/>
          <p:cNvSpPr txBox="1"/>
          <p:nvPr/>
        </p:nvSpPr>
        <p:spPr>
          <a:xfrm>
            <a:off x="4983734" y="5371961"/>
            <a:ext cx="4033394" cy="369332"/>
          </a:xfrm>
          <a:prstGeom prst="rect">
            <a:avLst/>
          </a:prstGeom>
          <a:noFill/>
        </p:spPr>
        <p:txBody>
          <a:bodyPr wrap="square" rtlCol="0">
            <a:spAutoFit/>
          </a:bodyPr>
          <a:lstStyle/>
          <a:p>
            <a:pPr algn="ctr"/>
            <a:r>
              <a:rPr lang="en-US" b="1" dirty="0" smtClean="0">
                <a:solidFill>
                  <a:srgbClr val="435269"/>
                </a:solidFill>
                <a:latin typeface="Arial" panose="020B0604020202020204" pitchFamily="34" charset="0"/>
                <a:cs typeface="Arial" panose="020B0604020202020204" pitchFamily="34" charset="0"/>
              </a:rPr>
              <a:t>2018 Highlights</a:t>
            </a:r>
            <a:endParaRPr lang="en-US" b="1" dirty="0">
              <a:solidFill>
                <a:srgbClr val="435269"/>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710629" y="3644376"/>
            <a:ext cx="4029322" cy="0"/>
          </a:xfrm>
          <a:prstGeom prst="line">
            <a:avLst/>
          </a:prstGeom>
          <a:ln w="19050">
            <a:solidFill>
              <a:srgbClr val="43526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87806" y="3644376"/>
            <a:ext cx="4029322" cy="0"/>
          </a:xfrm>
          <a:prstGeom prst="line">
            <a:avLst/>
          </a:prstGeom>
          <a:ln w="19050">
            <a:solidFill>
              <a:srgbClr val="435269"/>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87806" y="3291352"/>
            <a:ext cx="3971105" cy="369332"/>
          </a:xfrm>
          <a:prstGeom prst="rect">
            <a:avLst/>
          </a:prstGeom>
          <a:noFill/>
        </p:spPr>
        <p:txBody>
          <a:bodyPr wrap="square" rtlCol="0">
            <a:spAutoFit/>
          </a:bodyPr>
          <a:lstStyle/>
          <a:p>
            <a:pPr algn="ctr"/>
            <a:r>
              <a:rPr lang="en-US" b="1" dirty="0" smtClean="0">
                <a:solidFill>
                  <a:srgbClr val="435269"/>
                </a:solidFill>
                <a:latin typeface="Arial" panose="020B0604020202020204" pitchFamily="34" charset="0"/>
                <a:cs typeface="Arial" panose="020B0604020202020204" pitchFamily="34" charset="0"/>
              </a:rPr>
              <a:t>2017 Highlights</a:t>
            </a:r>
            <a:endParaRPr lang="en-US" b="1" dirty="0">
              <a:solidFill>
                <a:srgbClr val="435269"/>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4987806" y="5741293"/>
            <a:ext cx="4029322" cy="0"/>
          </a:xfrm>
          <a:prstGeom prst="line">
            <a:avLst/>
          </a:prstGeom>
          <a:ln w="19050">
            <a:solidFill>
              <a:srgbClr val="435269"/>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4901629" y="5759050"/>
            <a:ext cx="4180114" cy="2628801"/>
          </a:xfrm>
          <a:prstGeom prst="rect">
            <a:avLst/>
          </a:prstGeom>
        </p:spPr>
        <p:txBody>
          <a:bodyPr/>
          <a:lstStyle>
            <a:lvl1pPr marL="228600" indent="-228600" algn="l" defTabSz="914400" rtl="0" eaLnBrk="1" latinLnBrk="0" hangingPunct="1">
              <a:lnSpc>
                <a:spcPct val="90000"/>
              </a:lnSpc>
              <a:spcBef>
                <a:spcPts val="1000"/>
              </a:spcBef>
              <a:buClr>
                <a:srgbClr val="B89458"/>
              </a:buClr>
              <a:buFont typeface="Wingdings" panose="05000000000000000000" pitchFamily="2" charset="2"/>
              <a:buChar char="§"/>
              <a:defRPr sz="2800" kern="1200">
                <a:solidFill>
                  <a:srgbClr val="4040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89458"/>
              </a:buClr>
              <a:buFont typeface="Wingdings" panose="05000000000000000000" pitchFamily="2" charset="2"/>
              <a:buChar char="§"/>
              <a:defRPr sz="2400" kern="1200">
                <a:solidFill>
                  <a:srgbClr val="40404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89458"/>
              </a:buClr>
              <a:buFont typeface="Wingdings" panose="05000000000000000000" pitchFamily="2" charset="2"/>
              <a:buChar char="§"/>
              <a:defRPr sz="2000" kern="1200">
                <a:solidFill>
                  <a:srgbClr val="40404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89458"/>
              </a:buClr>
              <a:buFont typeface="Wingdings" panose="05000000000000000000" pitchFamily="2" charset="2"/>
              <a:buChar char="§"/>
              <a:defRPr sz="1800" kern="1200">
                <a:solidFill>
                  <a:srgbClr val="40404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285750">
              <a:spcBef>
                <a:spcPts val="0"/>
              </a:spcBef>
              <a:spcAft>
                <a:spcPts val="600"/>
              </a:spcAft>
              <a:buSzPct val="80000"/>
            </a:pPr>
            <a:r>
              <a:rPr lang="en-US" sz="1200" b="1" dirty="0" smtClean="0">
                <a:solidFill>
                  <a:schemeClr val="tx1">
                    <a:lumMod val="75000"/>
                    <a:lumOff val="25000"/>
                  </a:schemeClr>
                </a:solidFill>
              </a:rPr>
              <a:t>~$170MM Convertible Note offering</a:t>
            </a:r>
            <a:endParaRPr lang="en-US" sz="1200" b="1" dirty="0">
              <a:solidFill>
                <a:schemeClr val="tx1">
                  <a:lumMod val="75000"/>
                  <a:lumOff val="25000"/>
                </a:schemeClr>
              </a:solidFill>
            </a:endParaRPr>
          </a:p>
          <a:p>
            <a:pPr marL="571500" indent="-285750">
              <a:spcBef>
                <a:spcPts val="0"/>
              </a:spcBef>
              <a:spcAft>
                <a:spcPts val="600"/>
              </a:spcAft>
              <a:buSzPct val="80000"/>
            </a:pPr>
            <a:r>
              <a:rPr lang="en-US" sz="1200" b="1" dirty="0">
                <a:solidFill>
                  <a:schemeClr val="tx1">
                    <a:lumMod val="75000"/>
                    <a:lumOff val="25000"/>
                  </a:schemeClr>
                </a:solidFill>
              </a:rPr>
              <a:t>Credit facility expansion to </a:t>
            </a:r>
            <a:r>
              <a:rPr lang="en-US" sz="1200" b="1" dirty="0" smtClean="0">
                <a:solidFill>
                  <a:schemeClr val="tx1">
                    <a:lumMod val="75000"/>
                    <a:lumOff val="25000"/>
                  </a:schemeClr>
                </a:solidFill>
              </a:rPr>
              <a:t>$500MM</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2228322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07524933"/>
              </p:ext>
            </p:extLst>
          </p:nvPr>
        </p:nvGraphicFramePr>
        <p:xfrm>
          <a:off x="773035" y="1232995"/>
          <a:ext cx="8109909" cy="468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7086600" y="6630795"/>
            <a:ext cx="2057400" cy="297544"/>
          </a:xfrm>
        </p:spPr>
        <p:txBody>
          <a:bodyPr/>
          <a:lstStyle/>
          <a:p>
            <a:fld id="{BCF97837-A29C-4243-9F9B-B3874C1BEEE0}" type="slidenum">
              <a:rPr lang="en-US" smtClean="0"/>
              <a:pPr/>
              <a:t>9</a:t>
            </a:fld>
            <a:endParaRPr lang="en-US" dirty="0"/>
          </a:p>
        </p:txBody>
      </p:sp>
      <p:pic>
        <p:nvPicPr>
          <p:cNvPr id="12" name="Picture 11"/>
          <p:cNvPicPr>
            <a:picLocks noChangeAspect="1"/>
          </p:cNvPicPr>
          <p:nvPr/>
        </p:nvPicPr>
        <p:blipFill>
          <a:blip r:embed="rId8"/>
          <a:stretch>
            <a:fillRect/>
          </a:stretch>
        </p:blipFill>
        <p:spPr>
          <a:xfrm>
            <a:off x="1036163" y="1445320"/>
            <a:ext cx="1533845" cy="811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14" name="Picture 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086600" y="1432824"/>
            <a:ext cx="1538081" cy="823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7"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767" y="3918982"/>
            <a:ext cx="1599133" cy="8061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Lst>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068" y="3918982"/>
            <a:ext cx="1465747" cy="80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
        <p:nvSpPr>
          <p:cNvPr id="20" name="Rectangle 19"/>
          <p:cNvSpPr/>
          <p:nvPr/>
        </p:nvSpPr>
        <p:spPr>
          <a:xfrm rot="20358853">
            <a:off x="3714314" y="1717603"/>
            <a:ext cx="506304" cy="45719"/>
          </a:xfrm>
          <a:prstGeom prst="rect">
            <a:avLst/>
          </a:prstGeom>
          <a:noFill/>
        </p:spPr>
        <p:txBody>
          <a:bodyPr wrap="squar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Class A</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1" name="Rectangle 20"/>
          <p:cNvSpPr/>
          <p:nvPr/>
        </p:nvSpPr>
        <p:spPr>
          <a:xfrm rot="20934287">
            <a:off x="4104755" y="1580480"/>
            <a:ext cx="506304" cy="83682"/>
          </a:xfrm>
          <a:prstGeom prst="rect">
            <a:avLst/>
          </a:prstGeom>
          <a:noFill/>
        </p:spPr>
        <p:txBody>
          <a:bodyPr wrap="squar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Class C</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rot="16867365">
            <a:off x="2595768" y="3053757"/>
            <a:ext cx="579259" cy="98671"/>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Travel Trailer</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rot="17978879">
            <a:off x="2847237" y="2509224"/>
            <a:ext cx="506304" cy="67799"/>
          </a:xfrm>
          <a:prstGeom prst="rect">
            <a:avLst/>
          </a:prstGeom>
          <a:noFill/>
        </p:spPr>
        <p:txBody>
          <a:bodyPr wrap="squar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Fifth Wheel</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rot="19015295">
            <a:off x="3164938" y="2013085"/>
            <a:ext cx="712127" cy="115427"/>
          </a:xfrm>
          <a:prstGeom prst="rect">
            <a:avLst/>
          </a:prstGeom>
          <a:noFill/>
        </p:spPr>
        <p:txBody>
          <a:bodyPr wrap="none" lIns="91440" tIns="45720" rIns="91440" bIns="45720">
            <a:prstTxWarp prst="textArchUp">
              <a:avLst/>
            </a:prstTxWarp>
            <a:spAutoFit/>
          </a:bodyPr>
          <a:lstStyle/>
          <a:p>
            <a:pPr algn="ctr"/>
            <a:r>
              <a:rPr lang="en-US" sz="700" b="1" cap="none" spc="0" dirty="0" smtClean="0">
                <a:ln w="12700">
                  <a:noFill/>
                  <a:prstDash val="solid"/>
                </a:ln>
                <a:solidFill>
                  <a:schemeClr val="bg1"/>
                </a:solidFill>
                <a:latin typeface="Arial" panose="020B0604020202020204" pitchFamily="34" charset="0"/>
                <a:cs typeface="Arial" panose="020B0604020202020204" pitchFamily="34" charset="0"/>
              </a:rPr>
              <a:t>Folding Trailers</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rot="680311">
            <a:off x="5046211" y="1593064"/>
            <a:ext cx="488145" cy="141101"/>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Pontoon</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rot="6277870">
            <a:off x="6134473" y="4019213"/>
            <a:ext cx="1011048" cy="143696"/>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Residential Housing</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rot="7748732">
            <a:off x="5711363" y="4678602"/>
            <a:ext cx="1011048" cy="268138"/>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Commercial Fixtures</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rot="9612787">
            <a:off x="4965960" y="5189870"/>
            <a:ext cx="1070043" cy="237642"/>
          </a:xfrm>
          <a:prstGeom prst="rect">
            <a:avLst/>
          </a:prstGeom>
          <a:noFill/>
        </p:spPr>
        <p:txBody>
          <a:bodyPr wrap="none" lIns="91440" tIns="45720" rIns="91440" bIns="45720">
            <a:prstTxWarp prst="textArchUp">
              <a:avLst/>
            </a:prstTxWarp>
            <a:spAutoFit/>
          </a:bodyPr>
          <a:lstStyle/>
          <a:p>
            <a:pPr algn="ctr"/>
            <a:r>
              <a:rPr lang="en-US" sz="700" b="1" cap="none" spc="0" dirty="0" smtClean="0">
                <a:ln w="12700">
                  <a:noFill/>
                  <a:prstDash val="solid"/>
                </a:ln>
                <a:solidFill>
                  <a:schemeClr val="bg1"/>
                </a:solidFill>
                <a:latin typeface="Arial" panose="020B0604020202020204" pitchFamily="34" charset="0"/>
                <a:cs typeface="Arial" panose="020B0604020202020204" pitchFamily="34" charset="0"/>
              </a:rPr>
              <a:t>Institutional Furniture</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rot="4335471">
            <a:off x="6469065" y="2941773"/>
            <a:ext cx="488145" cy="45719"/>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Ski &amp; Wake</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3" name="Rectangle 32"/>
          <p:cNvSpPr/>
          <p:nvPr/>
        </p:nvSpPr>
        <p:spPr>
          <a:xfrm rot="1996406">
            <a:off x="5691210" y="1861720"/>
            <a:ext cx="488145" cy="101377"/>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Fiberglass</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rot="3381473">
            <a:off x="6172523" y="2316846"/>
            <a:ext cx="488145" cy="128941"/>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Aluminum</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5" name="Rectangle 34"/>
          <p:cNvSpPr/>
          <p:nvPr/>
        </p:nvSpPr>
        <p:spPr>
          <a:xfrm rot="11928866">
            <a:off x="3713829" y="5319105"/>
            <a:ext cx="891756" cy="150988"/>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Manufactured Housing</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rot="13558579">
            <a:off x="2985977" y="4783064"/>
            <a:ext cx="891756" cy="219111"/>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Modular Housing</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7" name="Rectangle 36"/>
          <p:cNvSpPr/>
          <p:nvPr/>
        </p:nvSpPr>
        <p:spPr>
          <a:xfrm rot="14936995">
            <a:off x="2537313" y="4108816"/>
            <a:ext cx="891756" cy="183582"/>
          </a:xfrm>
          <a:prstGeom prst="rect">
            <a:avLst/>
          </a:prstGeom>
          <a:noFill/>
        </p:spPr>
        <p:txBody>
          <a:bodyPr wrap="none" lIns="91440" tIns="45720" rIns="91440" bIns="45720">
            <a:prstTxWarp prst="textArchUp">
              <a:avLst/>
            </a:prstTxWarp>
            <a:spAutoFit/>
          </a:bodyPr>
          <a:lstStyle/>
          <a:p>
            <a:pPr algn="ctr"/>
            <a:r>
              <a:rPr lang="en-US" sz="700" b="1" dirty="0" smtClean="0">
                <a:ln w="12700">
                  <a:noFill/>
                  <a:prstDash val="solid"/>
                </a:ln>
                <a:solidFill>
                  <a:schemeClr val="bg1"/>
                </a:solidFill>
                <a:latin typeface="Arial" panose="020B0604020202020204" pitchFamily="34" charset="0"/>
                <a:cs typeface="Arial" panose="020B0604020202020204" pitchFamily="34" charset="0"/>
              </a:rPr>
              <a:t>Modular Structures</a:t>
            </a:r>
            <a:endParaRPr lang="en-US" sz="700" b="1" cap="none" spc="0" dirty="0">
              <a:ln w="12700">
                <a:noFill/>
                <a:prstDash val="solid"/>
              </a:ln>
              <a:solidFill>
                <a:schemeClr val="bg1"/>
              </a:solidFill>
              <a:latin typeface="Arial" panose="020B0604020202020204" pitchFamily="34" charset="0"/>
              <a:cs typeface="Arial" panose="020B0604020202020204" pitchFamily="34" charset="0"/>
            </a:endParaRPr>
          </a:p>
        </p:txBody>
      </p:sp>
      <p:sp>
        <p:nvSpPr>
          <p:cNvPr id="30" name="Title 1"/>
          <p:cNvSpPr>
            <a:spLocks noGrp="1"/>
          </p:cNvSpPr>
          <p:nvPr>
            <p:ph type="title"/>
          </p:nvPr>
        </p:nvSpPr>
        <p:spPr>
          <a:xfrm>
            <a:off x="628650" y="143782"/>
            <a:ext cx="8515350" cy="889453"/>
          </a:xfrm>
        </p:spPr>
        <p:txBody>
          <a:bodyPr/>
          <a:lstStyle/>
          <a:p>
            <a:r>
              <a:rPr lang="en-US" dirty="0" smtClean="0"/>
              <a:t>Market Platform</a:t>
            </a:r>
            <a:endParaRPr lang="en-US" dirty="0"/>
          </a:p>
        </p:txBody>
      </p:sp>
      <p:sp>
        <p:nvSpPr>
          <p:cNvPr id="2" name="TextBox 1"/>
          <p:cNvSpPr txBox="1"/>
          <p:nvPr/>
        </p:nvSpPr>
        <p:spPr>
          <a:xfrm>
            <a:off x="1890561" y="908959"/>
            <a:ext cx="5874855" cy="338554"/>
          </a:xfrm>
          <a:prstGeom prst="rect">
            <a:avLst/>
          </a:prstGeom>
          <a:noFill/>
          <a:ln>
            <a:solidFill>
              <a:srgbClr val="0070C0"/>
            </a:solidFill>
          </a:ln>
        </p:spPr>
        <p:txBody>
          <a:bodyPr wrap="square" rtlCol="0">
            <a:spAutoFit/>
          </a:bodyPr>
          <a:lstStyle/>
          <a:p>
            <a:pPr algn="ctr"/>
            <a:r>
              <a:rPr lang="en-US" sz="1600" b="1" i="1" dirty="0" smtClean="0">
                <a:solidFill>
                  <a:srgbClr val="0070C0"/>
                </a:solidFill>
                <a:latin typeface="Arial" panose="020B0604020202020204" pitchFamily="34" charset="0"/>
                <a:cs typeface="Arial" panose="020B0604020202020204" pitchFamily="34" charset="0"/>
              </a:rPr>
              <a:t>Lifestyle &amp; Leisure</a:t>
            </a:r>
            <a:endParaRPr lang="en-US" sz="1600" b="1" i="1" dirty="0">
              <a:solidFill>
                <a:srgbClr val="0070C0"/>
              </a:solidFill>
              <a:latin typeface="Arial" panose="020B0604020202020204" pitchFamily="34" charset="0"/>
              <a:cs typeface="Arial" panose="020B0604020202020204" pitchFamily="34" charset="0"/>
            </a:endParaRPr>
          </a:p>
        </p:txBody>
      </p:sp>
      <p:sp>
        <p:nvSpPr>
          <p:cNvPr id="38" name="TextBox 37"/>
          <p:cNvSpPr txBox="1"/>
          <p:nvPr/>
        </p:nvSpPr>
        <p:spPr>
          <a:xfrm>
            <a:off x="1902166" y="5901246"/>
            <a:ext cx="5863250" cy="338554"/>
          </a:xfrm>
          <a:prstGeom prst="rect">
            <a:avLst/>
          </a:prstGeom>
          <a:noFill/>
          <a:ln>
            <a:solidFill>
              <a:schemeClr val="tx2">
                <a:lumMod val="75000"/>
              </a:schemeClr>
            </a:solidFill>
          </a:ln>
        </p:spPr>
        <p:txBody>
          <a:bodyPr wrap="square" rtlCol="0">
            <a:spAutoFit/>
          </a:bodyPr>
          <a:lstStyle>
            <a:defPPr>
              <a:defRPr lang="en-US"/>
            </a:defPPr>
            <a:lvl1pPr algn="ctr">
              <a:defRPr sz="1600" b="1" i="1">
                <a:solidFill>
                  <a:schemeClr val="tx2">
                    <a:lumMod val="75000"/>
                  </a:schemeClr>
                </a:solidFill>
                <a:latin typeface="Arial" panose="020B0604020202020204" pitchFamily="34" charset="0"/>
                <a:cs typeface="Arial" panose="020B0604020202020204" pitchFamily="34" charset="0"/>
              </a:defRPr>
            </a:lvl1pPr>
          </a:lstStyle>
          <a:p>
            <a:r>
              <a:rPr lang="en-US" dirty="0"/>
              <a:t>Housing &amp; Industrial</a:t>
            </a:r>
          </a:p>
        </p:txBody>
      </p:sp>
      <p:pic>
        <p:nvPicPr>
          <p:cNvPr id="42" name="Picture 41"/>
          <p:cNvPicPr>
            <a:picLocks noChangeAspect="1"/>
          </p:cNvPicPr>
          <p:nvPr/>
        </p:nvPicPr>
        <p:blipFill>
          <a:blip r:embed="rId12"/>
          <a:stretch>
            <a:fillRect/>
          </a:stretch>
        </p:blipFill>
        <p:spPr>
          <a:xfrm>
            <a:off x="1006774" y="2352613"/>
            <a:ext cx="1596720" cy="8390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606" y="4857288"/>
            <a:ext cx="1453209" cy="846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pic>
        <p:nvPicPr>
          <p:cNvPr id="45"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25100" y="4857288"/>
            <a:ext cx="1548465" cy="896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chemeClr val="accent1"/>
                </a:solidFill>
              </a14:hiddenFill>
            </a:ext>
          </a:extLst>
        </p:spPr>
      </p:pic>
      <p:pic>
        <p:nvPicPr>
          <p:cNvPr id="3" name="Picture 2"/>
          <p:cNvPicPr>
            <a:picLocks noChangeAspect="1"/>
          </p:cNvPicPr>
          <p:nvPr/>
        </p:nvPicPr>
        <p:blipFill>
          <a:blip r:embed="rId15"/>
          <a:stretch>
            <a:fillRect/>
          </a:stretch>
        </p:blipFill>
        <p:spPr>
          <a:xfrm>
            <a:off x="7016258" y="2352614"/>
            <a:ext cx="1682642" cy="949046"/>
          </a:xfrm>
          <a:prstGeom prst="rect">
            <a:avLst/>
          </a:prstGeom>
        </p:spPr>
      </p:pic>
    </p:spTree>
    <p:extLst>
      <p:ext uri="{BB962C8B-B14F-4D97-AF65-F5344CB8AC3E}">
        <p14:creationId xmlns:p14="http://schemas.microsoft.com/office/powerpoint/2010/main" val="20540378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MSOFTTAG" val="&lt;Data vendor=&quot;FactSet&quot; application=&quot;PresLink&quot; version=&quot;2013.1&quot; XMLVersion=&quot;C591227E-C126-49DE-B816-0EB840665770&quot; iXMLVersion=&quot;1&quot;&gt;&#10;  &lt;Main FileType=&quot;2&quot; FileUID=&quot;&quot; FileName=&quot;PATK_Comps_v04.xlsx&quot; Path=&quot;\\nrtx0001-u05\rchiibknas05_grp05$\gig-chicago\Patrick Industries\2018\Project Peppermint\XLS\Comps&quot; Landmark=&quot;Chart 1 (1)&quot; LMFriendly=&quot;Chart 1 (1) (PATK Charts)&quot; SheetSlideName=&quot;_bdm.59614a81f4ef413088daf8a18f0e9048.edm&quot; Address=&quot;PATK Charts!Chart 1 (1)&quot; AddrAdjusted=&quot;PATK Charts!Chart 1 (1)&quot; LastUpdate=&quot;2018.01.05:17.41.45&quot; FileDesc=&quot;PATK_Comps_v04.xlsx&quot; Text=&quot;&quot; Value=&quot;&quot; Inst=&quot;0&quot; SBR=&quot;False&quot; SBC=&quot;False&quot; DestType=&quot;1&quot; HeaderRows=&quot;0&quot; /&gt;&#10;&lt;/Data&gt;"/>
</p:tagLst>
</file>

<file path=ppt/tags/tag10.xml><?xml version="1.0" encoding="utf-8"?>
<p:tagLst xmlns:a="http://schemas.openxmlformats.org/drawingml/2006/main" xmlns:r="http://schemas.openxmlformats.org/officeDocument/2006/relationships" xmlns:p="http://schemas.openxmlformats.org/presentationml/2006/main">
  <p:tag name="ISLOCKED" val="True"/>
  <p:tag name="DEFAULTHEIGHT" val="p17!3376"/>
  <p:tag name="DEFAULTWIDTH" val="p62!8082"/>
  <p:tag name="DEFAULTTOP" val="p154!8653"/>
  <p:tag name="DEFAULTLEFT" val="p630"/>
</p:tagLst>
</file>

<file path=ppt/tags/tag11.xml><?xml version="1.0" encoding="utf-8"?>
<p:tagLst xmlns:a="http://schemas.openxmlformats.org/drawingml/2006/main" xmlns:r="http://schemas.openxmlformats.org/officeDocument/2006/relationships" xmlns:p="http://schemas.openxmlformats.org/presentationml/2006/main">
  <p:tag name="ISLOCKED" val="True"/>
  <p:tag name="DEFAULTHEIGHT" val="p32!6250"/>
  <p:tag name="DEFAULTWIDTH" val="p55!9287"/>
  <p:tag name="DEFAULTTOP" val="p177"/>
  <p:tag name="DEFAULTLEFT" val="p661!8749"/>
</p:tagLst>
</file>

<file path=ppt/tags/tag12.xml><?xml version="1.0" encoding="utf-8"?>
<p:tagLst xmlns:a="http://schemas.openxmlformats.org/drawingml/2006/main" xmlns:r="http://schemas.openxmlformats.org/officeDocument/2006/relationships" xmlns:p="http://schemas.openxmlformats.org/presentationml/2006/main">
  <p:tag name="ISLOCKED" val="True"/>
  <p:tag name="DEFAULTHEIGHT" val="p24!483"/>
  <p:tag name="DEFAULTWIDTH" val="p26!6250"/>
  <p:tag name="DEFAULTTOP" val="p181!2883"/>
  <p:tag name="DEFAULTLEFT" val="p564"/>
</p:tagLst>
</file>

<file path=ppt/tags/tag13.xml><?xml version="1.0" encoding="utf-8"?>
<p:tagLst xmlns:a="http://schemas.openxmlformats.org/drawingml/2006/main" xmlns:r="http://schemas.openxmlformats.org/officeDocument/2006/relationships" xmlns:p="http://schemas.openxmlformats.org/presentationml/2006/main">
  <p:tag name="ISLOCKED" val="True"/>
  <p:tag name="DEFAULTHEIGHT" val="p15!3750"/>
  <p:tag name="DEFAULTWIDTH" val="p62!8083"/>
  <p:tag name="DEFAULTTOP" val="p155!8466"/>
  <p:tag name="DEFAULTLEFT" val="p557!6249"/>
</p:tagLst>
</file>

<file path=ppt/tags/tag14.xml><?xml version="1.0" encoding="utf-8"?>
<p:tagLst xmlns:a="http://schemas.openxmlformats.org/drawingml/2006/main" xmlns:r="http://schemas.openxmlformats.org/officeDocument/2006/relationships" xmlns:p="http://schemas.openxmlformats.org/presentationml/2006/main">
  <p:tag name="ISLOCKED" val="True"/>
  <p:tag name="DEFAULTHEIGHT" val="p27!8181"/>
  <p:tag name="DEFAULTWIDTH" val="p38!2500"/>
  <p:tag name="DEFAULTTOP" val="p149!6250"/>
  <p:tag name="DEFAULTLEFT" val="p697!8751"/>
</p:tagLst>
</file>

<file path=ppt/tags/tag15.xml><?xml version="1.0" encoding="utf-8"?>
<p:tagLst xmlns:a="http://schemas.openxmlformats.org/drawingml/2006/main" xmlns:r="http://schemas.openxmlformats.org/officeDocument/2006/relationships" xmlns:p="http://schemas.openxmlformats.org/presentationml/2006/main">
  <p:tag name="ISLOCKED" val="False"/>
</p:tagLst>
</file>

<file path=ppt/tags/tag16.xml><?xml version="1.0" encoding="utf-8"?>
<p:tagLst xmlns:a="http://schemas.openxmlformats.org/drawingml/2006/main" xmlns:r="http://schemas.openxmlformats.org/officeDocument/2006/relationships" xmlns:p="http://schemas.openxmlformats.org/presentationml/2006/main">
  <p:tag name="ISLOCKED" val="False"/>
</p:tagLst>
</file>

<file path=ppt/tags/tag17.xml><?xml version="1.0" encoding="utf-8"?>
<p:tagLst xmlns:a="http://schemas.openxmlformats.org/drawingml/2006/main" xmlns:r="http://schemas.openxmlformats.org/officeDocument/2006/relationships" xmlns:p="http://schemas.openxmlformats.org/presentationml/2006/main">
  <p:tag name="ISLOCKED" val="False"/>
</p:tagLst>
</file>

<file path=ppt/tags/tag18.xml><?xml version="1.0" encoding="utf-8"?>
<p:tagLst xmlns:a="http://schemas.openxmlformats.org/drawingml/2006/main" xmlns:r="http://schemas.openxmlformats.org/officeDocument/2006/relationships" xmlns:p="http://schemas.openxmlformats.org/presentationml/2006/main">
  <p:tag name="ISLOCKED" val="False"/>
</p:tagLst>
</file>

<file path=ppt/tags/tag19.xml><?xml version="1.0" encoding="utf-8"?>
<p:tagLst xmlns:a="http://schemas.openxmlformats.org/drawingml/2006/main" xmlns:r="http://schemas.openxmlformats.org/officeDocument/2006/relationships" xmlns:p="http://schemas.openxmlformats.org/presentationml/2006/main">
  <p:tag name="ISLOCKED" val="False"/>
</p:tagLst>
</file>

<file path=ppt/tags/tag2.xml><?xml version="1.0" encoding="utf-8"?>
<p:tagLst xmlns:a="http://schemas.openxmlformats.org/drawingml/2006/main" xmlns:r="http://schemas.openxmlformats.org/officeDocument/2006/relationships" xmlns:p="http://schemas.openxmlformats.org/presentationml/2006/main">
  <p:tag name="ISLOCKED" val="True"/>
  <p:tag name="DEFAULTHEIGHT" val="p43!9562"/>
  <p:tag name="DEFAULTWIDTH" val="p34!2902"/>
  <p:tag name="DEFAULTTOP" val="p348"/>
  <p:tag name="DEFAULTLEFT" val="p241!1250"/>
</p:tagLst>
</file>

<file path=ppt/tags/tag20.xml><?xml version="1.0" encoding="utf-8"?>
<p:tagLst xmlns:a="http://schemas.openxmlformats.org/drawingml/2006/main" xmlns:r="http://schemas.openxmlformats.org/officeDocument/2006/relationships" xmlns:p="http://schemas.openxmlformats.org/presentationml/2006/main">
  <p:tag name="ISLOCKED" val="False"/>
</p:tagLst>
</file>

<file path=ppt/tags/tag21.xml><?xml version="1.0" encoding="utf-8"?>
<p:tagLst xmlns:a="http://schemas.openxmlformats.org/drawingml/2006/main" xmlns:r="http://schemas.openxmlformats.org/officeDocument/2006/relationships" xmlns:p="http://schemas.openxmlformats.org/presentationml/2006/main">
  <p:tag name="ISLOCKED" val="False"/>
</p:tagLst>
</file>

<file path=ppt/tags/tag22.xml><?xml version="1.0" encoding="utf-8"?>
<p:tagLst xmlns:a="http://schemas.openxmlformats.org/drawingml/2006/main" xmlns:r="http://schemas.openxmlformats.org/officeDocument/2006/relationships" xmlns:p="http://schemas.openxmlformats.org/presentationml/2006/main">
  <p:tag name="ISLOCKED" val="False"/>
</p:tagLst>
</file>

<file path=ppt/tags/tag23.xml><?xml version="1.0" encoding="utf-8"?>
<p:tagLst xmlns:a="http://schemas.openxmlformats.org/drawingml/2006/main" xmlns:r="http://schemas.openxmlformats.org/officeDocument/2006/relationships" xmlns:p="http://schemas.openxmlformats.org/presentationml/2006/main">
  <p:tag name="ISLOCKED" val="False"/>
</p:tagLst>
</file>

<file path=ppt/tags/tag24.xml><?xml version="1.0" encoding="utf-8"?>
<p:tagLst xmlns:a="http://schemas.openxmlformats.org/drawingml/2006/main" xmlns:r="http://schemas.openxmlformats.org/officeDocument/2006/relationships" xmlns:p="http://schemas.openxmlformats.org/presentationml/2006/main">
  <p:tag name="ISLOCKED" val="False"/>
</p:tagLst>
</file>

<file path=ppt/tags/tag3.xml><?xml version="1.0" encoding="utf-8"?>
<p:tagLst xmlns:a="http://schemas.openxmlformats.org/drawingml/2006/main" xmlns:r="http://schemas.openxmlformats.org/officeDocument/2006/relationships" xmlns:p="http://schemas.openxmlformats.org/presentationml/2006/main">
  <p:tag name="ISLOCKED" val="True"/>
  <p:tag name="DEFAULTHEIGHT" val="p25!624"/>
  <p:tag name="DEFAULTWIDTH" val="p61!8749"/>
  <p:tag name="DEFAULTTOP" val="p350!8364"/>
  <p:tag name="DEFAULTLEFT" val="p306"/>
</p:tagLst>
</file>

<file path=ppt/tags/tag4.xml><?xml version="1.0" encoding="utf-8"?>
<p:tagLst xmlns:a="http://schemas.openxmlformats.org/drawingml/2006/main" xmlns:r="http://schemas.openxmlformats.org/officeDocument/2006/relationships" xmlns:p="http://schemas.openxmlformats.org/presentationml/2006/main">
  <p:tag name="ISLOCKED" val="True"/>
  <p:tag name="DEFAULTHEIGHT" val="p24!9631"/>
  <p:tag name="DEFAULTWIDTH" val="p71!9999"/>
  <p:tag name="DEFAULTTOP" val="p383!369"/>
  <p:tag name="DEFAULTLEFT" val="p204"/>
</p:tagLst>
</file>

<file path=ppt/tags/tag5.xml><?xml version="1.0" encoding="utf-8"?>
<p:tagLst xmlns:a="http://schemas.openxmlformats.org/drawingml/2006/main" xmlns:r="http://schemas.openxmlformats.org/officeDocument/2006/relationships" xmlns:p="http://schemas.openxmlformats.org/presentationml/2006/main">
  <p:tag name="ISLOCKED" val="True"/>
  <p:tag name="DEFAULTHEIGHT" val="p36!8312"/>
  <p:tag name="DEFAULTWIDTH" val="p63!1391"/>
  <p:tag name="DEFAULTTOP" val="p376!8751"/>
  <p:tag name="DEFAULTLEFT" val="p307!5536"/>
</p:tagLst>
</file>

<file path=ppt/tags/tag6.xml><?xml version="1.0" encoding="utf-8"?>
<p:tagLst xmlns:a="http://schemas.openxmlformats.org/drawingml/2006/main" xmlns:r="http://schemas.openxmlformats.org/officeDocument/2006/relationships" xmlns:p="http://schemas.openxmlformats.org/presentationml/2006/main">
  <p:tag name="ISLOCKED" val="True"/>
  <p:tag name="DEFAULTHEIGHT" val="p42"/>
  <p:tag name="DEFAULTWIDTH" val="p72"/>
  <p:tag name="DEFAULTTOP" val="p472!5194"/>
  <p:tag name="DEFAULTLEFT" val="p183!8961"/>
</p:tagLst>
</file>

<file path=ppt/tags/tag7.xml><?xml version="1.0" encoding="utf-8"?>
<p:tagLst xmlns:a="http://schemas.openxmlformats.org/drawingml/2006/main" xmlns:r="http://schemas.openxmlformats.org/officeDocument/2006/relationships" xmlns:p="http://schemas.openxmlformats.org/presentationml/2006/main">
  <p:tag name="ISLOCKED" val="True"/>
  <p:tag name="DEFAULTHEIGHT" val="p42"/>
  <p:tag name="DEFAULTWIDTH" val="p72"/>
  <p:tag name="DEFAULTTOP" val="p446!5714"/>
  <p:tag name="DEFAULTLEFT" val="p253!909"/>
</p:tagLst>
</file>

<file path=ppt/tags/tag8.xml><?xml version="1.0" encoding="utf-8"?>
<p:tagLst xmlns:a="http://schemas.openxmlformats.org/drawingml/2006/main" xmlns:r="http://schemas.openxmlformats.org/officeDocument/2006/relationships" xmlns:p="http://schemas.openxmlformats.org/presentationml/2006/main">
  <p:tag name="ISLOCKED" val="True"/>
  <p:tag name="DEFAULTHEIGHT" val="p42"/>
  <p:tag name="DEFAULTWIDTH" val="p72"/>
  <p:tag name="DEFAULTTOP" val="p471!390"/>
  <p:tag name="DEFAULTLEFT" val="p302!6494"/>
</p:tagLst>
</file>

<file path=ppt/tags/tag9.xml><?xml version="1.0" encoding="utf-8"?>
<p:tagLst xmlns:a="http://schemas.openxmlformats.org/drawingml/2006/main" xmlns:r="http://schemas.openxmlformats.org/officeDocument/2006/relationships" xmlns:p="http://schemas.openxmlformats.org/presentationml/2006/main">
  <p:tag name="ISLOCKED" val="True"/>
  <p:tag name="DEFAULTHEIGHT" val="p24"/>
  <p:tag name="DEFAULTWIDTH" val="p50!6787"/>
  <p:tag name="DEFAULTTOP" val="p181!3125"/>
  <p:tag name="DEFAULTLEFT" val="p600!910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9137</TotalTime>
  <Words>3046</Words>
  <Application>Microsoft Office PowerPoint</Application>
  <PresentationFormat>On-screen Show (4:3)</PresentationFormat>
  <Paragraphs>689</Paragraphs>
  <Slides>40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Avenir Light</vt:lpstr>
      <vt:lpstr>Calibri</vt:lpstr>
      <vt:lpstr>Norwester</vt:lpstr>
      <vt:lpstr>Symbol</vt:lpstr>
      <vt:lpstr>Trebuchet MS</vt:lpstr>
      <vt:lpstr>Wingdings</vt:lpstr>
      <vt:lpstr>Office Theme</vt:lpstr>
      <vt:lpstr>Josh Boone Vice President Finance &amp; CFO</vt:lpstr>
      <vt:lpstr>Agenda</vt:lpstr>
      <vt:lpstr>BIO</vt:lpstr>
      <vt:lpstr>BIO</vt:lpstr>
      <vt:lpstr>PowerPoint Presentation</vt:lpstr>
      <vt:lpstr>Company Overview</vt:lpstr>
      <vt:lpstr>Patrick History</vt:lpstr>
      <vt:lpstr>Patrick at a Glance</vt:lpstr>
      <vt:lpstr>Market Platform</vt:lpstr>
      <vt:lpstr>Strong Brands</vt:lpstr>
      <vt:lpstr>Patrick Facility Profile</vt:lpstr>
      <vt:lpstr>Portfolio of Expertise with Key Capabilities</vt:lpstr>
      <vt:lpstr>Outperforming End-Market Growth</vt:lpstr>
      <vt:lpstr>Market Update: Lifestyle &amp; Leisure</vt:lpstr>
      <vt:lpstr>Demographic Trends</vt:lpstr>
      <vt:lpstr>Market Stats</vt:lpstr>
      <vt:lpstr>Patrick Product Lines – RV Interior</vt:lpstr>
      <vt:lpstr>Patrick Product Lines – RV Exterior</vt:lpstr>
      <vt:lpstr>Industry Outlook</vt:lpstr>
      <vt:lpstr>Overview</vt:lpstr>
      <vt:lpstr>Marine Products</vt:lpstr>
      <vt:lpstr>U.S. Marine Outlook</vt:lpstr>
      <vt:lpstr>Market Update: Housing &amp; Industrial</vt:lpstr>
      <vt:lpstr>Overview</vt:lpstr>
      <vt:lpstr>Patrick Product Lines – MH </vt:lpstr>
      <vt:lpstr>Industry Outlook</vt:lpstr>
      <vt:lpstr>Residential End-Markets</vt:lpstr>
      <vt:lpstr>Residential Home Buying Strength</vt:lpstr>
      <vt:lpstr>Non-Residential End-Markets</vt:lpstr>
      <vt:lpstr>Capital Allocation Strategy</vt:lpstr>
      <vt:lpstr>Focused Capital Allocation</vt:lpstr>
      <vt:lpstr>Leverage Capacity</vt:lpstr>
      <vt:lpstr>Acquisition Strategy</vt:lpstr>
      <vt:lpstr>Acquisition Summary by Year</vt:lpstr>
      <vt:lpstr>Demonstrated Ability to Source, Acquire and Integrate</vt:lpstr>
      <vt:lpstr>Strong Brands &amp; Product Expertise in Core Markets</vt:lpstr>
      <vt:lpstr>Geographic and Product Expansion</vt:lpstr>
      <vt:lpstr>Capital Expenditures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E. Williams</dc:creator>
  <cp:lastModifiedBy>Deanna Mohre</cp:lastModifiedBy>
  <cp:revision>523</cp:revision>
  <cp:lastPrinted>2018-02-05T19:53:39Z</cp:lastPrinted>
  <dcterms:created xsi:type="dcterms:W3CDTF">2017-05-08T13:05:15Z</dcterms:created>
  <dcterms:modified xsi:type="dcterms:W3CDTF">2018-02-25T15:29:33Z</dcterms:modified>
</cp:coreProperties>
</file>