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xml" ContentType="application/vnd.openxmlformats-officedocument.presentationml.tags+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xml" ContentType="application/vnd.openxmlformats-officedocument.presentationml.tags+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xml" ContentType="application/vnd.openxmlformats-officedocument.presentationml.tags+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xml" ContentType="application/vnd.openxmlformats-officedocument.presentationml.tags+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7.xml" ContentType="application/vnd.openxmlformats-officedocument.presentationml.tags+xml"/>
  <Override PartName="/ppt/notesSlides/notesSlide50.xml" ContentType="application/vnd.openxmlformats-officedocument.presentationml.notesSlide+xml"/>
  <Override PartName="/ppt/tags/tag8.xml" ContentType="application/vnd.openxmlformats-officedocument.presentationml.tags+xml"/>
  <Override PartName="/ppt/notesSlides/notesSlide5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54"/>
  </p:notesMasterIdLst>
  <p:sldIdLst>
    <p:sldId id="256" r:id="rId2"/>
    <p:sldId id="306" r:id="rId3"/>
    <p:sldId id="324" r:id="rId4"/>
    <p:sldId id="328" r:id="rId5"/>
    <p:sldId id="356" r:id="rId6"/>
    <p:sldId id="353" r:id="rId7"/>
    <p:sldId id="359" r:id="rId8"/>
    <p:sldId id="346" r:id="rId9"/>
    <p:sldId id="358" r:id="rId10"/>
    <p:sldId id="345" r:id="rId11"/>
    <p:sldId id="350" r:id="rId12"/>
    <p:sldId id="369" r:id="rId13"/>
    <p:sldId id="351" r:id="rId14"/>
    <p:sldId id="257" r:id="rId15"/>
    <p:sldId id="263" r:id="rId16"/>
    <p:sldId id="343" r:id="rId17"/>
    <p:sldId id="348" r:id="rId18"/>
    <p:sldId id="332" r:id="rId19"/>
    <p:sldId id="330" r:id="rId20"/>
    <p:sldId id="331" r:id="rId21"/>
    <p:sldId id="271" r:id="rId22"/>
    <p:sldId id="360" r:id="rId23"/>
    <p:sldId id="354" r:id="rId24"/>
    <p:sldId id="277" r:id="rId25"/>
    <p:sldId id="314" r:id="rId26"/>
    <p:sldId id="320" r:id="rId27"/>
    <p:sldId id="368" r:id="rId28"/>
    <p:sldId id="365" r:id="rId29"/>
    <p:sldId id="259" r:id="rId30"/>
    <p:sldId id="262" r:id="rId31"/>
    <p:sldId id="310" r:id="rId32"/>
    <p:sldId id="316" r:id="rId33"/>
    <p:sldId id="315" r:id="rId34"/>
    <p:sldId id="317" r:id="rId35"/>
    <p:sldId id="276" r:id="rId36"/>
    <p:sldId id="318" r:id="rId37"/>
    <p:sldId id="319" r:id="rId38"/>
    <p:sldId id="321" r:id="rId39"/>
    <p:sldId id="322" r:id="rId40"/>
    <p:sldId id="334" r:id="rId41"/>
    <p:sldId id="288" r:id="rId42"/>
    <p:sldId id="291" r:id="rId43"/>
    <p:sldId id="337" r:id="rId44"/>
    <p:sldId id="268" r:id="rId45"/>
    <p:sldId id="299" r:id="rId46"/>
    <p:sldId id="269" r:id="rId47"/>
    <p:sldId id="270" r:id="rId48"/>
    <p:sldId id="338" r:id="rId49"/>
    <p:sldId id="275" r:id="rId50"/>
    <p:sldId id="339" r:id="rId51"/>
    <p:sldId id="272" r:id="rId52"/>
    <p:sldId id="35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12"/>
    <p:restoredTop sz="69207"/>
  </p:normalViewPr>
  <p:slideViewPr>
    <p:cSldViewPr snapToGrid="0" snapToObjects="1">
      <p:cViewPr varScale="1">
        <p:scale>
          <a:sx n="115" d="100"/>
          <a:sy n="115" d="100"/>
        </p:scale>
        <p:origin x="936" y="1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36B13-6DD5-404E-B7D8-46BAFA156CB0}" type="doc">
      <dgm:prSet loTypeId="urn:microsoft.com/office/officeart/2005/8/layout/venn2" loCatId="" qsTypeId="urn:microsoft.com/office/officeart/2005/8/quickstyle/3D2" qsCatId="3D" csTypeId="urn:microsoft.com/office/officeart/2005/8/colors/colorful3" csCatId="colorful" phldr="1"/>
      <dgm:spPr/>
      <dgm:t>
        <a:bodyPr/>
        <a:lstStyle/>
        <a:p>
          <a:endParaRPr lang="en-US"/>
        </a:p>
      </dgm:t>
    </dgm:pt>
    <dgm:pt modelId="{5B580FAA-2119-294F-B638-6341A72D733F}">
      <dgm:prSet phldrT="[Text]" custT="1"/>
      <dgm:spPr/>
      <dgm:t>
        <a:bodyPr/>
        <a:lstStyle/>
        <a:p>
          <a:r>
            <a:rPr lang="en-US" sz="1400" b="1" dirty="0">
              <a:solidFill>
                <a:schemeClr val="tx1"/>
              </a:solidFill>
            </a:rPr>
            <a:t>Display vulnerability</a:t>
          </a:r>
        </a:p>
      </dgm:t>
    </dgm:pt>
    <dgm:pt modelId="{9FBA4B12-7071-254C-8BBC-400163FAD0BF}" type="parTrans" cxnId="{C959F8C6-B36B-7C40-9A20-D1DDF185AD34}">
      <dgm:prSet/>
      <dgm:spPr/>
      <dgm:t>
        <a:bodyPr/>
        <a:lstStyle/>
        <a:p>
          <a:endParaRPr lang="en-US"/>
        </a:p>
      </dgm:t>
    </dgm:pt>
    <dgm:pt modelId="{CA799838-8CE1-514E-913D-E17FEB798F2C}" type="sibTrans" cxnId="{C959F8C6-B36B-7C40-9A20-D1DDF185AD34}">
      <dgm:prSet/>
      <dgm:spPr/>
      <dgm:t>
        <a:bodyPr/>
        <a:lstStyle/>
        <a:p>
          <a:endParaRPr lang="en-US"/>
        </a:p>
      </dgm:t>
    </dgm:pt>
    <dgm:pt modelId="{35B07130-CD2C-B349-852D-B71A5329F189}">
      <dgm:prSet phldrT="[Text]" custT="1"/>
      <dgm:spPr/>
      <dgm:t>
        <a:bodyPr/>
        <a:lstStyle/>
        <a:p>
          <a:r>
            <a:rPr lang="en-US" sz="1400" b="1" dirty="0">
              <a:solidFill>
                <a:schemeClr val="tx1"/>
              </a:solidFill>
            </a:rPr>
            <a:t>Become a role model  for excellence</a:t>
          </a:r>
        </a:p>
      </dgm:t>
    </dgm:pt>
    <dgm:pt modelId="{8B921401-BC13-8E4A-BD5E-B05B289CD326}" type="parTrans" cxnId="{545C0BC0-7678-0748-AF3E-34E4E8511756}">
      <dgm:prSet/>
      <dgm:spPr/>
      <dgm:t>
        <a:bodyPr/>
        <a:lstStyle/>
        <a:p>
          <a:endParaRPr lang="en-US"/>
        </a:p>
      </dgm:t>
    </dgm:pt>
    <dgm:pt modelId="{B5DE1751-B847-A544-B995-B040127B794B}" type="sibTrans" cxnId="{545C0BC0-7678-0748-AF3E-34E4E8511756}">
      <dgm:prSet/>
      <dgm:spPr/>
      <dgm:t>
        <a:bodyPr/>
        <a:lstStyle/>
        <a:p>
          <a:endParaRPr lang="en-US"/>
        </a:p>
      </dgm:t>
    </dgm:pt>
    <dgm:pt modelId="{0DBA64E8-A5CB-A643-BDA8-11392D34D111}">
      <dgm:prSet custT="1"/>
      <dgm:spPr/>
      <dgm:t>
        <a:bodyPr/>
        <a:lstStyle/>
        <a:p>
          <a:r>
            <a:rPr lang="en-US" sz="1400" b="1" dirty="0">
              <a:solidFill>
                <a:schemeClr val="tx1"/>
              </a:solidFill>
            </a:rPr>
            <a:t>Take a committed stand</a:t>
          </a:r>
        </a:p>
      </dgm:t>
    </dgm:pt>
    <dgm:pt modelId="{38E0A415-AD7B-D743-A196-A3994F7FF323}" type="parTrans" cxnId="{B5DA6A7F-EB6B-4D41-B022-B7486E0D9ACB}">
      <dgm:prSet/>
      <dgm:spPr/>
      <dgm:t>
        <a:bodyPr/>
        <a:lstStyle/>
        <a:p>
          <a:endParaRPr lang="en-US"/>
        </a:p>
      </dgm:t>
    </dgm:pt>
    <dgm:pt modelId="{B6AF367D-5D16-DC4F-89EE-286D6493BBE9}" type="sibTrans" cxnId="{B5DA6A7F-EB6B-4D41-B022-B7486E0D9ACB}">
      <dgm:prSet/>
      <dgm:spPr/>
      <dgm:t>
        <a:bodyPr/>
        <a:lstStyle/>
        <a:p>
          <a:endParaRPr lang="en-US"/>
        </a:p>
      </dgm:t>
    </dgm:pt>
    <dgm:pt modelId="{211EF8C6-7260-6744-BBE7-2D3E0DF748CE}">
      <dgm:prSet custT="1"/>
      <dgm:spPr/>
      <dgm:t>
        <a:bodyPr/>
        <a:lstStyle/>
        <a:p>
          <a:r>
            <a:rPr lang="en-US" sz="1400" b="1" dirty="0">
              <a:solidFill>
                <a:schemeClr val="tx1"/>
              </a:solidFill>
            </a:rPr>
            <a:t>Do the right thing</a:t>
          </a:r>
        </a:p>
      </dgm:t>
    </dgm:pt>
    <dgm:pt modelId="{5C6A3A8F-53B9-334B-B9D7-F81C04182B0F}" type="parTrans" cxnId="{F1E28E56-5320-F14A-A9B2-F565B1529E56}">
      <dgm:prSet/>
      <dgm:spPr/>
      <dgm:t>
        <a:bodyPr/>
        <a:lstStyle/>
        <a:p>
          <a:endParaRPr lang="en-US"/>
        </a:p>
      </dgm:t>
    </dgm:pt>
    <dgm:pt modelId="{CEC17A94-432F-5A49-B24B-09B4B7193559}" type="sibTrans" cxnId="{F1E28E56-5320-F14A-A9B2-F565B1529E56}">
      <dgm:prSet/>
      <dgm:spPr/>
      <dgm:t>
        <a:bodyPr/>
        <a:lstStyle/>
        <a:p>
          <a:endParaRPr lang="en-US"/>
        </a:p>
      </dgm:t>
    </dgm:pt>
    <dgm:pt modelId="{3542B7D6-6D18-1D45-93FA-6669F1E426DE}">
      <dgm:prSet custT="1"/>
      <dgm:spPr/>
      <dgm:t>
        <a:bodyPr/>
        <a:lstStyle/>
        <a:p>
          <a:r>
            <a:rPr lang="en-US" sz="1400" b="1" dirty="0">
              <a:solidFill>
                <a:schemeClr val="tx1"/>
              </a:solidFill>
            </a:rPr>
            <a:t>Raise our standards</a:t>
          </a:r>
        </a:p>
      </dgm:t>
    </dgm:pt>
    <dgm:pt modelId="{AD1A4858-215C-F342-934E-C812AD8D2BDE}" type="parTrans" cxnId="{91909F5F-3E0A-8A4F-8C11-B33277B8D0E3}">
      <dgm:prSet/>
      <dgm:spPr/>
      <dgm:t>
        <a:bodyPr/>
        <a:lstStyle/>
        <a:p>
          <a:endParaRPr lang="en-US"/>
        </a:p>
      </dgm:t>
    </dgm:pt>
    <dgm:pt modelId="{70A3600D-B2C4-B140-8A5E-7B0D6150C360}" type="sibTrans" cxnId="{91909F5F-3E0A-8A4F-8C11-B33277B8D0E3}">
      <dgm:prSet/>
      <dgm:spPr/>
      <dgm:t>
        <a:bodyPr/>
        <a:lstStyle/>
        <a:p>
          <a:endParaRPr lang="en-US"/>
        </a:p>
      </dgm:t>
    </dgm:pt>
    <dgm:pt modelId="{8F7240F6-FB40-6F4E-B9C5-A6C17A35D73A}">
      <dgm:prSet phldrT="[Text]" custT="1"/>
      <dgm:spPr/>
      <dgm:t>
        <a:bodyPr/>
        <a:lstStyle/>
        <a:p>
          <a:r>
            <a:rPr lang="en-US" sz="1400" b="1" dirty="0">
              <a:solidFill>
                <a:schemeClr val="tx1"/>
              </a:solidFill>
            </a:rPr>
            <a:t>Use respectful straight talk</a:t>
          </a:r>
        </a:p>
      </dgm:t>
    </dgm:pt>
    <dgm:pt modelId="{A6FDB2A9-99F4-1547-A2A0-5C0AB5300556}" type="parTrans" cxnId="{3332A29D-4083-3E48-B9BB-084520C7A6C1}">
      <dgm:prSet/>
      <dgm:spPr/>
      <dgm:t>
        <a:bodyPr/>
        <a:lstStyle/>
        <a:p>
          <a:endParaRPr lang="en-US"/>
        </a:p>
      </dgm:t>
    </dgm:pt>
    <dgm:pt modelId="{00D7AF25-3964-D143-B9A7-8E18BFC428C3}" type="sibTrans" cxnId="{3332A29D-4083-3E48-B9BB-084520C7A6C1}">
      <dgm:prSet/>
      <dgm:spPr/>
      <dgm:t>
        <a:bodyPr/>
        <a:lstStyle/>
        <a:p>
          <a:endParaRPr lang="en-US"/>
        </a:p>
      </dgm:t>
    </dgm:pt>
    <dgm:pt modelId="{C582F283-9DA5-4B47-A71E-6E3684687CA0}" type="pres">
      <dgm:prSet presAssocID="{2AB36B13-6DD5-404E-B7D8-46BAFA156CB0}" presName="Name0" presStyleCnt="0">
        <dgm:presLayoutVars>
          <dgm:chMax val="7"/>
          <dgm:resizeHandles val="exact"/>
        </dgm:presLayoutVars>
      </dgm:prSet>
      <dgm:spPr/>
    </dgm:pt>
    <dgm:pt modelId="{428053B6-6399-3D45-BA57-D9C633D8EFD2}" type="pres">
      <dgm:prSet presAssocID="{2AB36B13-6DD5-404E-B7D8-46BAFA156CB0}" presName="comp1" presStyleCnt="0"/>
      <dgm:spPr/>
    </dgm:pt>
    <dgm:pt modelId="{0B50C51A-4FF6-3A49-968F-D5FA5D46F382}" type="pres">
      <dgm:prSet presAssocID="{2AB36B13-6DD5-404E-B7D8-46BAFA156CB0}" presName="circle1" presStyleLbl="node1" presStyleIdx="0" presStyleCnt="6" custLinFactNeighborY="206"/>
      <dgm:spPr/>
    </dgm:pt>
    <dgm:pt modelId="{4DE4DC4D-9893-2A4E-A9C3-CF1400F11B5E}" type="pres">
      <dgm:prSet presAssocID="{2AB36B13-6DD5-404E-B7D8-46BAFA156CB0}" presName="c1text" presStyleLbl="node1" presStyleIdx="0" presStyleCnt="6">
        <dgm:presLayoutVars>
          <dgm:bulletEnabled val="1"/>
        </dgm:presLayoutVars>
      </dgm:prSet>
      <dgm:spPr/>
    </dgm:pt>
    <dgm:pt modelId="{B7B14F6C-C157-504F-9649-094762988B92}" type="pres">
      <dgm:prSet presAssocID="{2AB36B13-6DD5-404E-B7D8-46BAFA156CB0}" presName="comp2" presStyleCnt="0"/>
      <dgm:spPr/>
    </dgm:pt>
    <dgm:pt modelId="{C3578732-2079-514B-B993-980D64AD30A0}" type="pres">
      <dgm:prSet presAssocID="{2AB36B13-6DD5-404E-B7D8-46BAFA156CB0}" presName="circle2" presStyleLbl="node1" presStyleIdx="1" presStyleCnt="6"/>
      <dgm:spPr/>
    </dgm:pt>
    <dgm:pt modelId="{43AC2727-98C0-1945-8F2A-BC054A18792B}" type="pres">
      <dgm:prSet presAssocID="{2AB36B13-6DD5-404E-B7D8-46BAFA156CB0}" presName="c2text" presStyleLbl="node1" presStyleIdx="1" presStyleCnt="6">
        <dgm:presLayoutVars>
          <dgm:bulletEnabled val="1"/>
        </dgm:presLayoutVars>
      </dgm:prSet>
      <dgm:spPr/>
    </dgm:pt>
    <dgm:pt modelId="{569DB45A-3B82-E241-8A47-80A2D4DD6E41}" type="pres">
      <dgm:prSet presAssocID="{2AB36B13-6DD5-404E-B7D8-46BAFA156CB0}" presName="comp3" presStyleCnt="0"/>
      <dgm:spPr/>
    </dgm:pt>
    <dgm:pt modelId="{23F3663A-3CD0-C842-BA7B-013039F9EEBD}" type="pres">
      <dgm:prSet presAssocID="{2AB36B13-6DD5-404E-B7D8-46BAFA156CB0}" presName="circle3" presStyleLbl="node1" presStyleIdx="2" presStyleCnt="6"/>
      <dgm:spPr/>
    </dgm:pt>
    <dgm:pt modelId="{B471DA0D-F9F1-2640-871A-7DC254E32DEB}" type="pres">
      <dgm:prSet presAssocID="{2AB36B13-6DD5-404E-B7D8-46BAFA156CB0}" presName="c3text" presStyleLbl="node1" presStyleIdx="2" presStyleCnt="6">
        <dgm:presLayoutVars>
          <dgm:bulletEnabled val="1"/>
        </dgm:presLayoutVars>
      </dgm:prSet>
      <dgm:spPr/>
    </dgm:pt>
    <dgm:pt modelId="{B006E24D-24B2-E941-85FD-F5D1AEBF486E}" type="pres">
      <dgm:prSet presAssocID="{2AB36B13-6DD5-404E-B7D8-46BAFA156CB0}" presName="comp4" presStyleCnt="0"/>
      <dgm:spPr/>
    </dgm:pt>
    <dgm:pt modelId="{1F32F72D-7566-2E4C-9CB0-B3A162A6B473}" type="pres">
      <dgm:prSet presAssocID="{2AB36B13-6DD5-404E-B7D8-46BAFA156CB0}" presName="circle4" presStyleLbl="node1" presStyleIdx="3" presStyleCnt="6" custScaleX="102055"/>
      <dgm:spPr/>
    </dgm:pt>
    <dgm:pt modelId="{9C1CF84F-C78E-7A48-807E-61E5C92E826D}" type="pres">
      <dgm:prSet presAssocID="{2AB36B13-6DD5-404E-B7D8-46BAFA156CB0}" presName="c4text" presStyleLbl="node1" presStyleIdx="3" presStyleCnt="6">
        <dgm:presLayoutVars>
          <dgm:bulletEnabled val="1"/>
        </dgm:presLayoutVars>
      </dgm:prSet>
      <dgm:spPr/>
    </dgm:pt>
    <dgm:pt modelId="{B353DA0F-4C29-3049-8978-4809E6449BA0}" type="pres">
      <dgm:prSet presAssocID="{2AB36B13-6DD5-404E-B7D8-46BAFA156CB0}" presName="comp5" presStyleCnt="0"/>
      <dgm:spPr/>
    </dgm:pt>
    <dgm:pt modelId="{982C73D9-F049-C549-9E5A-FF7BBC2C80C2}" type="pres">
      <dgm:prSet presAssocID="{2AB36B13-6DD5-404E-B7D8-46BAFA156CB0}" presName="circle5" presStyleLbl="node1" presStyleIdx="4" presStyleCnt="6"/>
      <dgm:spPr/>
    </dgm:pt>
    <dgm:pt modelId="{8B7A2EB7-D819-7943-9EFE-2BCD998D5578}" type="pres">
      <dgm:prSet presAssocID="{2AB36B13-6DD5-404E-B7D8-46BAFA156CB0}" presName="c5text" presStyleLbl="node1" presStyleIdx="4" presStyleCnt="6">
        <dgm:presLayoutVars>
          <dgm:bulletEnabled val="1"/>
        </dgm:presLayoutVars>
      </dgm:prSet>
      <dgm:spPr/>
    </dgm:pt>
    <dgm:pt modelId="{F8DD1409-F4E5-224C-824B-3AC6AD6D0B11}" type="pres">
      <dgm:prSet presAssocID="{2AB36B13-6DD5-404E-B7D8-46BAFA156CB0}" presName="comp6" presStyleCnt="0"/>
      <dgm:spPr/>
    </dgm:pt>
    <dgm:pt modelId="{F49EE33B-E397-6647-995A-A6D6E6B6A17B}" type="pres">
      <dgm:prSet presAssocID="{2AB36B13-6DD5-404E-B7D8-46BAFA156CB0}" presName="circle6" presStyleLbl="node1" presStyleIdx="5" presStyleCnt="6"/>
      <dgm:spPr/>
    </dgm:pt>
    <dgm:pt modelId="{F0B6AD7A-52E1-6940-9AFC-429224598FAE}" type="pres">
      <dgm:prSet presAssocID="{2AB36B13-6DD5-404E-B7D8-46BAFA156CB0}" presName="c6text" presStyleLbl="node1" presStyleIdx="5" presStyleCnt="6">
        <dgm:presLayoutVars>
          <dgm:bulletEnabled val="1"/>
        </dgm:presLayoutVars>
      </dgm:prSet>
      <dgm:spPr/>
    </dgm:pt>
  </dgm:ptLst>
  <dgm:cxnLst>
    <dgm:cxn modelId="{0F939228-5C2B-034A-8F68-C1D3266C0B9E}" type="presOf" srcId="{5B580FAA-2119-294F-B638-6341A72D733F}" destId="{23F3663A-3CD0-C842-BA7B-013039F9EEBD}" srcOrd="0" destOrd="0" presId="urn:microsoft.com/office/officeart/2005/8/layout/venn2"/>
    <dgm:cxn modelId="{BF7D232B-DCE0-314C-80BD-E8A1BBCAA1BA}" type="presOf" srcId="{211EF8C6-7260-6744-BBE7-2D3E0DF748CE}" destId="{982C73D9-F049-C549-9E5A-FF7BBC2C80C2}" srcOrd="0" destOrd="0" presId="urn:microsoft.com/office/officeart/2005/8/layout/venn2"/>
    <dgm:cxn modelId="{5CEB3D2B-AF49-F342-A6EE-95AF5FF27F70}" type="presOf" srcId="{3542B7D6-6D18-1D45-93FA-6669F1E426DE}" destId="{F0B6AD7A-52E1-6940-9AFC-429224598FAE}" srcOrd="1" destOrd="0" presId="urn:microsoft.com/office/officeart/2005/8/layout/venn2"/>
    <dgm:cxn modelId="{C4788945-C768-2640-B38E-A5BAD527E703}" type="presOf" srcId="{2AB36B13-6DD5-404E-B7D8-46BAFA156CB0}" destId="{C582F283-9DA5-4B47-A71E-6E3684687CA0}" srcOrd="0" destOrd="0" presId="urn:microsoft.com/office/officeart/2005/8/layout/venn2"/>
    <dgm:cxn modelId="{F1E28E56-5320-F14A-A9B2-F565B1529E56}" srcId="{2AB36B13-6DD5-404E-B7D8-46BAFA156CB0}" destId="{211EF8C6-7260-6744-BBE7-2D3E0DF748CE}" srcOrd="4" destOrd="0" parTransId="{5C6A3A8F-53B9-334B-B9D7-F81C04182B0F}" sibTransId="{CEC17A94-432F-5A49-B24B-09B4B7193559}"/>
    <dgm:cxn modelId="{91909F5F-3E0A-8A4F-8C11-B33277B8D0E3}" srcId="{2AB36B13-6DD5-404E-B7D8-46BAFA156CB0}" destId="{3542B7D6-6D18-1D45-93FA-6669F1E426DE}" srcOrd="5" destOrd="0" parTransId="{AD1A4858-215C-F342-934E-C812AD8D2BDE}" sibTransId="{70A3600D-B2C4-B140-8A5E-7B0D6150C360}"/>
    <dgm:cxn modelId="{B5DA6A7F-EB6B-4D41-B022-B7486E0D9ACB}" srcId="{2AB36B13-6DD5-404E-B7D8-46BAFA156CB0}" destId="{0DBA64E8-A5CB-A643-BDA8-11392D34D111}" srcOrd="1" destOrd="0" parTransId="{38E0A415-AD7B-D743-A196-A3994F7FF323}" sibTransId="{B6AF367D-5D16-DC4F-89EE-286D6493BBE9}"/>
    <dgm:cxn modelId="{ECF36587-51A3-0642-997D-2B5BB001D104}" type="presOf" srcId="{8F7240F6-FB40-6F4E-B9C5-A6C17A35D73A}" destId="{9C1CF84F-C78E-7A48-807E-61E5C92E826D}" srcOrd="1" destOrd="0" presId="urn:microsoft.com/office/officeart/2005/8/layout/venn2"/>
    <dgm:cxn modelId="{3332A29D-4083-3E48-B9BB-084520C7A6C1}" srcId="{2AB36B13-6DD5-404E-B7D8-46BAFA156CB0}" destId="{8F7240F6-FB40-6F4E-B9C5-A6C17A35D73A}" srcOrd="3" destOrd="0" parTransId="{A6FDB2A9-99F4-1547-A2A0-5C0AB5300556}" sibTransId="{00D7AF25-3964-D143-B9A7-8E18BFC428C3}"/>
    <dgm:cxn modelId="{195B58A8-D3F5-5F42-8444-522287F17513}" type="presOf" srcId="{5B580FAA-2119-294F-B638-6341A72D733F}" destId="{B471DA0D-F9F1-2640-871A-7DC254E32DEB}" srcOrd="1" destOrd="0" presId="urn:microsoft.com/office/officeart/2005/8/layout/venn2"/>
    <dgm:cxn modelId="{545C0BC0-7678-0748-AF3E-34E4E8511756}" srcId="{2AB36B13-6DD5-404E-B7D8-46BAFA156CB0}" destId="{35B07130-CD2C-B349-852D-B71A5329F189}" srcOrd="0" destOrd="0" parTransId="{8B921401-BC13-8E4A-BD5E-B05B289CD326}" sibTransId="{B5DE1751-B847-A544-B995-B040127B794B}"/>
    <dgm:cxn modelId="{C959F8C6-B36B-7C40-9A20-D1DDF185AD34}" srcId="{2AB36B13-6DD5-404E-B7D8-46BAFA156CB0}" destId="{5B580FAA-2119-294F-B638-6341A72D733F}" srcOrd="2" destOrd="0" parTransId="{9FBA4B12-7071-254C-8BBC-400163FAD0BF}" sibTransId="{CA799838-8CE1-514E-913D-E17FEB798F2C}"/>
    <dgm:cxn modelId="{46D88BCA-E2DC-E246-9F86-CB3473F8CAEA}" type="presOf" srcId="{3542B7D6-6D18-1D45-93FA-6669F1E426DE}" destId="{F49EE33B-E397-6647-995A-A6D6E6B6A17B}" srcOrd="0" destOrd="0" presId="urn:microsoft.com/office/officeart/2005/8/layout/venn2"/>
    <dgm:cxn modelId="{7316E6CB-36DC-4242-9602-27C9C61FBE79}" type="presOf" srcId="{0DBA64E8-A5CB-A643-BDA8-11392D34D111}" destId="{43AC2727-98C0-1945-8F2A-BC054A18792B}" srcOrd="1" destOrd="0" presId="urn:microsoft.com/office/officeart/2005/8/layout/venn2"/>
    <dgm:cxn modelId="{DA312FD1-2048-954D-A111-F10D6C7ABC3C}" type="presOf" srcId="{35B07130-CD2C-B349-852D-B71A5329F189}" destId="{4DE4DC4D-9893-2A4E-A9C3-CF1400F11B5E}" srcOrd="1" destOrd="0" presId="urn:microsoft.com/office/officeart/2005/8/layout/venn2"/>
    <dgm:cxn modelId="{DE28FAD4-5F7F-E64D-A83C-597B3C5994F1}" type="presOf" srcId="{211EF8C6-7260-6744-BBE7-2D3E0DF748CE}" destId="{8B7A2EB7-D819-7943-9EFE-2BCD998D5578}" srcOrd="1" destOrd="0" presId="urn:microsoft.com/office/officeart/2005/8/layout/venn2"/>
    <dgm:cxn modelId="{4B75CCEA-37F7-FE45-9165-5727A1FDC324}" type="presOf" srcId="{8F7240F6-FB40-6F4E-B9C5-A6C17A35D73A}" destId="{1F32F72D-7566-2E4C-9CB0-B3A162A6B473}" srcOrd="0" destOrd="0" presId="urn:microsoft.com/office/officeart/2005/8/layout/venn2"/>
    <dgm:cxn modelId="{489040EE-33CB-B147-B517-5DC3240F1C07}" type="presOf" srcId="{0DBA64E8-A5CB-A643-BDA8-11392D34D111}" destId="{C3578732-2079-514B-B993-980D64AD30A0}" srcOrd="0" destOrd="0" presId="urn:microsoft.com/office/officeart/2005/8/layout/venn2"/>
    <dgm:cxn modelId="{E44E02F0-7E9D-2248-8010-4AFD163334A4}" type="presOf" srcId="{35B07130-CD2C-B349-852D-B71A5329F189}" destId="{0B50C51A-4FF6-3A49-968F-D5FA5D46F382}" srcOrd="0" destOrd="0" presId="urn:microsoft.com/office/officeart/2005/8/layout/venn2"/>
    <dgm:cxn modelId="{AB739908-90E4-0A45-9B82-63D5864DD4D7}" type="presParOf" srcId="{C582F283-9DA5-4B47-A71E-6E3684687CA0}" destId="{428053B6-6399-3D45-BA57-D9C633D8EFD2}" srcOrd="0" destOrd="0" presId="urn:microsoft.com/office/officeart/2005/8/layout/venn2"/>
    <dgm:cxn modelId="{1A1D16F8-2DC0-B449-90AA-877E0025005E}" type="presParOf" srcId="{428053B6-6399-3D45-BA57-D9C633D8EFD2}" destId="{0B50C51A-4FF6-3A49-968F-D5FA5D46F382}" srcOrd="0" destOrd="0" presId="urn:microsoft.com/office/officeart/2005/8/layout/venn2"/>
    <dgm:cxn modelId="{92CFE5F0-C6B0-4146-87A1-FBD37E6524ED}" type="presParOf" srcId="{428053B6-6399-3D45-BA57-D9C633D8EFD2}" destId="{4DE4DC4D-9893-2A4E-A9C3-CF1400F11B5E}" srcOrd="1" destOrd="0" presId="urn:microsoft.com/office/officeart/2005/8/layout/venn2"/>
    <dgm:cxn modelId="{1556AC57-065D-9D4C-8DF6-A318932352C1}" type="presParOf" srcId="{C582F283-9DA5-4B47-A71E-6E3684687CA0}" destId="{B7B14F6C-C157-504F-9649-094762988B92}" srcOrd="1" destOrd="0" presId="urn:microsoft.com/office/officeart/2005/8/layout/venn2"/>
    <dgm:cxn modelId="{9A5DAC29-4CE6-6F40-B7D6-627F1626C9A2}" type="presParOf" srcId="{B7B14F6C-C157-504F-9649-094762988B92}" destId="{C3578732-2079-514B-B993-980D64AD30A0}" srcOrd="0" destOrd="0" presId="urn:microsoft.com/office/officeart/2005/8/layout/venn2"/>
    <dgm:cxn modelId="{3371DECC-9148-504F-959A-B343032C0F1D}" type="presParOf" srcId="{B7B14F6C-C157-504F-9649-094762988B92}" destId="{43AC2727-98C0-1945-8F2A-BC054A18792B}" srcOrd="1" destOrd="0" presId="urn:microsoft.com/office/officeart/2005/8/layout/venn2"/>
    <dgm:cxn modelId="{D53308DA-75A1-E04E-BC77-28F453CB6709}" type="presParOf" srcId="{C582F283-9DA5-4B47-A71E-6E3684687CA0}" destId="{569DB45A-3B82-E241-8A47-80A2D4DD6E41}" srcOrd="2" destOrd="0" presId="urn:microsoft.com/office/officeart/2005/8/layout/venn2"/>
    <dgm:cxn modelId="{DE6207BA-731D-8A44-AAC3-7D7D1B331498}" type="presParOf" srcId="{569DB45A-3B82-E241-8A47-80A2D4DD6E41}" destId="{23F3663A-3CD0-C842-BA7B-013039F9EEBD}" srcOrd="0" destOrd="0" presId="urn:microsoft.com/office/officeart/2005/8/layout/venn2"/>
    <dgm:cxn modelId="{54A294D4-D9D5-8A4D-9E84-620FAE476898}" type="presParOf" srcId="{569DB45A-3B82-E241-8A47-80A2D4DD6E41}" destId="{B471DA0D-F9F1-2640-871A-7DC254E32DEB}" srcOrd="1" destOrd="0" presId="urn:microsoft.com/office/officeart/2005/8/layout/venn2"/>
    <dgm:cxn modelId="{2468E0F3-CC05-AC4D-A0A1-AC1150691490}" type="presParOf" srcId="{C582F283-9DA5-4B47-A71E-6E3684687CA0}" destId="{B006E24D-24B2-E941-85FD-F5D1AEBF486E}" srcOrd="3" destOrd="0" presId="urn:microsoft.com/office/officeart/2005/8/layout/venn2"/>
    <dgm:cxn modelId="{63D6AB47-51EA-4B46-8D6F-D111A9C423FC}" type="presParOf" srcId="{B006E24D-24B2-E941-85FD-F5D1AEBF486E}" destId="{1F32F72D-7566-2E4C-9CB0-B3A162A6B473}" srcOrd="0" destOrd="0" presId="urn:microsoft.com/office/officeart/2005/8/layout/venn2"/>
    <dgm:cxn modelId="{FFB8A820-D167-D049-8C4A-6448D05596EF}" type="presParOf" srcId="{B006E24D-24B2-E941-85FD-F5D1AEBF486E}" destId="{9C1CF84F-C78E-7A48-807E-61E5C92E826D}" srcOrd="1" destOrd="0" presId="urn:microsoft.com/office/officeart/2005/8/layout/venn2"/>
    <dgm:cxn modelId="{5AE14394-DB22-9C42-901F-CC372F181DEB}" type="presParOf" srcId="{C582F283-9DA5-4B47-A71E-6E3684687CA0}" destId="{B353DA0F-4C29-3049-8978-4809E6449BA0}" srcOrd="4" destOrd="0" presId="urn:microsoft.com/office/officeart/2005/8/layout/venn2"/>
    <dgm:cxn modelId="{73875D1B-F623-9046-AB89-AC957CE24DA1}" type="presParOf" srcId="{B353DA0F-4C29-3049-8978-4809E6449BA0}" destId="{982C73D9-F049-C549-9E5A-FF7BBC2C80C2}" srcOrd="0" destOrd="0" presId="urn:microsoft.com/office/officeart/2005/8/layout/venn2"/>
    <dgm:cxn modelId="{C4727CE2-C992-D54B-88A8-BCF3C08A52AF}" type="presParOf" srcId="{B353DA0F-4C29-3049-8978-4809E6449BA0}" destId="{8B7A2EB7-D819-7943-9EFE-2BCD998D5578}" srcOrd="1" destOrd="0" presId="urn:microsoft.com/office/officeart/2005/8/layout/venn2"/>
    <dgm:cxn modelId="{1AC4ECDC-E64D-5744-8594-8E2D441990F5}" type="presParOf" srcId="{C582F283-9DA5-4B47-A71E-6E3684687CA0}" destId="{F8DD1409-F4E5-224C-824B-3AC6AD6D0B11}" srcOrd="5" destOrd="0" presId="urn:microsoft.com/office/officeart/2005/8/layout/venn2"/>
    <dgm:cxn modelId="{C8A53305-4A94-B34A-A1F5-22443861327E}" type="presParOf" srcId="{F8DD1409-F4E5-224C-824B-3AC6AD6D0B11}" destId="{F49EE33B-E397-6647-995A-A6D6E6B6A17B}" srcOrd="0" destOrd="0" presId="urn:microsoft.com/office/officeart/2005/8/layout/venn2"/>
    <dgm:cxn modelId="{05090FAC-CF06-7E45-B3F4-39A0BF0FB30D}" type="presParOf" srcId="{F8DD1409-F4E5-224C-824B-3AC6AD6D0B11}" destId="{F0B6AD7A-52E1-6940-9AFC-429224598FA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EAFDE6-D9F5-CA44-836B-ACF9A2D2C40D}" type="doc">
      <dgm:prSet loTypeId="urn:microsoft.com/office/officeart/2005/8/layout/cycle5" loCatId="" qsTypeId="urn:microsoft.com/office/officeart/2005/8/quickstyle/simple2" qsCatId="simple" csTypeId="urn:microsoft.com/office/officeart/2005/8/colors/colorful1" csCatId="colorful" phldr="1"/>
      <dgm:spPr/>
      <dgm:t>
        <a:bodyPr/>
        <a:lstStyle/>
        <a:p>
          <a:endParaRPr lang="en-US"/>
        </a:p>
      </dgm:t>
    </dgm:pt>
    <dgm:pt modelId="{A6F28B06-D194-1A4F-BF7D-6CA863254C9C}">
      <dgm:prSet phldrT="[Text]" custT="1"/>
      <dgm:spPr/>
      <dgm:t>
        <a:bodyPr/>
        <a:lstStyle/>
        <a:p>
          <a:pPr algn="ctr"/>
          <a:r>
            <a:rPr lang="en-US" sz="2000" b="1" i="0" dirty="0">
              <a:effectLst>
                <a:outerShdw blurRad="50800" dist="38100" dir="2700000" algn="tl" rotWithShape="0">
                  <a:srgbClr val="000000">
                    <a:alpha val="43000"/>
                  </a:srgbClr>
                </a:outerShdw>
              </a:effectLst>
            </a:rPr>
            <a:t>Awareness</a:t>
          </a:r>
          <a:endParaRPr lang="en-US" sz="1800" b="1" i="0" dirty="0">
            <a:effectLst>
              <a:outerShdw blurRad="50800" dist="38100" dir="2700000" algn="tl" rotWithShape="0">
                <a:srgbClr val="000000">
                  <a:alpha val="43000"/>
                </a:srgbClr>
              </a:outerShdw>
            </a:effectLst>
          </a:endParaRPr>
        </a:p>
      </dgm:t>
    </dgm:pt>
    <dgm:pt modelId="{C73341AE-9ED0-554C-BAB0-D8D4410151E2}" type="parTrans" cxnId="{48888A13-274D-2340-83BA-A1BC7ADE9299}">
      <dgm:prSet/>
      <dgm:spPr/>
      <dgm:t>
        <a:bodyPr/>
        <a:lstStyle/>
        <a:p>
          <a:endParaRPr lang="en-US"/>
        </a:p>
      </dgm:t>
    </dgm:pt>
    <dgm:pt modelId="{E5480C20-85FE-EA4D-8C77-505B64321EAC}" type="sibTrans" cxnId="{48888A13-274D-2340-83BA-A1BC7ADE9299}">
      <dgm:prSet/>
      <dgm:spPr/>
      <dgm:t>
        <a:bodyPr/>
        <a:lstStyle/>
        <a:p>
          <a:endParaRPr lang="en-US"/>
        </a:p>
      </dgm:t>
    </dgm:pt>
    <dgm:pt modelId="{2AB28EBE-E9B6-054D-9FA8-96A87735F0B9}">
      <dgm:prSet phldrT="[Text]" custT="1"/>
      <dgm:spPr/>
      <dgm:t>
        <a:bodyPr/>
        <a:lstStyle/>
        <a:p>
          <a:pPr algn="ctr"/>
          <a:r>
            <a:rPr lang="en-US" sz="2000" b="1" i="0" dirty="0">
              <a:effectLst>
                <a:outerShdw blurRad="50800" dist="38100" dir="2700000" algn="tl" rotWithShape="0">
                  <a:srgbClr val="000000">
                    <a:alpha val="43000"/>
                  </a:srgbClr>
                </a:outerShdw>
              </a:effectLst>
            </a:rPr>
            <a:t>Acceptance</a:t>
          </a:r>
          <a:endParaRPr lang="en-US" sz="1800" b="1" i="0" dirty="0">
            <a:effectLst>
              <a:outerShdw blurRad="50800" dist="38100" dir="2700000" algn="tl" rotWithShape="0">
                <a:srgbClr val="000000">
                  <a:alpha val="43000"/>
                </a:srgbClr>
              </a:outerShdw>
            </a:effectLst>
          </a:endParaRPr>
        </a:p>
      </dgm:t>
    </dgm:pt>
    <dgm:pt modelId="{8C51535A-9BF1-364F-B25D-0AC233956F23}" type="parTrans" cxnId="{F7C960FE-8605-644D-976C-4B4641C27591}">
      <dgm:prSet/>
      <dgm:spPr/>
      <dgm:t>
        <a:bodyPr/>
        <a:lstStyle/>
        <a:p>
          <a:endParaRPr lang="en-US"/>
        </a:p>
      </dgm:t>
    </dgm:pt>
    <dgm:pt modelId="{C2C1F37B-08CA-5847-A559-FBB91F74A2A8}" type="sibTrans" cxnId="{F7C960FE-8605-644D-976C-4B4641C27591}">
      <dgm:prSet/>
      <dgm:spPr/>
      <dgm:t>
        <a:bodyPr/>
        <a:lstStyle/>
        <a:p>
          <a:endParaRPr lang="en-US"/>
        </a:p>
      </dgm:t>
    </dgm:pt>
    <dgm:pt modelId="{25EE5676-804C-7443-9B8E-8DB7C7E11743}">
      <dgm:prSet phldrT="[Text]" custT="1"/>
      <dgm:spPr/>
      <dgm:t>
        <a:bodyPr/>
        <a:lstStyle/>
        <a:p>
          <a:pPr algn="ctr"/>
          <a:r>
            <a:rPr lang="en-US" sz="2000" b="1" i="0" dirty="0">
              <a:effectLst>
                <a:outerShdw blurRad="50800" dist="38100" dir="2700000" algn="tl" rotWithShape="0">
                  <a:srgbClr val="000000">
                    <a:alpha val="43000"/>
                  </a:srgbClr>
                </a:outerShdw>
              </a:effectLst>
            </a:rPr>
            <a:t>Commitment</a:t>
          </a:r>
        </a:p>
      </dgm:t>
    </dgm:pt>
    <dgm:pt modelId="{877C83ED-929E-4248-8E88-B1C833F6860F}" type="parTrans" cxnId="{036C28EA-A15F-664B-B06B-584BD1C60EF9}">
      <dgm:prSet/>
      <dgm:spPr/>
      <dgm:t>
        <a:bodyPr/>
        <a:lstStyle/>
        <a:p>
          <a:endParaRPr lang="en-US"/>
        </a:p>
      </dgm:t>
    </dgm:pt>
    <dgm:pt modelId="{D0EE9E29-D625-D146-BDFF-E1479FA3F887}" type="sibTrans" cxnId="{036C28EA-A15F-664B-B06B-584BD1C60EF9}">
      <dgm:prSet/>
      <dgm:spPr/>
      <dgm:t>
        <a:bodyPr/>
        <a:lstStyle/>
        <a:p>
          <a:endParaRPr lang="en-US"/>
        </a:p>
      </dgm:t>
    </dgm:pt>
    <dgm:pt modelId="{901FECEB-0508-4741-A0FD-46301216A94D}">
      <dgm:prSet phldrT="[Text]" custT="1"/>
      <dgm:spPr/>
      <dgm:t>
        <a:bodyPr/>
        <a:lstStyle/>
        <a:p>
          <a:pPr algn="ctr"/>
          <a:r>
            <a:rPr lang="en-US" sz="2000" b="1" i="0" dirty="0">
              <a:effectLst>
                <a:outerShdw blurRad="50800" dist="38100" dir="2700000" algn="tl" rotWithShape="0">
                  <a:srgbClr val="000000">
                    <a:alpha val="43000"/>
                  </a:srgbClr>
                </a:outerShdw>
              </a:effectLst>
            </a:rPr>
            <a:t>Engagement</a:t>
          </a:r>
        </a:p>
      </dgm:t>
    </dgm:pt>
    <dgm:pt modelId="{87D20A74-247A-1A4A-B536-05D351072082}" type="parTrans" cxnId="{5C1B1E93-08C2-4F48-9C6B-FB1583A42157}">
      <dgm:prSet/>
      <dgm:spPr/>
      <dgm:t>
        <a:bodyPr/>
        <a:lstStyle/>
        <a:p>
          <a:endParaRPr lang="en-US"/>
        </a:p>
      </dgm:t>
    </dgm:pt>
    <dgm:pt modelId="{A1FBF5A6-39DB-4D48-8A9F-608B6AC5C8FC}" type="sibTrans" cxnId="{5C1B1E93-08C2-4F48-9C6B-FB1583A42157}">
      <dgm:prSet/>
      <dgm:spPr/>
      <dgm:t>
        <a:bodyPr/>
        <a:lstStyle/>
        <a:p>
          <a:endParaRPr lang="en-US"/>
        </a:p>
      </dgm:t>
    </dgm:pt>
    <dgm:pt modelId="{3C56CE14-BCEA-D149-9FBE-0F501D97C5F8}">
      <dgm:prSet phldrT="[Text]" custT="1"/>
      <dgm:spPr/>
      <dgm:t>
        <a:bodyPr/>
        <a:lstStyle/>
        <a:p>
          <a:pPr algn="ctr"/>
          <a:r>
            <a:rPr lang="en-US" sz="2000" b="1" i="0" dirty="0">
              <a:effectLst>
                <a:outerShdw blurRad="50800" dist="38100" dir="2700000" algn="tl" rotWithShape="0">
                  <a:srgbClr val="000000">
                    <a:alpha val="43000"/>
                  </a:srgbClr>
                </a:outerShdw>
              </a:effectLst>
            </a:rPr>
            <a:t>Understanding</a:t>
          </a:r>
        </a:p>
      </dgm:t>
    </dgm:pt>
    <dgm:pt modelId="{EADF3CAA-3F1B-BA47-BEC5-5202E3DE5D31}" type="sibTrans" cxnId="{4F3DA028-4E59-7948-BE81-F16AC0F77462}">
      <dgm:prSet/>
      <dgm:spPr/>
      <dgm:t>
        <a:bodyPr/>
        <a:lstStyle/>
        <a:p>
          <a:endParaRPr lang="en-US"/>
        </a:p>
      </dgm:t>
    </dgm:pt>
    <dgm:pt modelId="{6792F2F5-54C5-2746-9299-79649DB24FFC}" type="parTrans" cxnId="{4F3DA028-4E59-7948-BE81-F16AC0F77462}">
      <dgm:prSet/>
      <dgm:spPr/>
      <dgm:t>
        <a:bodyPr/>
        <a:lstStyle/>
        <a:p>
          <a:endParaRPr lang="en-US"/>
        </a:p>
      </dgm:t>
    </dgm:pt>
    <dgm:pt modelId="{56B0E922-9703-1A46-B515-6E1D15533507}" type="pres">
      <dgm:prSet presAssocID="{E0EAFDE6-D9F5-CA44-836B-ACF9A2D2C40D}" presName="cycle" presStyleCnt="0">
        <dgm:presLayoutVars>
          <dgm:dir/>
          <dgm:resizeHandles val="exact"/>
        </dgm:presLayoutVars>
      </dgm:prSet>
      <dgm:spPr/>
    </dgm:pt>
    <dgm:pt modelId="{106C5141-82D6-264C-B7C1-A8B4B2B8D87C}" type="pres">
      <dgm:prSet presAssocID="{A6F28B06-D194-1A4F-BF7D-6CA863254C9C}" presName="node" presStyleLbl="node1" presStyleIdx="0" presStyleCnt="5" custScaleX="113011">
        <dgm:presLayoutVars>
          <dgm:bulletEnabled val="1"/>
        </dgm:presLayoutVars>
      </dgm:prSet>
      <dgm:spPr/>
    </dgm:pt>
    <dgm:pt modelId="{353CDFAE-B981-B542-B059-405C7A601DC9}" type="pres">
      <dgm:prSet presAssocID="{A6F28B06-D194-1A4F-BF7D-6CA863254C9C}" presName="spNode" presStyleCnt="0"/>
      <dgm:spPr/>
    </dgm:pt>
    <dgm:pt modelId="{B1FCCB63-7441-CC4B-9DB7-CD822B2A23BD}" type="pres">
      <dgm:prSet presAssocID="{E5480C20-85FE-EA4D-8C77-505B64321EAC}" presName="sibTrans" presStyleLbl="sibTrans1D1" presStyleIdx="0" presStyleCnt="5"/>
      <dgm:spPr/>
    </dgm:pt>
    <dgm:pt modelId="{ACE0B2B8-12D4-4846-B8FB-5EAD8F0B4669}" type="pres">
      <dgm:prSet presAssocID="{3C56CE14-BCEA-D149-9FBE-0F501D97C5F8}" presName="node" presStyleLbl="node1" presStyleIdx="1" presStyleCnt="5" custScaleX="126333">
        <dgm:presLayoutVars>
          <dgm:bulletEnabled val="1"/>
        </dgm:presLayoutVars>
      </dgm:prSet>
      <dgm:spPr/>
    </dgm:pt>
    <dgm:pt modelId="{E87DAA9B-83BD-F24E-93FB-361D6B7832C5}" type="pres">
      <dgm:prSet presAssocID="{3C56CE14-BCEA-D149-9FBE-0F501D97C5F8}" presName="spNode" presStyleCnt="0"/>
      <dgm:spPr/>
    </dgm:pt>
    <dgm:pt modelId="{F321433E-4086-E04D-ABF4-B8AF51F4370F}" type="pres">
      <dgm:prSet presAssocID="{EADF3CAA-3F1B-BA47-BEC5-5202E3DE5D31}" presName="sibTrans" presStyleLbl="sibTrans1D1" presStyleIdx="1" presStyleCnt="5"/>
      <dgm:spPr/>
    </dgm:pt>
    <dgm:pt modelId="{AB9F9C8B-3EF8-4148-881C-80ED73F153E5}" type="pres">
      <dgm:prSet presAssocID="{2AB28EBE-E9B6-054D-9FA8-96A87735F0B9}" presName="node" presStyleLbl="node1" presStyleIdx="2" presStyleCnt="5" custScaleX="114288">
        <dgm:presLayoutVars>
          <dgm:bulletEnabled val="1"/>
        </dgm:presLayoutVars>
      </dgm:prSet>
      <dgm:spPr/>
    </dgm:pt>
    <dgm:pt modelId="{D219F5E2-9406-2446-BFBB-5327D5B9A935}" type="pres">
      <dgm:prSet presAssocID="{2AB28EBE-E9B6-054D-9FA8-96A87735F0B9}" presName="spNode" presStyleCnt="0"/>
      <dgm:spPr/>
    </dgm:pt>
    <dgm:pt modelId="{E204C11F-5C5D-F74C-AF75-B64548D671A0}" type="pres">
      <dgm:prSet presAssocID="{C2C1F37B-08CA-5847-A559-FBB91F74A2A8}" presName="sibTrans" presStyleLbl="sibTrans1D1" presStyleIdx="2" presStyleCnt="5"/>
      <dgm:spPr/>
    </dgm:pt>
    <dgm:pt modelId="{32FDEDCF-20D8-8543-827C-A5236B02436A}" type="pres">
      <dgm:prSet presAssocID="{25EE5676-804C-7443-9B8E-8DB7C7E11743}" presName="node" presStyleLbl="node1" presStyleIdx="3" presStyleCnt="5" custScaleX="117183">
        <dgm:presLayoutVars>
          <dgm:bulletEnabled val="1"/>
        </dgm:presLayoutVars>
      </dgm:prSet>
      <dgm:spPr/>
    </dgm:pt>
    <dgm:pt modelId="{3454F95F-70C7-B54B-9F94-7C2F96C9E205}" type="pres">
      <dgm:prSet presAssocID="{25EE5676-804C-7443-9B8E-8DB7C7E11743}" presName="spNode" presStyleCnt="0"/>
      <dgm:spPr/>
    </dgm:pt>
    <dgm:pt modelId="{C0EA4419-CE01-4746-8489-2FA2DEF6F697}" type="pres">
      <dgm:prSet presAssocID="{D0EE9E29-D625-D146-BDFF-E1479FA3F887}" presName="sibTrans" presStyleLbl="sibTrans1D1" presStyleIdx="3" presStyleCnt="5"/>
      <dgm:spPr/>
    </dgm:pt>
    <dgm:pt modelId="{5FACAFDC-BDA9-514C-A206-84EEDA279010}" type="pres">
      <dgm:prSet presAssocID="{901FECEB-0508-4741-A0FD-46301216A94D}" presName="node" presStyleLbl="node1" presStyleIdx="4" presStyleCnt="5" custScaleX="119423">
        <dgm:presLayoutVars>
          <dgm:bulletEnabled val="1"/>
        </dgm:presLayoutVars>
      </dgm:prSet>
      <dgm:spPr/>
    </dgm:pt>
    <dgm:pt modelId="{7F8B245C-4136-7447-A81E-678C73D372A8}" type="pres">
      <dgm:prSet presAssocID="{901FECEB-0508-4741-A0FD-46301216A94D}" presName="spNode" presStyleCnt="0"/>
      <dgm:spPr/>
    </dgm:pt>
    <dgm:pt modelId="{9D2ECEAE-AEBC-2642-A7EC-DB9829AAF0EE}" type="pres">
      <dgm:prSet presAssocID="{A1FBF5A6-39DB-4D48-8A9F-608B6AC5C8FC}" presName="sibTrans" presStyleLbl="sibTrans1D1" presStyleIdx="4" presStyleCnt="5"/>
      <dgm:spPr/>
    </dgm:pt>
  </dgm:ptLst>
  <dgm:cxnLst>
    <dgm:cxn modelId="{48888A13-274D-2340-83BA-A1BC7ADE9299}" srcId="{E0EAFDE6-D9F5-CA44-836B-ACF9A2D2C40D}" destId="{A6F28B06-D194-1A4F-BF7D-6CA863254C9C}" srcOrd="0" destOrd="0" parTransId="{C73341AE-9ED0-554C-BAB0-D8D4410151E2}" sibTransId="{E5480C20-85FE-EA4D-8C77-505B64321EAC}"/>
    <dgm:cxn modelId="{0394591B-CDEF-1649-B641-094291E4CBD3}" type="presOf" srcId="{2AB28EBE-E9B6-054D-9FA8-96A87735F0B9}" destId="{AB9F9C8B-3EF8-4148-881C-80ED73F153E5}" srcOrd="0" destOrd="0" presId="urn:microsoft.com/office/officeart/2005/8/layout/cycle5"/>
    <dgm:cxn modelId="{4F3DA028-4E59-7948-BE81-F16AC0F77462}" srcId="{E0EAFDE6-D9F5-CA44-836B-ACF9A2D2C40D}" destId="{3C56CE14-BCEA-D149-9FBE-0F501D97C5F8}" srcOrd="1" destOrd="0" parTransId="{6792F2F5-54C5-2746-9299-79649DB24FFC}" sibTransId="{EADF3CAA-3F1B-BA47-BEC5-5202E3DE5D31}"/>
    <dgm:cxn modelId="{C8132044-DC09-1D4E-AC14-73587E3DC8A7}" type="presOf" srcId="{901FECEB-0508-4741-A0FD-46301216A94D}" destId="{5FACAFDC-BDA9-514C-A206-84EEDA279010}" srcOrd="0" destOrd="0" presId="urn:microsoft.com/office/officeart/2005/8/layout/cycle5"/>
    <dgm:cxn modelId="{D1C7F850-8E68-D44E-9C21-34C0A627A19B}" type="presOf" srcId="{E0EAFDE6-D9F5-CA44-836B-ACF9A2D2C40D}" destId="{56B0E922-9703-1A46-B515-6E1D15533507}" srcOrd="0" destOrd="0" presId="urn:microsoft.com/office/officeart/2005/8/layout/cycle5"/>
    <dgm:cxn modelId="{41137252-3287-C54A-B923-7275758830D5}" type="presOf" srcId="{A1FBF5A6-39DB-4D48-8A9F-608B6AC5C8FC}" destId="{9D2ECEAE-AEBC-2642-A7EC-DB9829AAF0EE}" srcOrd="0" destOrd="0" presId="urn:microsoft.com/office/officeart/2005/8/layout/cycle5"/>
    <dgm:cxn modelId="{5C1B1E93-08C2-4F48-9C6B-FB1583A42157}" srcId="{E0EAFDE6-D9F5-CA44-836B-ACF9A2D2C40D}" destId="{901FECEB-0508-4741-A0FD-46301216A94D}" srcOrd="4" destOrd="0" parTransId="{87D20A74-247A-1A4A-B536-05D351072082}" sibTransId="{A1FBF5A6-39DB-4D48-8A9F-608B6AC5C8FC}"/>
    <dgm:cxn modelId="{804FEFB9-E889-714E-BEB9-F25591DBC628}" type="presOf" srcId="{D0EE9E29-D625-D146-BDFF-E1479FA3F887}" destId="{C0EA4419-CE01-4746-8489-2FA2DEF6F697}" srcOrd="0" destOrd="0" presId="urn:microsoft.com/office/officeart/2005/8/layout/cycle5"/>
    <dgm:cxn modelId="{5AC106BF-639B-A142-8056-E29ED42F9291}" type="presOf" srcId="{A6F28B06-D194-1A4F-BF7D-6CA863254C9C}" destId="{106C5141-82D6-264C-B7C1-A8B4B2B8D87C}" srcOrd="0" destOrd="0" presId="urn:microsoft.com/office/officeart/2005/8/layout/cycle5"/>
    <dgm:cxn modelId="{F703D0C7-DA3F-9F4A-9326-C83A4BCAD6D8}" type="presOf" srcId="{3C56CE14-BCEA-D149-9FBE-0F501D97C5F8}" destId="{ACE0B2B8-12D4-4846-B8FB-5EAD8F0B4669}" srcOrd="0" destOrd="0" presId="urn:microsoft.com/office/officeart/2005/8/layout/cycle5"/>
    <dgm:cxn modelId="{7E52C3D4-F453-FE46-94F3-79E567511D0D}" type="presOf" srcId="{25EE5676-804C-7443-9B8E-8DB7C7E11743}" destId="{32FDEDCF-20D8-8543-827C-A5236B02436A}" srcOrd="0" destOrd="0" presId="urn:microsoft.com/office/officeart/2005/8/layout/cycle5"/>
    <dgm:cxn modelId="{036C28EA-A15F-664B-B06B-584BD1C60EF9}" srcId="{E0EAFDE6-D9F5-CA44-836B-ACF9A2D2C40D}" destId="{25EE5676-804C-7443-9B8E-8DB7C7E11743}" srcOrd="3" destOrd="0" parTransId="{877C83ED-929E-4248-8E88-B1C833F6860F}" sibTransId="{D0EE9E29-D625-D146-BDFF-E1479FA3F887}"/>
    <dgm:cxn modelId="{6F000DED-093B-034D-A95E-BE4C4E8E8273}" type="presOf" srcId="{E5480C20-85FE-EA4D-8C77-505B64321EAC}" destId="{B1FCCB63-7441-CC4B-9DB7-CD822B2A23BD}" srcOrd="0" destOrd="0" presId="urn:microsoft.com/office/officeart/2005/8/layout/cycle5"/>
    <dgm:cxn modelId="{41EA35EF-EBC5-ED48-BDB9-DA20DB582AAD}" type="presOf" srcId="{EADF3CAA-3F1B-BA47-BEC5-5202E3DE5D31}" destId="{F321433E-4086-E04D-ABF4-B8AF51F4370F}" srcOrd="0" destOrd="0" presId="urn:microsoft.com/office/officeart/2005/8/layout/cycle5"/>
    <dgm:cxn modelId="{E57EF7F7-CB86-3143-A4F1-0EB8A7D86E15}" type="presOf" srcId="{C2C1F37B-08CA-5847-A559-FBB91F74A2A8}" destId="{E204C11F-5C5D-F74C-AF75-B64548D671A0}" srcOrd="0" destOrd="0" presId="urn:microsoft.com/office/officeart/2005/8/layout/cycle5"/>
    <dgm:cxn modelId="{F7C960FE-8605-644D-976C-4B4641C27591}" srcId="{E0EAFDE6-D9F5-CA44-836B-ACF9A2D2C40D}" destId="{2AB28EBE-E9B6-054D-9FA8-96A87735F0B9}" srcOrd="2" destOrd="0" parTransId="{8C51535A-9BF1-364F-B25D-0AC233956F23}" sibTransId="{C2C1F37B-08CA-5847-A559-FBB91F74A2A8}"/>
    <dgm:cxn modelId="{066ADF37-629F-E743-A105-540D4FEF9C2D}" type="presParOf" srcId="{56B0E922-9703-1A46-B515-6E1D15533507}" destId="{106C5141-82D6-264C-B7C1-A8B4B2B8D87C}" srcOrd="0" destOrd="0" presId="urn:microsoft.com/office/officeart/2005/8/layout/cycle5"/>
    <dgm:cxn modelId="{E63A20A7-831C-774F-BA03-0E2979E78057}" type="presParOf" srcId="{56B0E922-9703-1A46-B515-6E1D15533507}" destId="{353CDFAE-B981-B542-B059-405C7A601DC9}" srcOrd="1" destOrd="0" presId="urn:microsoft.com/office/officeart/2005/8/layout/cycle5"/>
    <dgm:cxn modelId="{002765E9-96B1-FF4B-808C-8CDEB31FCC20}" type="presParOf" srcId="{56B0E922-9703-1A46-B515-6E1D15533507}" destId="{B1FCCB63-7441-CC4B-9DB7-CD822B2A23BD}" srcOrd="2" destOrd="0" presId="urn:microsoft.com/office/officeart/2005/8/layout/cycle5"/>
    <dgm:cxn modelId="{5F68A385-3EA0-BC44-818B-896EC88B667A}" type="presParOf" srcId="{56B0E922-9703-1A46-B515-6E1D15533507}" destId="{ACE0B2B8-12D4-4846-B8FB-5EAD8F0B4669}" srcOrd="3" destOrd="0" presId="urn:microsoft.com/office/officeart/2005/8/layout/cycle5"/>
    <dgm:cxn modelId="{71D24740-7597-EA44-9B3C-115EF2288023}" type="presParOf" srcId="{56B0E922-9703-1A46-B515-6E1D15533507}" destId="{E87DAA9B-83BD-F24E-93FB-361D6B7832C5}" srcOrd="4" destOrd="0" presId="urn:microsoft.com/office/officeart/2005/8/layout/cycle5"/>
    <dgm:cxn modelId="{73C8F823-359F-6B4E-96AC-0EE14D3A2CA3}" type="presParOf" srcId="{56B0E922-9703-1A46-B515-6E1D15533507}" destId="{F321433E-4086-E04D-ABF4-B8AF51F4370F}" srcOrd="5" destOrd="0" presId="urn:microsoft.com/office/officeart/2005/8/layout/cycle5"/>
    <dgm:cxn modelId="{BCB845FF-E88D-2B49-8087-219FD6708110}" type="presParOf" srcId="{56B0E922-9703-1A46-B515-6E1D15533507}" destId="{AB9F9C8B-3EF8-4148-881C-80ED73F153E5}" srcOrd="6" destOrd="0" presId="urn:microsoft.com/office/officeart/2005/8/layout/cycle5"/>
    <dgm:cxn modelId="{26301099-A7FE-9248-8C47-DE7EAABB4DD7}" type="presParOf" srcId="{56B0E922-9703-1A46-B515-6E1D15533507}" destId="{D219F5E2-9406-2446-BFBB-5327D5B9A935}" srcOrd="7" destOrd="0" presId="urn:microsoft.com/office/officeart/2005/8/layout/cycle5"/>
    <dgm:cxn modelId="{69D320DF-6756-6244-A8C6-DEA8C25A522E}" type="presParOf" srcId="{56B0E922-9703-1A46-B515-6E1D15533507}" destId="{E204C11F-5C5D-F74C-AF75-B64548D671A0}" srcOrd="8" destOrd="0" presId="urn:microsoft.com/office/officeart/2005/8/layout/cycle5"/>
    <dgm:cxn modelId="{A2F0D670-2498-2140-8B5B-D5F0DB0F33AF}" type="presParOf" srcId="{56B0E922-9703-1A46-B515-6E1D15533507}" destId="{32FDEDCF-20D8-8543-827C-A5236B02436A}" srcOrd="9" destOrd="0" presId="urn:microsoft.com/office/officeart/2005/8/layout/cycle5"/>
    <dgm:cxn modelId="{0C9CBEBE-FDD4-4048-BF22-8074B086D31C}" type="presParOf" srcId="{56B0E922-9703-1A46-B515-6E1D15533507}" destId="{3454F95F-70C7-B54B-9F94-7C2F96C9E205}" srcOrd="10" destOrd="0" presId="urn:microsoft.com/office/officeart/2005/8/layout/cycle5"/>
    <dgm:cxn modelId="{94AEF5D0-A50D-C54C-A30E-839A673226AF}" type="presParOf" srcId="{56B0E922-9703-1A46-B515-6E1D15533507}" destId="{C0EA4419-CE01-4746-8489-2FA2DEF6F697}" srcOrd="11" destOrd="0" presId="urn:microsoft.com/office/officeart/2005/8/layout/cycle5"/>
    <dgm:cxn modelId="{0F02EC40-6624-AA47-9C2F-335C9E8BCB25}" type="presParOf" srcId="{56B0E922-9703-1A46-B515-6E1D15533507}" destId="{5FACAFDC-BDA9-514C-A206-84EEDA279010}" srcOrd="12" destOrd="0" presId="urn:microsoft.com/office/officeart/2005/8/layout/cycle5"/>
    <dgm:cxn modelId="{A757F38E-0276-F949-A6C9-498D4F0AF491}" type="presParOf" srcId="{56B0E922-9703-1A46-B515-6E1D15533507}" destId="{7F8B245C-4136-7447-A81E-678C73D372A8}" srcOrd="13" destOrd="0" presId="urn:microsoft.com/office/officeart/2005/8/layout/cycle5"/>
    <dgm:cxn modelId="{851F4D6B-9F3D-1B48-BECD-7D7B7323A350}" type="presParOf" srcId="{56B0E922-9703-1A46-B515-6E1D15533507}" destId="{9D2ECEAE-AEBC-2642-A7EC-DB9829AAF0EE}"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0EAFDE6-D9F5-CA44-836B-ACF9A2D2C40D}" type="doc">
      <dgm:prSet loTypeId="urn:microsoft.com/office/officeart/2005/8/layout/cycle5" loCatId="" qsTypeId="urn:microsoft.com/office/officeart/2005/8/quickstyle/simple2" qsCatId="simple" csTypeId="urn:microsoft.com/office/officeart/2005/8/colors/colorful1" csCatId="colorful" phldr="1"/>
      <dgm:spPr/>
      <dgm:t>
        <a:bodyPr/>
        <a:lstStyle/>
        <a:p>
          <a:endParaRPr lang="en-US"/>
        </a:p>
      </dgm:t>
    </dgm:pt>
    <dgm:pt modelId="{A6F28B06-D194-1A4F-BF7D-6CA863254C9C}">
      <dgm:prSet phldrT="[Text]" custT="1"/>
      <dgm:spPr/>
      <dgm:t>
        <a:bodyPr/>
        <a:lstStyle/>
        <a:p>
          <a:pPr algn="ctr"/>
          <a:r>
            <a:rPr lang="en-US" sz="2000" b="1" i="0" dirty="0">
              <a:effectLst>
                <a:outerShdw blurRad="50800" dist="38100" dir="2700000" algn="tl" rotWithShape="0">
                  <a:srgbClr val="000000">
                    <a:alpha val="43000"/>
                  </a:srgbClr>
                </a:outerShdw>
              </a:effectLst>
            </a:rPr>
            <a:t>Awareness</a:t>
          </a:r>
          <a:endParaRPr lang="en-US" sz="1800" b="1" i="0" dirty="0">
            <a:effectLst>
              <a:outerShdw blurRad="50800" dist="38100" dir="2700000" algn="tl" rotWithShape="0">
                <a:srgbClr val="000000">
                  <a:alpha val="43000"/>
                </a:srgbClr>
              </a:outerShdw>
            </a:effectLst>
          </a:endParaRPr>
        </a:p>
      </dgm:t>
    </dgm:pt>
    <dgm:pt modelId="{C73341AE-9ED0-554C-BAB0-D8D4410151E2}" type="parTrans" cxnId="{48888A13-274D-2340-83BA-A1BC7ADE9299}">
      <dgm:prSet/>
      <dgm:spPr/>
      <dgm:t>
        <a:bodyPr/>
        <a:lstStyle/>
        <a:p>
          <a:endParaRPr lang="en-US"/>
        </a:p>
      </dgm:t>
    </dgm:pt>
    <dgm:pt modelId="{E5480C20-85FE-EA4D-8C77-505B64321EAC}" type="sibTrans" cxnId="{48888A13-274D-2340-83BA-A1BC7ADE9299}">
      <dgm:prSet/>
      <dgm:spPr/>
      <dgm:t>
        <a:bodyPr/>
        <a:lstStyle/>
        <a:p>
          <a:endParaRPr lang="en-US"/>
        </a:p>
      </dgm:t>
    </dgm:pt>
    <dgm:pt modelId="{2AB28EBE-E9B6-054D-9FA8-96A87735F0B9}">
      <dgm:prSet phldrT="[Text]" custT="1"/>
      <dgm:spPr/>
      <dgm:t>
        <a:bodyPr/>
        <a:lstStyle/>
        <a:p>
          <a:pPr algn="ctr"/>
          <a:r>
            <a:rPr lang="en-US" sz="2000" b="1" i="0" dirty="0">
              <a:effectLst>
                <a:outerShdw blurRad="50800" dist="38100" dir="2700000" algn="tl" rotWithShape="0">
                  <a:srgbClr val="000000">
                    <a:alpha val="43000"/>
                  </a:srgbClr>
                </a:outerShdw>
              </a:effectLst>
            </a:rPr>
            <a:t>Acceptance</a:t>
          </a:r>
          <a:endParaRPr lang="en-US" sz="1800" b="1" i="0" dirty="0">
            <a:effectLst>
              <a:outerShdw blurRad="50800" dist="38100" dir="2700000" algn="tl" rotWithShape="0">
                <a:srgbClr val="000000">
                  <a:alpha val="43000"/>
                </a:srgbClr>
              </a:outerShdw>
            </a:effectLst>
          </a:endParaRPr>
        </a:p>
      </dgm:t>
    </dgm:pt>
    <dgm:pt modelId="{8C51535A-9BF1-364F-B25D-0AC233956F23}" type="parTrans" cxnId="{F7C960FE-8605-644D-976C-4B4641C27591}">
      <dgm:prSet/>
      <dgm:spPr/>
      <dgm:t>
        <a:bodyPr/>
        <a:lstStyle/>
        <a:p>
          <a:endParaRPr lang="en-US"/>
        </a:p>
      </dgm:t>
    </dgm:pt>
    <dgm:pt modelId="{C2C1F37B-08CA-5847-A559-FBB91F74A2A8}" type="sibTrans" cxnId="{F7C960FE-8605-644D-976C-4B4641C27591}">
      <dgm:prSet/>
      <dgm:spPr/>
      <dgm:t>
        <a:bodyPr/>
        <a:lstStyle/>
        <a:p>
          <a:endParaRPr lang="en-US"/>
        </a:p>
      </dgm:t>
    </dgm:pt>
    <dgm:pt modelId="{25EE5676-804C-7443-9B8E-8DB7C7E11743}">
      <dgm:prSet phldrT="[Text]" custT="1"/>
      <dgm:spPr/>
      <dgm:t>
        <a:bodyPr/>
        <a:lstStyle/>
        <a:p>
          <a:pPr algn="ctr"/>
          <a:r>
            <a:rPr lang="en-US" sz="2000" b="1" i="0" dirty="0">
              <a:effectLst>
                <a:outerShdw blurRad="50800" dist="38100" dir="2700000" algn="tl" rotWithShape="0">
                  <a:srgbClr val="000000">
                    <a:alpha val="43000"/>
                  </a:srgbClr>
                </a:outerShdw>
              </a:effectLst>
            </a:rPr>
            <a:t>Commitment</a:t>
          </a:r>
          <a:endParaRPr lang="en-US" sz="1800" b="1" i="0" dirty="0">
            <a:effectLst>
              <a:outerShdw blurRad="50800" dist="38100" dir="2700000" algn="tl" rotWithShape="0">
                <a:srgbClr val="000000">
                  <a:alpha val="43000"/>
                </a:srgbClr>
              </a:outerShdw>
            </a:effectLst>
          </a:endParaRPr>
        </a:p>
      </dgm:t>
    </dgm:pt>
    <dgm:pt modelId="{877C83ED-929E-4248-8E88-B1C833F6860F}" type="parTrans" cxnId="{036C28EA-A15F-664B-B06B-584BD1C60EF9}">
      <dgm:prSet/>
      <dgm:spPr/>
      <dgm:t>
        <a:bodyPr/>
        <a:lstStyle/>
        <a:p>
          <a:endParaRPr lang="en-US"/>
        </a:p>
      </dgm:t>
    </dgm:pt>
    <dgm:pt modelId="{D0EE9E29-D625-D146-BDFF-E1479FA3F887}" type="sibTrans" cxnId="{036C28EA-A15F-664B-B06B-584BD1C60EF9}">
      <dgm:prSet/>
      <dgm:spPr/>
      <dgm:t>
        <a:bodyPr/>
        <a:lstStyle/>
        <a:p>
          <a:endParaRPr lang="en-US"/>
        </a:p>
      </dgm:t>
    </dgm:pt>
    <dgm:pt modelId="{901FECEB-0508-4741-A0FD-46301216A94D}">
      <dgm:prSet phldrT="[Text]" custT="1"/>
      <dgm:spPr/>
      <dgm:t>
        <a:bodyPr/>
        <a:lstStyle/>
        <a:p>
          <a:pPr algn="ctr"/>
          <a:r>
            <a:rPr lang="en-US" sz="2000" b="1" i="0" dirty="0">
              <a:effectLst>
                <a:outerShdw blurRad="50800" dist="38100" dir="2700000" algn="tl" rotWithShape="0">
                  <a:srgbClr val="000000">
                    <a:alpha val="43000"/>
                  </a:srgbClr>
                </a:outerShdw>
              </a:effectLst>
            </a:rPr>
            <a:t>Engagement</a:t>
          </a:r>
          <a:endParaRPr lang="en-US" sz="1800" b="1" i="0" dirty="0">
            <a:effectLst>
              <a:outerShdw blurRad="50800" dist="38100" dir="2700000" algn="tl" rotWithShape="0">
                <a:srgbClr val="000000">
                  <a:alpha val="43000"/>
                </a:srgbClr>
              </a:outerShdw>
            </a:effectLst>
          </a:endParaRPr>
        </a:p>
      </dgm:t>
    </dgm:pt>
    <dgm:pt modelId="{87D20A74-247A-1A4A-B536-05D351072082}" type="parTrans" cxnId="{5C1B1E93-08C2-4F48-9C6B-FB1583A42157}">
      <dgm:prSet/>
      <dgm:spPr/>
      <dgm:t>
        <a:bodyPr/>
        <a:lstStyle/>
        <a:p>
          <a:endParaRPr lang="en-US"/>
        </a:p>
      </dgm:t>
    </dgm:pt>
    <dgm:pt modelId="{A1FBF5A6-39DB-4D48-8A9F-608B6AC5C8FC}" type="sibTrans" cxnId="{5C1B1E93-08C2-4F48-9C6B-FB1583A42157}">
      <dgm:prSet/>
      <dgm:spPr/>
      <dgm:t>
        <a:bodyPr/>
        <a:lstStyle/>
        <a:p>
          <a:endParaRPr lang="en-US"/>
        </a:p>
      </dgm:t>
    </dgm:pt>
    <dgm:pt modelId="{3C56CE14-BCEA-D149-9FBE-0F501D97C5F8}">
      <dgm:prSet phldrT="[Text]" custT="1"/>
      <dgm:spPr/>
      <dgm:t>
        <a:bodyPr/>
        <a:lstStyle/>
        <a:p>
          <a:pPr algn="ctr"/>
          <a:r>
            <a:rPr lang="en-US" sz="2000" b="1" i="0" dirty="0">
              <a:effectLst>
                <a:outerShdw blurRad="50800" dist="38100" dir="2700000" algn="tl" rotWithShape="0">
                  <a:srgbClr val="000000">
                    <a:alpha val="43000"/>
                  </a:srgbClr>
                </a:outerShdw>
              </a:effectLst>
            </a:rPr>
            <a:t>Understanding</a:t>
          </a:r>
        </a:p>
      </dgm:t>
    </dgm:pt>
    <dgm:pt modelId="{EADF3CAA-3F1B-BA47-BEC5-5202E3DE5D31}" type="sibTrans" cxnId="{4F3DA028-4E59-7948-BE81-F16AC0F77462}">
      <dgm:prSet/>
      <dgm:spPr/>
      <dgm:t>
        <a:bodyPr/>
        <a:lstStyle/>
        <a:p>
          <a:endParaRPr lang="en-US"/>
        </a:p>
      </dgm:t>
    </dgm:pt>
    <dgm:pt modelId="{6792F2F5-54C5-2746-9299-79649DB24FFC}" type="parTrans" cxnId="{4F3DA028-4E59-7948-BE81-F16AC0F77462}">
      <dgm:prSet/>
      <dgm:spPr/>
      <dgm:t>
        <a:bodyPr/>
        <a:lstStyle/>
        <a:p>
          <a:endParaRPr lang="en-US"/>
        </a:p>
      </dgm:t>
    </dgm:pt>
    <dgm:pt modelId="{56B0E922-9703-1A46-B515-6E1D15533507}" type="pres">
      <dgm:prSet presAssocID="{E0EAFDE6-D9F5-CA44-836B-ACF9A2D2C40D}" presName="cycle" presStyleCnt="0">
        <dgm:presLayoutVars>
          <dgm:dir/>
          <dgm:resizeHandles val="exact"/>
        </dgm:presLayoutVars>
      </dgm:prSet>
      <dgm:spPr/>
    </dgm:pt>
    <dgm:pt modelId="{106C5141-82D6-264C-B7C1-A8B4B2B8D87C}" type="pres">
      <dgm:prSet presAssocID="{A6F28B06-D194-1A4F-BF7D-6CA863254C9C}" presName="node" presStyleLbl="node1" presStyleIdx="0" presStyleCnt="5" custScaleX="113011">
        <dgm:presLayoutVars>
          <dgm:bulletEnabled val="1"/>
        </dgm:presLayoutVars>
      </dgm:prSet>
      <dgm:spPr/>
    </dgm:pt>
    <dgm:pt modelId="{353CDFAE-B981-B542-B059-405C7A601DC9}" type="pres">
      <dgm:prSet presAssocID="{A6F28B06-D194-1A4F-BF7D-6CA863254C9C}" presName="spNode" presStyleCnt="0"/>
      <dgm:spPr/>
    </dgm:pt>
    <dgm:pt modelId="{B1FCCB63-7441-CC4B-9DB7-CD822B2A23BD}" type="pres">
      <dgm:prSet presAssocID="{E5480C20-85FE-EA4D-8C77-505B64321EAC}" presName="sibTrans" presStyleLbl="sibTrans1D1" presStyleIdx="0" presStyleCnt="5"/>
      <dgm:spPr/>
    </dgm:pt>
    <dgm:pt modelId="{ACE0B2B8-12D4-4846-B8FB-5EAD8F0B4669}" type="pres">
      <dgm:prSet presAssocID="{3C56CE14-BCEA-D149-9FBE-0F501D97C5F8}" presName="node" presStyleLbl="node1" presStyleIdx="1" presStyleCnt="5" custScaleX="126333">
        <dgm:presLayoutVars>
          <dgm:bulletEnabled val="1"/>
        </dgm:presLayoutVars>
      </dgm:prSet>
      <dgm:spPr/>
    </dgm:pt>
    <dgm:pt modelId="{E87DAA9B-83BD-F24E-93FB-361D6B7832C5}" type="pres">
      <dgm:prSet presAssocID="{3C56CE14-BCEA-D149-9FBE-0F501D97C5F8}" presName="spNode" presStyleCnt="0"/>
      <dgm:spPr/>
    </dgm:pt>
    <dgm:pt modelId="{F321433E-4086-E04D-ABF4-B8AF51F4370F}" type="pres">
      <dgm:prSet presAssocID="{EADF3CAA-3F1B-BA47-BEC5-5202E3DE5D31}" presName="sibTrans" presStyleLbl="sibTrans1D1" presStyleIdx="1" presStyleCnt="5"/>
      <dgm:spPr/>
    </dgm:pt>
    <dgm:pt modelId="{AB9F9C8B-3EF8-4148-881C-80ED73F153E5}" type="pres">
      <dgm:prSet presAssocID="{2AB28EBE-E9B6-054D-9FA8-96A87735F0B9}" presName="node" presStyleLbl="node1" presStyleIdx="2" presStyleCnt="5" custScaleX="114288">
        <dgm:presLayoutVars>
          <dgm:bulletEnabled val="1"/>
        </dgm:presLayoutVars>
      </dgm:prSet>
      <dgm:spPr/>
    </dgm:pt>
    <dgm:pt modelId="{D219F5E2-9406-2446-BFBB-5327D5B9A935}" type="pres">
      <dgm:prSet presAssocID="{2AB28EBE-E9B6-054D-9FA8-96A87735F0B9}" presName="spNode" presStyleCnt="0"/>
      <dgm:spPr/>
    </dgm:pt>
    <dgm:pt modelId="{E204C11F-5C5D-F74C-AF75-B64548D671A0}" type="pres">
      <dgm:prSet presAssocID="{C2C1F37B-08CA-5847-A559-FBB91F74A2A8}" presName="sibTrans" presStyleLbl="sibTrans1D1" presStyleIdx="2" presStyleCnt="5"/>
      <dgm:spPr/>
    </dgm:pt>
    <dgm:pt modelId="{32FDEDCF-20D8-8543-827C-A5236B02436A}" type="pres">
      <dgm:prSet presAssocID="{25EE5676-804C-7443-9B8E-8DB7C7E11743}" presName="node" presStyleLbl="node1" presStyleIdx="3" presStyleCnt="5" custScaleX="117183">
        <dgm:presLayoutVars>
          <dgm:bulletEnabled val="1"/>
        </dgm:presLayoutVars>
      </dgm:prSet>
      <dgm:spPr/>
    </dgm:pt>
    <dgm:pt modelId="{3454F95F-70C7-B54B-9F94-7C2F96C9E205}" type="pres">
      <dgm:prSet presAssocID="{25EE5676-804C-7443-9B8E-8DB7C7E11743}" presName="spNode" presStyleCnt="0"/>
      <dgm:spPr/>
    </dgm:pt>
    <dgm:pt modelId="{C0EA4419-CE01-4746-8489-2FA2DEF6F697}" type="pres">
      <dgm:prSet presAssocID="{D0EE9E29-D625-D146-BDFF-E1479FA3F887}" presName="sibTrans" presStyleLbl="sibTrans1D1" presStyleIdx="3" presStyleCnt="5"/>
      <dgm:spPr/>
    </dgm:pt>
    <dgm:pt modelId="{5FACAFDC-BDA9-514C-A206-84EEDA279010}" type="pres">
      <dgm:prSet presAssocID="{901FECEB-0508-4741-A0FD-46301216A94D}" presName="node" presStyleLbl="node1" presStyleIdx="4" presStyleCnt="5" custScaleX="119423">
        <dgm:presLayoutVars>
          <dgm:bulletEnabled val="1"/>
        </dgm:presLayoutVars>
      </dgm:prSet>
      <dgm:spPr/>
    </dgm:pt>
    <dgm:pt modelId="{7F8B245C-4136-7447-A81E-678C73D372A8}" type="pres">
      <dgm:prSet presAssocID="{901FECEB-0508-4741-A0FD-46301216A94D}" presName="spNode" presStyleCnt="0"/>
      <dgm:spPr/>
    </dgm:pt>
    <dgm:pt modelId="{9D2ECEAE-AEBC-2642-A7EC-DB9829AAF0EE}" type="pres">
      <dgm:prSet presAssocID="{A1FBF5A6-39DB-4D48-8A9F-608B6AC5C8FC}" presName="sibTrans" presStyleLbl="sibTrans1D1" presStyleIdx="4" presStyleCnt="5"/>
      <dgm:spPr/>
    </dgm:pt>
  </dgm:ptLst>
  <dgm:cxnLst>
    <dgm:cxn modelId="{48888A13-274D-2340-83BA-A1BC7ADE9299}" srcId="{E0EAFDE6-D9F5-CA44-836B-ACF9A2D2C40D}" destId="{A6F28B06-D194-1A4F-BF7D-6CA863254C9C}" srcOrd="0" destOrd="0" parTransId="{C73341AE-9ED0-554C-BAB0-D8D4410151E2}" sibTransId="{E5480C20-85FE-EA4D-8C77-505B64321EAC}"/>
    <dgm:cxn modelId="{4F3DA028-4E59-7948-BE81-F16AC0F77462}" srcId="{E0EAFDE6-D9F5-CA44-836B-ACF9A2D2C40D}" destId="{3C56CE14-BCEA-D149-9FBE-0F501D97C5F8}" srcOrd="1" destOrd="0" parTransId="{6792F2F5-54C5-2746-9299-79649DB24FFC}" sibTransId="{EADF3CAA-3F1B-BA47-BEC5-5202E3DE5D31}"/>
    <dgm:cxn modelId="{7D39722C-13F2-CF43-A0E3-48B51F2E7B9C}" type="presOf" srcId="{A1FBF5A6-39DB-4D48-8A9F-608B6AC5C8FC}" destId="{9D2ECEAE-AEBC-2642-A7EC-DB9829AAF0EE}" srcOrd="0" destOrd="0" presId="urn:microsoft.com/office/officeart/2005/8/layout/cycle5"/>
    <dgm:cxn modelId="{7142066B-CEE0-EF43-9624-0D7D47F00098}" type="presOf" srcId="{EADF3CAA-3F1B-BA47-BEC5-5202E3DE5D31}" destId="{F321433E-4086-E04D-ABF4-B8AF51F4370F}" srcOrd="0" destOrd="0" presId="urn:microsoft.com/office/officeart/2005/8/layout/cycle5"/>
    <dgm:cxn modelId="{E5D51F7E-F514-2141-8CE7-F1C33806BF77}" type="presOf" srcId="{3C56CE14-BCEA-D149-9FBE-0F501D97C5F8}" destId="{ACE0B2B8-12D4-4846-B8FB-5EAD8F0B4669}" srcOrd="0" destOrd="0" presId="urn:microsoft.com/office/officeart/2005/8/layout/cycle5"/>
    <dgm:cxn modelId="{706F0385-F08E-7A4D-A351-7A0541728FF0}" type="presOf" srcId="{901FECEB-0508-4741-A0FD-46301216A94D}" destId="{5FACAFDC-BDA9-514C-A206-84EEDA279010}" srcOrd="0" destOrd="0" presId="urn:microsoft.com/office/officeart/2005/8/layout/cycle5"/>
    <dgm:cxn modelId="{514C278E-7E05-814E-94E0-6E63A7140040}" type="presOf" srcId="{E5480C20-85FE-EA4D-8C77-505B64321EAC}" destId="{B1FCCB63-7441-CC4B-9DB7-CD822B2A23BD}" srcOrd="0" destOrd="0" presId="urn:microsoft.com/office/officeart/2005/8/layout/cycle5"/>
    <dgm:cxn modelId="{6C716290-4EEE-0A42-8697-AAA8D8F254C3}" type="presOf" srcId="{D0EE9E29-D625-D146-BDFF-E1479FA3F887}" destId="{C0EA4419-CE01-4746-8489-2FA2DEF6F697}" srcOrd="0" destOrd="0" presId="urn:microsoft.com/office/officeart/2005/8/layout/cycle5"/>
    <dgm:cxn modelId="{5C1B1E93-08C2-4F48-9C6B-FB1583A42157}" srcId="{E0EAFDE6-D9F5-CA44-836B-ACF9A2D2C40D}" destId="{901FECEB-0508-4741-A0FD-46301216A94D}" srcOrd="4" destOrd="0" parTransId="{87D20A74-247A-1A4A-B536-05D351072082}" sibTransId="{A1FBF5A6-39DB-4D48-8A9F-608B6AC5C8FC}"/>
    <dgm:cxn modelId="{53D365A0-D184-0342-A8CE-386F93E348C3}" type="presOf" srcId="{C2C1F37B-08CA-5847-A559-FBB91F74A2A8}" destId="{E204C11F-5C5D-F74C-AF75-B64548D671A0}" srcOrd="0" destOrd="0" presId="urn:microsoft.com/office/officeart/2005/8/layout/cycle5"/>
    <dgm:cxn modelId="{127A3CAC-2972-704D-AF00-62B9E6F95AEA}" type="presOf" srcId="{25EE5676-804C-7443-9B8E-8DB7C7E11743}" destId="{32FDEDCF-20D8-8543-827C-A5236B02436A}" srcOrd="0" destOrd="0" presId="urn:microsoft.com/office/officeart/2005/8/layout/cycle5"/>
    <dgm:cxn modelId="{44EBE9BB-B3DE-FB4F-9CD0-F2C969E328A3}" type="presOf" srcId="{2AB28EBE-E9B6-054D-9FA8-96A87735F0B9}" destId="{AB9F9C8B-3EF8-4148-881C-80ED73F153E5}" srcOrd="0" destOrd="0" presId="urn:microsoft.com/office/officeart/2005/8/layout/cycle5"/>
    <dgm:cxn modelId="{755C54E7-C560-A245-89A1-EE20FB2260F3}" type="presOf" srcId="{E0EAFDE6-D9F5-CA44-836B-ACF9A2D2C40D}" destId="{56B0E922-9703-1A46-B515-6E1D15533507}" srcOrd="0" destOrd="0" presId="urn:microsoft.com/office/officeart/2005/8/layout/cycle5"/>
    <dgm:cxn modelId="{036C28EA-A15F-664B-B06B-584BD1C60EF9}" srcId="{E0EAFDE6-D9F5-CA44-836B-ACF9A2D2C40D}" destId="{25EE5676-804C-7443-9B8E-8DB7C7E11743}" srcOrd="3" destOrd="0" parTransId="{877C83ED-929E-4248-8E88-B1C833F6860F}" sibTransId="{D0EE9E29-D625-D146-BDFF-E1479FA3F887}"/>
    <dgm:cxn modelId="{7A7483F3-866A-FE43-84DC-A53542EC524C}" type="presOf" srcId="{A6F28B06-D194-1A4F-BF7D-6CA863254C9C}" destId="{106C5141-82D6-264C-B7C1-A8B4B2B8D87C}" srcOrd="0" destOrd="0" presId="urn:microsoft.com/office/officeart/2005/8/layout/cycle5"/>
    <dgm:cxn modelId="{F7C960FE-8605-644D-976C-4B4641C27591}" srcId="{E0EAFDE6-D9F5-CA44-836B-ACF9A2D2C40D}" destId="{2AB28EBE-E9B6-054D-9FA8-96A87735F0B9}" srcOrd="2" destOrd="0" parTransId="{8C51535A-9BF1-364F-B25D-0AC233956F23}" sibTransId="{C2C1F37B-08CA-5847-A559-FBB91F74A2A8}"/>
    <dgm:cxn modelId="{08CB890B-0CBB-804F-B38A-360158E37F62}" type="presParOf" srcId="{56B0E922-9703-1A46-B515-6E1D15533507}" destId="{106C5141-82D6-264C-B7C1-A8B4B2B8D87C}" srcOrd="0" destOrd="0" presId="urn:microsoft.com/office/officeart/2005/8/layout/cycle5"/>
    <dgm:cxn modelId="{42BB2AF1-F5E2-444A-82BD-4407E89A8BB2}" type="presParOf" srcId="{56B0E922-9703-1A46-B515-6E1D15533507}" destId="{353CDFAE-B981-B542-B059-405C7A601DC9}" srcOrd="1" destOrd="0" presId="urn:microsoft.com/office/officeart/2005/8/layout/cycle5"/>
    <dgm:cxn modelId="{A7C73672-55B2-D546-8934-B2D7C255FBC7}" type="presParOf" srcId="{56B0E922-9703-1A46-B515-6E1D15533507}" destId="{B1FCCB63-7441-CC4B-9DB7-CD822B2A23BD}" srcOrd="2" destOrd="0" presId="urn:microsoft.com/office/officeart/2005/8/layout/cycle5"/>
    <dgm:cxn modelId="{602A52AE-CB3C-474B-9B84-87BA5625ADC1}" type="presParOf" srcId="{56B0E922-9703-1A46-B515-6E1D15533507}" destId="{ACE0B2B8-12D4-4846-B8FB-5EAD8F0B4669}" srcOrd="3" destOrd="0" presId="urn:microsoft.com/office/officeart/2005/8/layout/cycle5"/>
    <dgm:cxn modelId="{51065864-3FFD-1E46-9825-BDCE1F9CB110}" type="presParOf" srcId="{56B0E922-9703-1A46-B515-6E1D15533507}" destId="{E87DAA9B-83BD-F24E-93FB-361D6B7832C5}" srcOrd="4" destOrd="0" presId="urn:microsoft.com/office/officeart/2005/8/layout/cycle5"/>
    <dgm:cxn modelId="{A3550B92-4C9F-7D43-850D-0D76EC7F8763}" type="presParOf" srcId="{56B0E922-9703-1A46-B515-6E1D15533507}" destId="{F321433E-4086-E04D-ABF4-B8AF51F4370F}" srcOrd="5" destOrd="0" presId="urn:microsoft.com/office/officeart/2005/8/layout/cycle5"/>
    <dgm:cxn modelId="{938CE8DF-CF23-4A42-AF15-EEA5D11F3AF3}" type="presParOf" srcId="{56B0E922-9703-1A46-B515-6E1D15533507}" destId="{AB9F9C8B-3EF8-4148-881C-80ED73F153E5}" srcOrd="6" destOrd="0" presId="urn:microsoft.com/office/officeart/2005/8/layout/cycle5"/>
    <dgm:cxn modelId="{2370F907-D32C-BC4F-A5CB-BA0067303239}" type="presParOf" srcId="{56B0E922-9703-1A46-B515-6E1D15533507}" destId="{D219F5E2-9406-2446-BFBB-5327D5B9A935}" srcOrd="7" destOrd="0" presId="urn:microsoft.com/office/officeart/2005/8/layout/cycle5"/>
    <dgm:cxn modelId="{DEC79078-3786-AA4E-8F8E-C3B30FCBDCB9}" type="presParOf" srcId="{56B0E922-9703-1A46-B515-6E1D15533507}" destId="{E204C11F-5C5D-F74C-AF75-B64548D671A0}" srcOrd="8" destOrd="0" presId="urn:microsoft.com/office/officeart/2005/8/layout/cycle5"/>
    <dgm:cxn modelId="{F002A8BD-466B-AC4D-8329-7CFD71653735}" type="presParOf" srcId="{56B0E922-9703-1A46-B515-6E1D15533507}" destId="{32FDEDCF-20D8-8543-827C-A5236B02436A}" srcOrd="9" destOrd="0" presId="urn:microsoft.com/office/officeart/2005/8/layout/cycle5"/>
    <dgm:cxn modelId="{0FAAED34-E6DF-4149-BAE6-FB631B7415E7}" type="presParOf" srcId="{56B0E922-9703-1A46-B515-6E1D15533507}" destId="{3454F95F-70C7-B54B-9F94-7C2F96C9E205}" srcOrd="10" destOrd="0" presId="urn:microsoft.com/office/officeart/2005/8/layout/cycle5"/>
    <dgm:cxn modelId="{D013AAF1-2EBF-354E-AC42-218BEEDBCE76}" type="presParOf" srcId="{56B0E922-9703-1A46-B515-6E1D15533507}" destId="{C0EA4419-CE01-4746-8489-2FA2DEF6F697}" srcOrd="11" destOrd="0" presId="urn:microsoft.com/office/officeart/2005/8/layout/cycle5"/>
    <dgm:cxn modelId="{6488DF20-8F5A-7D4C-B860-DE6B36F98385}" type="presParOf" srcId="{56B0E922-9703-1A46-B515-6E1D15533507}" destId="{5FACAFDC-BDA9-514C-A206-84EEDA279010}" srcOrd="12" destOrd="0" presId="urn:microsoft.com/office/officeart/2005/8/layout/cycle5"/>
    <dgm:cxn modelId="{20A06E29-5CBC-7341-BA85-26045D94A7E6}" type="presParOf" srcId="{56B0E922-9703-1A46-B515-6E1D15533507}" destId="{7F8B245C-4136-7447-A81E-678C73D372A8}" srcOrd="13" destOrd="0" presId="urn:microsoft.com/office/officeart/2005/8/layout/cycle5"/>
    <dgm:cxn modelId="{4DE0631D-36ED-5D48-A1D0-D4AF33C3AC2C}" type="presParOf" srcId="{56B0E922-9703-1A46-B515-6E1D15533507}" destId="{9D2ECEAE-AEBC-2642-A7EC-DB9829AAF0EE}"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A065432-4EAC-8A48-B798-098EE569B3B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2ACC4D5-BBE4-3E4E-9C1C-173659FFFF7E}">
      <dgm:prSet phldrT="[Text]" custT="1"/>
      <dgm:spPr>
        <a:solidFill>
          <a:srgbClr val="0070C0"/>
        </a:solidFill>
      </dgm:spPr>
      <dgm:t>
        <a:bodyPr/>
        <a:lstStyle/>
        <a:p>
          <a:r>
            <a:rPr lang="en-US" sz="2100" dirty="0"/>
            <a:t>Observe</a:t>
          </a:r>
        </a:p>
        <a:p>
          <a:r>
            <a:rPr lang="en-US" sz="1400" dirty="0"/>
            <a:t>Gather info</a:t>
          </a:r>
        </a:p>
      </dgm:t>
    </dgm:pt>
    <dgm:pt modelId="{339D2DAC-5FB7-7640-BCED-3D18C2DD035E}" type="parTrans" cxnId="{62323A7A-083F-5144-9346-4FB234D2B51D}">
      <dgm:prSet/>
      <dgm:spPr/>
      <dgm:t>
        <a:bodyPr/>
        <a:lstStyle/>
        <a:p>
          <a:endParaRPr lang="en-US"/>
        </a:p>
      </dgm:t>
    </dgm:pt>
    <dgm:pt modelId="{107CECC9-A87A-EF47-BB8E-C2A4F46DC64D}" type="sibTrans" cxnId="{62323A7A-083F-5144-9346-4FB234D2B51D}">
      <dgm:prSet/>
      <dgm:spPr>
        <a:solidFill>
          <a:srgbClr val="FFC000"/>
        </a:solidFill>
      </dgm:spPr>
      <dgm:t>
        <a:bodyPr/>
        <a:lstStyle/>
        <a:p>
          <a:endParaRPr lang="en-US" dirty="0"/>
        </a:p>
      </dgm:t>
    </dgm:pt>
    <dgm:pt modelId="{65BD5607-0B18-9F4B-8F95-F69096AE1E66}">
      <dgm:prSet phldrT="[Text]" custT="1"/>
      <dgm:spPr>
        <a:solidFill>
          <a:srgbClr val="0070C0"/>
        </a:solidFill>
      </dgm:spPr>
      <dgm:t>
        <a:bodyPr/>
        <a:lstStyle/>
        <a:p>
          <a:r>
            <a:rPr lang="en-US" sz="2100" dirty="0"/>
            <a:t>Orient</a:t>
          </a:r>
        </a:p>
        <a:p>
          <a:r>
            <a:rPr lang="en-US" sz="1400" dirty="0"/>
            <a:t>Interpret the situation</a:t>
          </a:r>
        </a:p>
      </dgm:t>
    </dgm:pt>
    <dgm:pt modelId="{AD87FDD7-7E51-2149-95FB-1C2CEAB29F83}" type="parTrans" cxnId="{FB364D46-E112-FF4B-B0E1-9E630F00DC7F}">
      <dgm:prSet/>
      <dgm:spPr/>
      <dgm:t>
        <a:bodyPr/>
        <a:lstStyle/>
        <a:p>
          <a:endParaRPr lang="en-US"/>
        </a:p>
      </dgm:t>
    </dgm:pt>
    <dgm:pt modelId="{9DA060F0-FE96-4B47-B918-47CAF6DE3C29}" type="sibTrans" cxnId="{FB364D46-E112-FF4B-B0E1-9E630F00DC7F}">
      <dgm:prSet/>
      <dgm:spPr>
        <a:solidFill>
          <a:srgbClr val="FFC000"/>
        </a:solidFill>
      </dgm:spPr>
      <dgm:t>
        <a:bodyPr/>
        <a:lstStyle/>
        <a:p>
          <a:endParaRPr lang="en-US" dirty="0"/>
        </a:p>
      </dgm:t>
    </dgm:pt>
    <dgm:pt modelId="{FFC64ACB-4C68-6F41-A71F-5AEC7F728B8E}">
      <dgm:prSet phldrT="[Text]" custT="1"/>
      <dgm:spPr>
        <a:solidFill>
          <a:srgbClr val="0070C0"/>
        </a:solidFill>
      </dgm:spPr>
      <dgm:t>
        <a:bodyPr/>
        <a:lstStyle/>
        <a:p>
          <a:r>
            <a:rPr lang="en-US" sz="2100" dirty="0"/>
            <a:t>Decide</a:t>
          </a:r>
        </a:p>
        <a:p>
          <a:r>
            <a:rPr lang="en-US" sz="1400" dirty="0"/>
            <a:t>Repeated best guesses </a:t>
          </a:r>
        </a:p>
      </dgm:t>
    </dgm:pt>
    <dgm:pt modelId="{3EEFF46F-5830-1349-BF5D-D1E0716D9EA6}" type="parTrans" cxnId="{6297F358-B7ED-7743-99A6-EE6AFBB050FF}">
      <dgm:prSet/>
      <dgm:spPr/>
      <dgm:t>
        <a:bodyPr/>
        <a:lstStyle/>
        <a:p>
          <a:endParaRPr lang="en-US"/>
        </a:p>
      </dgm:t>
    </dgm:pt>
    <dgm:pt modelId="{D885231E-B3A1-504F-86EB-584B8FA19964}" type="sibTrans" cxnId="{6297F358-B7ED-7743-99A6-EE6AFBB050FF}">
      <dgm:prSet/>
      <dgm:spPr>
        <a:solidFill>
          <a:srgbClr val="FFA810"/>
        </a:solidFill>
      </dgm:spPr>
      <dgm:t>
        <a:bodyPr/>
        <a:lstStyle/>
        <a:p>
          <a:endParaRPr lang="en-US" dirty="0"/>
        </a:p>
      </dgm:t>
    </dgm:pt>
    <dgm:pt modelId="{6FD871AC-FC45-1A44-9532-6DFF0286E977}">
      <dgm:prSet phldrT="[Text]" custT="1"/>
      <dgm:spPr>
        <a:solidFill>
          <a:srgbClr val="0070C0"/>
        </a:solidFill>
      </dgm:spPr>
      <dgm:t>
        <a:bodyPr/>
        <a:lstStyle/>
        <a:p>
          <a:r>
            <a:rPr lang="en-US" sz="2100" dirty="0"/>
            <a:t>Act</a:t>
          </a:r>
        </a:p>
        <a:p>
          <a:r>
            <a:rPr lang="en-US" sz="1400" dirty="0"/>
            <a:t>Implement the best decision</a:t>
          </a:r>
        </a:p>
      </dgm:t>
    </dgm:pt>
    <dgm:pt modelId="{65EBD36E-5B76-C043-AFE9-1B1AF7665515}" type="parTrans" cxnId="{0377F5CC-0FAC-124B-9318-016E08E809CB}">
      <dgm:prSet/>
      <dgm:spPr/>
      <dgm:t>
        <a:bodyPr/>
        <a:lstStyle/>
        <a:p>
          <a:endParaRPr lang="en-US"/>
        </a:p>
      </dgm:t>
    </dgm:pt>
    <dgm:pt modelId="{377BEA43-FAFB-B049-A495-18BB52A72E87}" type="sibTrans" cxnId="{0377F5CC-0FAC-124B-9318-016E08E809CB}">
      <dgm:prSet/>
      <dgm:spPr>
        <a:solidFill>
          <a:srgbClr val="FFA810"/>
        </a:solidFill>
      </dgm:spPr>
      <dgm:t>
        <a:bodyPr/>
        <a:lstStyle/>
        <a:p>
          <a:endParaRPr lang="en-US" dirty="0"/>
        </a:p>
      </dgm:t>
    </dgm:pt>
    <dgm:pt modelId="{4975FD81-5196-474B-AB65-4840F1D89910}" type="pres">
      <dgm:prSet presAssocID="{4A065432-4EAC-8A48-B798-098EE569B3B0}" presName="cycle" presStyleCnt="0">
        <dgm:presLayoutVars>
          <dgm:dir/>
          <dgm:resizeHandles val="exact"/>
        </dgm:presLayoutVars>
      </dgm:prSet>
      <dgm:spPr/>
    </dgm:pt>
    <dgm:pt modelId="{E0C778DC-03D2-364E-8C8E-AE697C2D6E3D}" type="pres">
      <dgm:prSet presAssocID="{52ACC4D5-BBE4-3E4E-9C1C-173659FFFF7E}" presName="node" presStyleLbl="node1" presStyleIdx="0" presStyleCnt="4">
        <dgm:presLayoutVars>
          <dgm:bulletEnabled val="1"/>
        </dgm:presLayoutVars>
      </dgm:prSet>
      <dgm:spPr/>
    </dgm:pt>
    <dgm:pt modelId="{C54304B5-990B-A649-BAA1-7218B39DB7A7}" type="pres">
      <dgm:prSet presAssocID="{107CECC9-A87A-EF47-BB8E-C2A4F46DC64D}" presName="sibTrans" presStyleLbl="sibTrans2D1" presStyleIdx="0" presStyleCnt="4"/>
      <dgm:spPr/>
    </dgm:pt>
    <dgm:pt modelId="{61B68C9F-2D30-1E46-941C-CC950E138ECE}" type="pres">
      <dgm:prSet presAssocID="{107CECC9-A87A-EF47-BB8E-C2A4F46DC64D}" presName="connectorText" presStyleLbl="sibTrans2D1" presStyleIdx="0" presStyleCnt="4"/>
      <dgm:spPr/>
    </dgm:pt>
    <dgm:pt modelId="{8EAD05D8-8016-FE41-9262-EB20EAC21153}" type="pres">
      <dgm:prSet presAssocID="{65BD5607-0B18-9F4B-8F95-F69096AE1E66}" presName="node" presStyleLbl="node1" presStyleIdx="1" presStyleCnt="4">
        <dgm:presLayoutVars>
          <dgm:bulletEnabled val="1"/>
        </dgm:presLayoutVars>
      </dgm:prSet>
      <dgm:spPr/>
    </dgm:pt>
    <dgm:pt modelId="{686F00C7-B82E-D047-9793-B5075FE4558F}" type="pres">
      <dgm:prSet presAssocID="{9DA060F0-FE96-4B47-B918-47CAF6DE3C29}" presName="sibTrans" presStyleLbl="sibTrans2D1" presStyleIdx="1" presStyleCnt="4"/>
      <dgm:spPr/>
    </dgm:pt>
    <dgm:pt modelId="{3645D7BE-CB23-9241-BFC7-E17DDD2F9330}" type="pres">
      <dgm:prSet presAssocID="{9DA060F0-FE96-4B47-B918-47CAF6DE3C29}" presName="connectorText" presStyleLbl="sibTrans2D1" presStyleIdx="1" presStyleCnt="4"/>
      <dgm:spPr/>
    </dgm:pt>
    <dgm:pt modelId="{F515D587-635E-2E48-889E-E4FAF87DDADE}" type="pres">
      <dgm:prSet presAssocID="{FFC64ACB-4C68-6F41-A71F-5AEC7F728B8E}" presName="node" presStyleLbl="node1" presStyleIdx="2" presStyleCnt="4">
        <dgm:presLayoutVars>
          <dgm:bulletEnabled val="1"/>
        </dgm:presLayoutVars>
      </dgm:prSet>
      <dgm:spPr/>
    </dgm:pt>
    <dgm:pt modelId="{08E6A18A-4BA6-234C-88BB-B8D82FC2BA1B}" type="pres">
      <dgm:prSet presAssocID="{D885231E-B3A1-504F-86EB-584B8FA19964}" presName="sibTrans" presStyleLbl="sibTrans2D1" presStyleIdx="2" presStyleCnt="4"/>
      <dgm:spPr/>
    </dgm:pt>
    <dgm:pt modelId="{C9E87C63-39B9-884B-89B8-80E4A1909AF0}" type="pres">
      <dgm:prSet presAssocID="{D885231E-B3A1-504F-86EB-584B8FA19964}" presName="connectorText" presStyleLbl="sibTrans2D1" presStyleIdx="2" presStyleCnt="4"/>
      <dgm:spPr/>
    </dgm:pt>
    <dgm:pt modelId="{A54F4961-ADEF-1D42-94B2-3E4CAFEECEFF}" type="pres">
      <dgm:prSet presAssocID="{6FD871AC-FC45-1A44-9532-6DFF0286E977}" presName="node" presStyleLbl="node1" presStyleIdx="3" presStyleCnt="4">
        <dgm:presLayoutVars>
          <dgm:bulletEnabled val="1"/>
        </dgm:presLayoutVars>
      </dgm:prSet>
      <dgm:spPr/>
    </dgm:pt>
    <dgm:pt modelId="{78967A55-AA12-FC4B-A32F-B27F72BF6015}" type="pres">
      <dgm:prSet presAssocID="{377BEA43-FAFB-B049-A495-18BB52A72E87}" presName="sibTrans" presStyleLbl="sibTrans2D1" presStyleIdx="3" presStyleCnt="4"/>
      <dgm:spPr/>
    </dgm:pt>
    <dgm:pt modelId="{52E801CB-6285-1242-967A-A76FAB8F8F53}" type="pres">
      <dgm:prSet presAssocID="{377BEA43-FAFB-B049-A495-18BB52A72E87}" presName="connectorText" presStyleLbl="sibTrans2D1" presStyleIdx="3" presStyleCnt="4"/>
      <dgm:spPr/>
    </dgm:pt>
  </dgm:ptLst>
  <dgm:cxnLst>
    <dgm:cxn modelId="{FF823100-3D6F-F94E-9115-25ECF1FE340C}" type="presOf" srcId="{9DA060F0-FE96-4B47-B918-47CAF6DE3C29}" destId="{686F00C7-B82E-D047-9793-B5075FE4558F}" srcOrd="0" destOrd="0" presId="urn:microsoft.com/office/officeart/2005/8/layout/cycle2"/>
    <dgm:cxn modelId="{D2EFB325-D260-024F-8708-E99CD15F0A17}" type="presOf" srcId="{65BD5607-0B18-9F4B-8F95-F69096AE1E66}" destId="{8EAD05D8-8016-FE41-9262-EB20EAC21153}" srcOrd="0" destOrd="0" presId="urn:microsoft.com/office/officeart/2005/8/layout/cycle2"/>
    <dgm:cxn modelId="{5B0EE52D-85A2-2E45-BFCE-E7A474E00C15}" type="presOf" srcId="{107CECC9-A87A-EF47-BB8E-C2A4F46DC64D}" destId="{C54304B5-990B-A649-BAA1-7218B39DB7A7}" srcOrd="0" destOrd="0" presId="urn:microsoft.com/office/officeart/2005/8/layout/cycle2"/>
    <dgm:cxn modelId="{9907C030-DADF-6141-9BB8-7CE678008615}" type="presOf" srcId="{D885231E-B3A1-504F-86EB-584B8FA19964}" destId="{C9E87C63-39B9-884B-89B8-80E4A1909AF0}" srcOrd="1" destOrd="0" presId="urn:microsoft.com/office/officeart/2005/8/layout/cycle2"/>
    <dgm:cxn modelId="{FB364D46-E112-FF4B-B0E1-9E630F00DC7F}" srcId="{4A065432-4EAC-8A48-B798-098EE569B3B0}" destId="{65BD5607-0B18-9F4B-8F95-F69096AE1E66}" srcOrd="1" destOrd="0" parTransId="{AD87FDD7-7E51-2149-95FB-1C2CEAB29F83}" sibTransId="{9DA060F0-FE96-4B47-B918-47CAF6DE3C29}"/>
    <dgm:cxn modelId="{66E91647-5FC6-E140-9C9F-F275736818EC}" type="presOf" srcId="{4A065432-4EAC-8A48-B798-098EE569B3B0}" destId="{4975FD81-5196-474B-AB65-4840F1D89910}" srcOrd="0" destOrd="0" presId="urn:microsoft.com/office/officeart/2005/8/layout/cycle2"/>
    <dgm:cxn modelId="{6297F358-B7ED-7743-99A6-EE6AFBB050FF}" srcId="{4A065432-4EAC-8A48-B798-098EE569B3B0}" destId="{FFC64ACB-4C68-6F41-A71F-5AEC7F728B8E}" srcOrd="2" destOrd="0" parTransId="{3EEFF46F-5830-1349-BF5D-D1E0716D9EA6}" sibTransId="{D885231E-B3A1-504F-86EB-584B8FA19964}"/>
    <dgm:cxn modelId="{BB41F55F-1B41-8D46-8B64-87C8E95AA995}" type="presOf" srcId="{107CECC9-A87A-EF47-BB8E-C2A4F46DC64D}" destId="{61B68C9F-2D30-1E46-941C-CC950E138ECE}" srcOrd="1" destOrd="0" presId="urn:microsoft.com/office/officeart/2005/8/layout/cycle2"/>
    <dgm:cxn modelId="{AF5B0C69-6286-CB47-92AE-C6DC1312DC20}" type="presOf" srcId="{52ACC4D5-BBE4-3E4E-9C1C-173659FFFF7E}" destId="{E0C778DC-03D2-364E-8C8E-AE697C2D6E3D}" srcOrd="0" destOrd="0" presId="urn:microsoft.com/office/officeart/2005/8/layout/cycle2"/>
    <dgm:cxn modelId="{62323A7A-083F-5144-9346-4FB234D2B51D}" srcId="{4A065432-4EAC-8A48-B798-098EE569B3B0}" destId="{52ACC4D5-BBE4-3E4E-9C1C-173659FFFF7E}" srcOrd="0" destOrd="0" parTransId="{339D2DAC-5FB7-7640-BCED-3D18C2DD035E}" sibTransId="{107CECC9-A87A-EF47-BB8E-C2A4F46DC64D}"/>
    <dgm:cxn modelId="{901DE484-ED21-D54B-89C2-3CFA2F3C122D}" type="presOf" srcId="{377BEA43-FAFB-B049-A495-18BB52A72E87}" destId="{78967A55-AA12-FC4B-A32F-B27F72BF6015}" srcOrd="0" destOrd="0" presId="urn:microsoft.com/office/officeart/2005/8/layout/cycle2"/>
    <dgm:cxn modelId="{F905CF8A-8FFF-7C45-993C-587DE8086C0F}" type="presOf" srcId="{D885231E-B3A1-504F-86EB-584B8FA19964}" destId="{08E6A18A-4BA6-234C-88BB-B8D82FC2BA1B}" srcOrd="0" destOrd="0" presId="urn:microsoft.com/office/officeart/2005/8/layout/cycle2"/>
    <dgm:cxn modelId="{064FE892-A078-9742-BD0C-241602E51675}" type="presOf" srcId="{6FD871AC-FC45-1A44-9532-6DFF0286E977}" destId="{A54F4961-ADEF-1D42-94B2-3E4CAFEECEFF}" srcOrd="0" destOrd="0" presId="urn:microsoft.com/office/officeart/2005/8/layout/cycle2"/>
    <dgm:cxn modelId="{E36EF99D-8111-FC40-9CC3-6E1455115AF7}" type="presOf" srcId="{FFC64ACB-4C68-6F41-A71F-5AEC7F728B8E}" destId="{F515D587-635E-2E48-889E-E4FAF87DDADE}" srcOrd="0" destOrd="0" presId="urn:microsoft.com/office/officeart/2005/8/layout/cycle2"/>
    <dgm:cxn modelId="{03C10FC0-1522-8F4B-A946-F9958B06E6F6}" type="presOf" srcId="{377BEA43-FAFB-B049-A495-18BB52A72E87}" destId="{52E801CB-6285-1242-967A-A76FAB8F8F53}" srcOrd="1" destOrd="0" presId="urn:microsoft.com/office/officeart/2005/8/layout/cycle2"/>
    <dgm:cxn modelId="{A0819CC9-6106-584B-8484-E0EE12A85093}" type="presOf" srcId="{9DA060F0-FE96-4B47-B918-47CAF6DE3C29}" destId="{3645D7BE-CB23-9241-BFC7-E17DDD2F9330}" srcOrd="1" destOrd="0" presId="urn:microsoft.com/office/officeart/2005/8/layout/cycle2"/>
    <dgm:cxn modelId="{0377F5CC-0FAC-124B-9318-016E08E809CB}" srcId="{4A065432-4EAC-8A48-B798-098EE569B3B0}" destId="{6FD871AC-FC45-1A44-9532-6DFF0286E977}" srcOrd="3" destOrd="0" parTransId="{65EBD36E-5B76-C043-AFE9-1B1AF7665515}" sibTransId="{377BEA43-FAFB-B049-A495-18BB52A72E87}"/>
    <dgm:cxn modelId="{7417F3F5-EA5C-2740-B2B0-E0F327BB80AE}" type="presParOf" srcId="{4975FD81-5196-474B-AB65-4840F1D89910}" destId="{E0C778DC-03D2-364E-8C8E-AE697C2D6E3D}" srcOrd="0" destOrd="0" presId="urn:microsoft.com/office/officeart/2005/8/layout/cycle2"/>
    <dgm:cxn modelId="{13FABD22-9DBA-054A-A865-DA0344E9A78C}" type="presParOf" srcId="{4975FD81-5196-474B-AB65-4840F1D89910}" destId="{C54304B5-990B-A649-BAA1-7218B39DB7A7}" srcOrd="1" destOrd="0" presId="urn:microsoft.com/office/officeart/2005/8/layout/cycle2"/>
    <dgm:cxn modelId="{F48034D8-B4E1-CB4C-9960-90C02401FB8B}" type="presParOf" srcId="{C54304B5-990B-A649-BAA1-7218B39DB7A7}" destId="{61B68C9F-2D30-1E46-941C-CC950E138ECE}" srcOrd="0" destOrd="0" presId="urn:microsoft.com/office/officeart/2005/8/layout/cycle2"/>
    <dgm:cxn modelId="{12B7AC3B-AE92-2C4B-8F64-6BB91F42FB79}" type="presParOf" srcId="{4975FD81-5196-474B-AB65-4840F1D89910}" destId="{8EAD05D8-8016-FE41-9262-EB20EAC21153}" srcOrd="2" destOrd="0" presId="urn:microsoft.com/office/officeart/2005/8/layout/cycle2"/>
    <dgm:cxn modelId="{FBAFDF33-BB68-A54F-B348-949AF97088F7}" type="presParOf" srcId="{4975FD81-5196-474B-AB65-4840F1D89910}" destId="{686F00C7-B82E-D047-9793-B5075FE4558F}" srcOrd="3" destOrd="0" presId="urn:microsoft.com/office/officeart/2005/8/layout/cycle2"/>
    <dgm:cxn modelId="{FA2A593C-9101-3444-9E09-2F33316799F2}" type="presParOf" srcId="{686F00C7-B82E-D047-9793-B5075FE4558F}" destId="{3645D7BE-CB23-9241-BFC7-E17DDD2F9330}" srcOrd="0" destOrd="0" presId="urn:microsoft.com/office/officeart/2005/8/layout/cycle2"/>
    <dgm:cxn modelId="{2CAEB205-AE96-6B49-B7FF-B84CE8913912}" type="presParOf" srcId="{4975FD81-5196-474B-AB65-4840F1D89910}" destId="{F515D587-635E-2E48-889E-E4FAF87DDADE}" srcOrd="4" destOrd="0" presId="urn:microsoft.com/office/officeart/2005/8/layout/cycle2"/>
    <dgm:cxn modelId="{C46C1B38-A0CD-F64D-8CC4-B52F09C2ACFE}" type="presParOf" srcId="{4975FD81-5196-474B-AB65-4840F1D89910}" destId="{08E6A18A-4BA6-234C-88BB-B8D82FC2BA1B}" srcOrd="5" destOrd="0" presId="urn:microsoft.com/office/officeart/2005/8/layout/cycle2"/>
    <dgm:cxn modelId="{1C577EF2-307F-954A-84BD-1968A52B68EC}" type="presParOf" srcId="{08E6A18A-4BA6-234C-88BB-B8D82FC2BA1B}" destId="{C9E87C63-39B9-884B-89B8-80E4A1909AF0}" srcOrd="0" destOrd="0" presId="urn:microsoft.com/office/officeart/2005/8/layout/cycle2"/>
    <dgm:cxn modelId="{17561C55-CB53-AE48-8C72-9E28EEBC79F6}" type="presParOf" srcId="{4975FD81-5196-474B-AB65-4840F1D89910}" destId="{A54F4961-ADEF-1D42-94B2-3E4CAFEECEFF}" srcOrd="6" destOrd="0" presId="urn:microsoft.com/office/officeart/2005/8/layout/cycle2"/>
    <dgm:cxn modelId="{E22D6305-5768-D743-BB50-1F4655C75243}" type="presParOf" srcId="{4975FD81-5196-474B-AB65-4840F1D89910}" destId="{78967A55-AA12-FC4B-A32F-B27F72BF6015}" srcOrd="7" destOrd="0" presId="urn:microsoft.com/office/officeart/2005/8/layout/cycle2"/>
    <dgm:cxn modelId="{5B684115-C2B4-524B-BC87-15C88DE8D523}" type="presParOf" srcId="{78967A55-AA12-FC4B-A32F-B27F72BF6015}" destId="{52E801CB-6285-1242-967A-A76FAB8F8F5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514FCA-FCEA-4E41-A61A-8E2A1F6EEB1C}" type="doc">
      <dgm:prSet loTypeId="urn:microsoft.com/office/officeart/2005/8/layout/pyramid1" loCatId="pyramid" qsTypeId="urn:microsoft.com/office/officeart/2005/8/quickstyle/3d2" qsCatId="3D" csTypeId="urn:microsoft.com/office/officeart/2005/8/colors/colorful1" csCatId="colorful" phldr="1"/>
      <dgm:spPr/>
    </dgm:pt>
    <dgm:pt modelId="{2782FCB0-2B9A-9F4B-BFB0-D6AD53BC85B2}">
      <dgm:prSet phldrT="[Text]" custT="1"/>
      <dgm:spPr/>
      <dgm:t>
        <a:bodyPr/>
        <a:lstStyle/>
        <a:p>
          <a:r>
            <a:rPr lang="en-US" sz="2400" b="1" dirty="0">
              <a:solidFill>
                <a:schemeClr val="bg1"/>
              </a:solidFill>
            </a:rPr>
            <a:t>Alignment</a:t>
          </a:r>
          <a:endParaRPr lang="en-US" sz="4700" b="1" dirty="0">
            <a:solidFill>
              <a:schemeClr val="bg1"/>
            </a:solidFill>
          </a:endParaRPr>
        </a:p>
      </dgm:t>
    </dgm:pt>
    <dgm:pt modelId="{A12BC5AA-E4F3-8942-AB2D-658663346E8B}" type="parTrans" cxnId="{7B63E934-CE7C-AF48-916D-B1E6F47E2B1A}">
      <dgm:prSet/>
      <dgm:spPr/>
      <dgm:t>
        <a:bodyPr/>
        <a:lstStyle/>
        <a:p>
          <a:endParaRPr lang="en-US"/>
        </a:p>
      </dgm:t>
    </dgm:pt>
    <dgm:pt modelId="{ABC249D6-2623-AF41-B65F-949C08C2B7DB}" type="sibTrans" cxnId="{7B63E934-CE7C-AF48-916D-B1E6F47E2B1A}">
      <dgm:prSet/>
      <dgm:spPr/>
      <dgm:t>
        <a:bodyPr/>
        <a:lstStyle/>
        <a:p>
          <a:endParaRPr lang="en-US"/>
        </a:p>
      </dgm:t>
    </dgm:pt>
    <dgm:pt modelId="{209D73E9-D3D1-9649-9FDD-A315146EA187}">
      <dgm:prSet phldrT="[Text]" custT="1"/>
      <dgm:spPr/>
      <dgm:t>
        <a:bodyPr/>
        <a:lstStyle/>
        <a:p>
          <a:r>
            <a:rPr lang="en-US" sz="2400" b="1" dirty="0">
              <a:solidFill>
                <a:schemeClr val="bg1"/>
              </a:solidFill>
            </a:rPr>
            <a:t>Understanding</a:t>
          </a:r>
        </a:p>
      </dgm:t>
    </dgm:pt>
    <dgm:pt modelId="{797BA627-C781-5A48-A9DA-5775B7241A95}" type="parTrans" cxnId="{7C3B2C2F-BC5C-6549-9044-F1A1E13FD15F}">
      <dgm:prSet/>
      <dgm:spPr/>
      <dgm:t>
        <a:bodyPr/>
        <a:lstStyle/>
        <a:p>
          <a:endParaRPr lang="en-US"/>
        </a:p>
      </dgm:t>
    </dgm:pt>
    <dgm:pt modelId="{AB6105C2-3713-3A41-A540-FF5DFDEDE745}" type="sibTrans" cxnId="{7C3B2C2F-BC5C-6549-9044-F1A1E13FD15F}">
      <dgm:prSet/>
      <dgm:spPr/>
      <dgm:t>
        <a:bodyPr/>
        <a:lstStyle/>
        <a:p>
          <a:endParaRPr lang="en-US"/>
        </a:p>
      </dgm:t>
    </dgm:pt>
    <dgm:pt modelId="{EF88C4F6-4725-5D4F-B0DD-E2EE939F24E8}">
      <dgm:prSet custT="1"/>
      <dgm:spPr/>
      <dgm:t>
        <a:bodyPr/>
        <a:lstStyle/>
        <a:p>
          <a:r>
            <a:rPr lang="en-US" sz="2400" b="1" i="0" baseline="0" dirty="0">
              <a:solidFill>
                <a:schemeClr val="bg1"/>
              </a:solidFill>
            </a:rPr>
            <a:t>Transparency</a:t>
          </a:r>
          <a:endParaRPr lang="en-US" sz="5200" b="1" i="0" baseline="0" dirty="0">
            <a:solidFill>
              <a:schemeClr val="bg1"/>
            </a:solidFill>
          </a:endParaRPr>
        </a:p>
      </dgm:t>
    </dgm:pt>
    <dgm:pt modelId="{6B18184C-D3A3-BA42-B69C-F6797FF7EC65}" type="parTrans" cxnId="{54C2A758-6355-844E-9180-F4517BEDD52C}">
      <dgm:prSet/>
      <dgm:spPr/>
      <dgm:t>
        <a:bodyPr/>
        <a:lstStyle/>
        <a:p>
          <a:endParaRPr lang="en-US"/>
        </a:p>
      </dgm:t>
    </dgm:pt>
    <dgm:pt modelId="{82D8F351-A469-B44F-9AA8-56C076D9F2F3}" type="sibTrans" cxnId="{54C2A758-6355-844E-9180-F4517BEDD52C}">
      <dgm:prSet/>
      <dgm:spPr/>
      <dgm:t>
        <a:bodyPr/>
        <a:lstStyle/>
        <a:p>
          <a:endParaRPr lang="en-US"/>
        </a:p>
      </dgm:t>
    </dgm:pt>
    <dgm:pt modelId="{DEC0D5DF-A640-2F46-A68B-E523B6E3120A}">
      <dgm:prSet custT="1"/>
      <dgm:spPr/>
      <dgm:t>
        <a:bodyPr/>
        <a:lstStyle/>
        <a:p>
          <a:endParaRPr lang="en-US" sz="1400" b="1" dirty="0">
            <a:solidFill>
              <a:schemeClr val="bg1"/>
            </a:solidFill>
          </a:endParaRPr>
        </a:p>
        <a:p>
          <a:endParaRPr lang="en-US" sz="1400" b="1" dirty="0">
            <a:solidFill>
              <a:schemeClr val="bg1"/>
            </a:solidFill>
          </a:endParaRPr>
        </a:p>
        <a:p>
          <a:r>
            <a:rPr lang="en-US" sz="2000" b="1" dirty="0">
              <a:solidFill>
                <a:schemeClr val="bg1"/>
              </a:solidFill>
            </a:rPr>
            <a:t>Engagement</a:t>
          </a:r>
        </a:p>
      </dgm:t>
    </dgm:pt>
    <dgm:pt modelId="{90A5480F-B669-B944-BD93-260DD2E156F6}" type="parTrans" cxnId="{EB558AF1-2743-7D49-898D-45DD46DFE434}">
      <dgm:prSet/>
      <dgm:spPr/>
      <dgm:t>
        <a:bodyPr/>
        <a:lstStyle/>
        <a:p>
          <a:endParaRPr lang="en-US"/>
        </a:p>
      </dgm:t>
    </dgm:pt>
    <dgm:pt modelId="{A2375862-41BC-7040-9C92-6605C089F88E}" type="sibTrans" cxnId="{EB558AF1-2743-7D49-898D-45DD46DFE434}">
      <dgm:prSet/>
      <dgm:spPr/>
      <dgm:t>
        <a:bodyPr/>
        <a:lstStyle/>
        <a:p>
          <a:endParaRPr lang="en-US"/>
        </a:p>
      </dgm:t>
    </dgm:pt>
    <dgm:pt modelId="{D70BBD40-E3C6-7740-96C7-2F31E07E64C2}" type="pres">
      <dgm:prSet presAssocID="{24514FCA-FCEA-4E41-A61A-8E2A1F6EEB1C}" presName="Name0" presStyleCnt="0">
        <dgm:presLayoutVars>
          <dgm:dir/>
          <dgm:animLvl val="lvl"/>
          <dgm:resizeHandles val="exact"/>
        </dgm:presLayoutVars>
      </dgm:prSet>
      <dgm:spPr/>
    </dgm:pt>
    <dgm:pt modelId="{8EF6E126-4F9B-C24C-BCBF-58D51323B3E2}" type="pres">
      <dgm:prSet presAssocID="{DEC0D5DF-A640-2F46-A68B-E523B6E3120A}" presName="Name8" presStyleCnt="0"/>
      <dgm:spPr/>
    </dgm:pt>
    <dgm:pt modelId="{2E9AE5F8-BC00-B84B-AD17-C8737E7EE5B7}" type="pres">
      <dgm:prSet presAssocID="{DEC0D5DF-A640-2F46-A68B-E523B6E3120A}" presName="level" presStyleLbl="node1" presStyleIdx="0" presStyleCnt="4">
        <dgm:presLayoutVars>
          <dgm:chMax val="1"/>
          <dgm:bulletEnabled val="1"/>
        </dgm:presLayoutVars>
      </dgm:prSet>
      <dgm:spPr/>
    </dgm:pt>
    <dgm:pt modelId="{3112525F-9419-2249-94F1-3F9A132774A4}" type="pres">
      <dgm:prSet presAssocID="{DEC0D5DF-A640-2F46-A68B-E523B6E3120A}" presName="levelTx" presStyleLbl="revTx" presStyleIdx="0" presStyleCnt="0">
        <dgm:presLayoutVars>
          <dgm:chMax val="1"/>
          <dgm:bulletEnabled val="1"/>
        </dgm:presLayoutVars>
      </dgm:prSet>
      <dgm:spPr/>
    </dgm:pt>
    <dgm:pt modelId="{D4FD13F5-D856-F444-A1AF-D7FE7048910A}" type="pres">
      <dgm:prSet presAssocID="{2782FCB0-2B9A-9F4B-BFB0-D6AD53BC85B2}" presName="Name8" presStyleCnt="0"/>
      <dgm:spPr/>
    </dgm:pt>
    <dgm:pt modelId="{F106149A-3276-7745-B3C1-91DD46ED665D}" type="pres">
      <dgm:prSet presAssocID="{2782FCB0-2B9A-9F4B-BFB0-D6AD53BC85B2}" presName="level" presStyleLbl="node1" presStyleIdx="1" presStyleCnt="4">
        <dgm:presLayoutVars>
          <dgm:chMax val="1"/>
          <dgm:bulletEnabled val="1"/>
        </dgm:presLayoutVars>
      </dgm:prSet>
      <dgm:spPr/>
    </dgm:pt>
    <dgm:pt modelId="{37686EA4-6792-2D49-AA9E-0CC9B6D88902}" type="pres">
      <dgm:prSet presAssocID="{2782FCB0-2B9A-9F4B-BFB0-D6AD53BC85B2}" presName="levelTx" presStyleLbl="revTx" presStyleIdx="0" presStyleCnt="0">
        <dgm:presLayoutVars>
          <dgm:chMax val="1"/>
          <dgm:bulletEnabled val="1"/>
        </dgm:presLayoutVars>
      </dgm:prSet>
      <dgm:spPr/>
    </dgm:pt>
    <dgm:pt modelId="{54B8991A-7D6F-BD4C-8957-E0B18373442B}" type="pres">
      <dgm:prSet presAssocID="{209D73E9-D3D1-9649-9FDD-A315146EA187}" presName="Name8" presStyleCnt="0"/>
      <dgm:spPr/>
    </dgm:pt>
    <dgm:pt modelId="{286E182C-2A82-444C-900A-A61E8B1E9B5E}" type="pres">
      <dgm:prSet presAssocID="{209D73E9-D3D1-9649-9FDD-A315146EA187}" presName="level" presStyleLbl="node1" presStyleIdx="2" presStyleCnt="4">
        <dgm:presLayoutVars>
          <dgm:chMax val="1"/>
          <dgm:bulletEnabled val="1"/>
        </dgm:presLayoutVars>
      </dgm:prSet>
      <dgm:spPr/>
    </dgm:pt>
    <dgm:pt modelId="{D8D7B8D6-0029-3542-B3C8-4A29D126AEAA}" type="pres">
      <dgm:prSet presAssocID="{209D73E9-D3D1-9649-9FDD-A315146EA187}" presName="levelTx" presStyleLbl="revTx" presStyleIdx="0" presStyleCnt="0">
        <dgm:presLayoutVars>
          <dgm:chMax val="1"/>
          <dgm:bulletEnabled val="1"/>
        </dgm:presLayoutVars>
      </dgm:prSet>
      <dgm:spPr/>
    </dgm:pt>
    <dgm:pt modelId="{E3543180-D535-E246-8AF8-FFD8B680F1B1}" type="pres">
      <dgm:prSet presAssocID="{EF88C4F6-4725-5D4F-B0DD-E2EE939F24E8}" presName="Name8" presStyleCnt="0"/>
      <dgm:spPr/>
    </dgm:pt>
    <dgm:pt modelId="{8A2430DC-F13F-6940-B576-1A6DCD1A1017}" type="pres">
      <dgm:prSet presAssocID="{EF88C4F6-4725-5D4F-B0DD-E2EE939F24E8}" presName="level" presStyleLbl="node1" presStyleIdx="3" presStyleCnt="4">
        <dgm:presLayoutVars>
          <dgm:chMax val="1"/>
          <dgm:bulletEnabled val="1"/>
        </dgm:presLayoutVars>
      </dgm:prSet>
      <dgm:spPr/>
    </dgm:pt>
    <dgm:pt modelId="{959ABDE3-2C34-D645-A80B-7AEECC79F229}" type="pres">
      <dgm:prSet presAssocID="{EF88C4F6-4725-5D4F-B0DD-E2EE939F24E8}" presName="levelTx" presStyleLbl="revTx" presStyleIdx="0" presStyleCnt="0">
        <dgm:presLayoutVars>
          <dgm:chMax val="1"/>
          <dgm:bulletEnabled val="1"/>
        </dgm:presLayoutVars>
      </dgm:prSet>
      <dgm:spPr/>
    </dgm:pt>
  </dgm:ptLst>
  <dgm:cxnLst>
    <dgm:cxn modelId="{7C3B2C2F-BC5C-6549-9044-F1A1E13FD15F}" srcId="{24514FCA-FCEA-4E41-A61A-8E2A1F6EEB1C}" destId="{209D73E9-D3D1-9649-9FDD-A315146EA187}" srcOrd="2" destOrd="0" parTransId="{797BA627-C781-5A48-A9DA-5775B7241A95}" sibTransId="{AB6105C2-3713-3A41-A540-FF5DFDEDE745}"/>
    <dgm:cxn modelId="{7B63E934-CE7C-AF48-916D-B1E6F47E2B1A}" srcId="{24514FCA-FCEA-4E41-A61A-8E2A1F6EEB1C}" destId="{2782FCB0-2B9A-9F4B-BFB0-D6AD53BC85B2}" srcOrd="1" destOrd="0" parTransId="{A12BC5AA-E4F3-8942-AB2D-658663346E8B}" sibTransId="{ABC249D6-2623-AF41-B65F-949C08C2B7DB}"/>
    <dgm:cxn modelId="{36268143-B405-4747-8427-C40B910E4F34}" type="presOf" srcId="{2782FCB0-2B9A-9F4B-BFB0-D6AD53BC85B2}" destId="{F106149A-3276-7745-B3C1-91DD46ED665D}" srcOrd="0" destOrd="0" presId="urn:microsoft.com/office/officeart/2005/8/layout/pyramid1"/>
    <dgm:cxn modelId="{54C2A758-6355-844E-9180-F4517BEDD52C}" srcId="{24514FCA-FCEA-4E41-A61A-8E2A1F6EEB1C}" destId="{EF88C4F6-4725-5D4F-B0DD-E2EE939F24E8}" srcOrd="3" destOrd="0" parTransId="{6B18184C-D3A3-BA42-B69C-F6797FF7EC65}" sibTransId="{82D8F351-A469-B44F-9AA8-56C076D9F2F3}"/>
    <dgm:cxn modelId="{E889B161-D9E8-A44E-9918-C8765D0298BD}" type="presOf" srcId="{24514FCA-FCEA-4E41-A61A-8E2A1F6EEB1C}" destId="{D70BBD40-E3C6-7740-96C7-2F31E07E64C2}" srcOrd="0" destOrd="0" presId="urn:microsoft.com/office/officeart/2005/8/layout/pyramid1"/>
    <dgm:cxn modelId="{09D89979-AC6E-E941-86E6-64ABA3992F76}" type="presOf" srcId="{209D73E9-D3D1-9649-9FDD-A315146EA187}" destId="{D8D7B8D6-0029-3542-B3C8-4A29D126AEAA}" srcOrd="1" destOrd="0" presId="urn:microsoft.com/office/officeart/2005/8/layout/pyramid1"/>
    <dgm:cxn modelId="{B94F92A8-6FC6-DC4E-80DC-B15D07CD89D1}" type="presOf" srcId="{DEC0D5DF-A640-2F46-A68B-E523B6E3120A}" destId="{2E9AE5F8-BC00-B84B-AD17-C8737E7EE5B7}" srcOrd="0" destOrd="0" presId="urn:microsoft.com/office/officeart/2005/8/layout/pyramid1"/>
    <dgm:cxn modelId="{1E802FB4-1E16-0C41-82AD-7D438919B6C1}" type="presOf" srcId="{209D73E9-D3D1-9649-9FDD-A315146EA187}" destId="{286E182C-2A82-444C-900A-A61E8B1E9B5E}" srcOrd="0" destOrd="0" presId="urn:microsoft.com/office/officeart/2005/8/layout/pyramid1"/>
    <dgm:cxn modelId="{9D5774BC-25AB-E840-9E61-BDA94B99728D}" type="presOf" srcId="{2782FCB0-2B9A-9F4B-BFB0-D6AD53BC85B2}" destId="{37686EA4-6792-2D49-AA9E-0CC9B6D88902}" srcOrd="1" destOrd="0" presId="urn:microsoft.com/office/officeart/2005/8/layout/pyramid1"/>
    <dgm:cxn modelId="{7072DED8-BC1F-964C-969D-D90BCC89F650}" type="presOf" srcId="{EF88C4F6-4725-5D4F-B0DD-E2EE939F24E8}" destId="{959ABDE3-2C34-D645-A80B-7AEECC79F229}" srcOrd="1" destOrd="0" presId="urn:microsoft.com/office/officeart/2005/8/layout/pyramid1"/>
    <dgm:cxn modelId="{EB67DDDB-0F1B-9A49-9D5D-9CE21A4841AE}" type="presOf" srcId="{DEC0D5DF-A640-2F46-A68B-E523B6E3120A}" destId="{3112525F-9419-2249-94F1-3F9A132774A4}" srcOrd="1" destOrd="0" presId="urn:microsoft.com/office/officeart/2005/8/layout/pyramid1"/>
    <dgm:cxn modelId="{97AFCFE4-C461-0843-A70B-C37F6583F90C}" type="presOf" srcId="{EF88C4F6-4725-5D4F-B0DD-E2EE939F24E8}" destId="{8A2430DC-F13F-6940-B576-1A6DCD1A1017}" srcOrd="0" destOrd="0" presId="urn:microsoft.com/office/officeart/2005/8/layout/pyramid1"/>
    <dgm:cxn modelId="{EB558AF1-2743-7D49-898D-45DD46DFE434}" srcId="{24514FCA-FCEA-4E41-A61A-8E2A1F6EEB1C}" destId="{DEC0D5DF-A640-2F46-A68B-E523B6E3120A}" srcOrd="0" destOrd="0" parTransId="{90A5480F-B669-B944-BD93-260DD2E156F6}" sibTransId="{A2375862-41BC-7040-9C92-6605C089F88E}"/>
    <dgm:cxn modelId="{2E9D5D78-0823-2640-B4D9-203241999C04}" type="presParOf" srcId="{D70BBD40-E3C6-7740-96C7-2F31E07E64C2}" destId="{8EF6E126-4F9B-C24C-BCBF-58D51323B3E2}" srcOrd="0" destOrd="0" presId="urn:microsoft.com/office/officeart/2005/8/layout/pyramid1"/>
    <dgm:cxn modelId="{49ABAC14-8164-1B46-A195-D8217E26774F}" type="presParOf" srcId="{8EF6E126-4F9B-C24C-BCBF-58D51323B3E2}" destId="{2E9AE5F8-BC00-B84B-AD17-C8737E7EE5B7}" srcOrd="0" destOrd="0" presId="urn:microsoft.com/office/officeart/2005/8/layout/pyramid1"/>
    <dgm:cxn modelId="{5B0ABE2A-10D4-544D-9165-5AB06E368513}" type="presParOf" srcId="{8EF6E126-4F9B-C24C-BCBF-58D51323B3E2}" destId="{3112525F-9419-2249-94F1-3F9A132774A4}" srcOrd="1" destOrd="0" presId="urn:microsoft.com/office/officeart/2005/8/layout/pyramid1"/>
    <dgm:cxn modelId="{28F54DB4-92AC-C74A-9B7D-CE0E7AD67E59}" type="presParOf" srcId="{D70BBD40-E3C6-7740-96C7-2F31E07E64C2}" destId="{D4FD13F5-D856-F444-A1AF-D7FE7048910A}" srcOrd="1" destOrd="0" presId="urn:microsoft.com/office/officeart/2005/8/layout/pyramid1"/>
    <dgm:cxn modelId="{CFCC50E1-49AC-064E-9B81-78BC0D11C874}" type="presParOf" srcId="{D4FD13F5-D856-F444-A1AF-D7FE7048910A}" destId="{F106149A-3276-7745-B3C1-91DD46ED665D}" srcOrd="0" destOrd="0" presId="urn:microsoft.com/office/officeart/2005/8/layout/pyramid1"/>
    <dgm:cxn modelId="{D001DFDF-EDC7-D14A-9099-007F6019D43A}" type="presParOf" srcId="{D4FD13F5-D856-F444-A1AF-D7FE7048910A}" destId="{37686EA4-6792-2D49-AA9E-0CC9B6D88902}" srcOrd="1" destOrd="0" presId="urn:microsoft.com/office/officeart/2005/8/layout/pyramid1"/>
    <dgm:cxn modelId="{54BD115C-6FE7-A042-9081-7126813EEF92}" type="presParOf" srcId="{D70BBD40-E3C6-7740-96C7-2F31E07E64C2}" destId="{54B8991A-7D6F-BD4C-8957-E0B18373442B}" srcOrd="2" destOrd="0" presId="urn:microsoft.com/office/officeart/2005/8/layout/pyramid1"/>
    <dgm:cxn modelId="{2BFF6605-2631-1D4A-8C13-1D9545F63D57}" type="presParOf" srcId="{54B8991A-7D6F-BD4C-8957-E0B18373442B}" destId="{286E182C-2A82-444C-900A-A61E8B1E9B5E}" srcOrd="0" destOrd="0" presId="urn:microsoft.com/office/officeart/2005/8/layout/pyramid1"/>
    <dgm:cxn modelId="{463FBC87-AEF0-5245-A687-6725687D8226}" type="presParOf" srcId="{54B8991A-7D6F-BD4C-8957-E0B18373442B}" destId="{D8D7B8D6-0029-3542-B3C8-4A29D126AEAA}" srcOrd="1" destOrd="0" presId="urn:microsoft.com/office/officeart/2005/8/layout/pyramid1"/>
    <dgm:cxn modelId="{389516FE-F072-1E4C-AE6C-B03B71E3CBC9}" type="presParOf" srcId="{D70BBD40-E3C6-7740-96C7-2F31E07E64C2}" destId="{E3543180-D535-E246-8AF8-FFD8B680F1B1}" srcOrd="3" destOrd="0" presId="urn:microsoft.com/office/officeart/2005/8/layout/pyramid1"/>
    <dgm:cxn modelId="{C9273BF0-0316-AC40-8633-E41F5FF1CFC1}" type="presParOf" srcId="{E3543180-D535-E246-8AF8-FFD8B680F1B1}" destId="{8A2430DC-F13F-6940-B576-1A6DCD1A1017}" srcOrd="0" destOrd="0" presId="urn:microsoft.com/office/officeart/2005/8/layout/pyramid1"/>
    <dgm:cxn modelId="{40090244-802A-2A4D-A250-4977355A462D}" type="presParOf" srcId="{E3543180-D535-E246-8AF8-FFD8B680F1B1}" destId="{959ABDE3-2C34-D645-A80B-7AEECC79F22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EAFDE6-D9F5-CA44-836B-ACF9A2D2C40D}" type="doc">
      <dgm:prSet loTypeId="urn:microsoft.com/office/officeart/2005/8/layout/cycle5" loCatId="" qsTypeId="urn:microsoft.com/office/officeart/2005/8/quickstyle/simple2" qsCatId="simple" csTypeId="urn:microsoft.com/office/officeart/2005/8/colors/colorful1" csCatId="colorful" phldr="1"/>
      <dgm:spPr/>
      <dgm:t>
        <a:bodyPr/>
        <a:lstStyle/>
        <a:p>
          <a:endParaRPr lang="en-US"/>
        </a:p>
      </dgm:t>
    </dgm:pt>
    <dgm:pt modelId="{A6F28B06-D194-1A4F-BF7D-6CA863254C9C}">
      <dgm:prSet phldrT="[Text]" custT="1"/>
      <dgm:spPr/>
      <dgm:t>
        <a:bodyPr/>
        <a:lstStyle/>
        <a:p>
          <a:pPr algn="ctr"/>
          <a:r>
            <a:rPr lang="en-US" sz="2000" b="1" i="0" dirty="0">
              <a:effectLst>
                <a:outerShdw blurRad="50800" dist="38100" dir="2700000" algn="tl" rotWithShape="0">
                  <a:srgbClr val="000000">
                    <a:alpha val="43000"/>
                  </a:srgbClr>
                </a:outerShdw>
              </a:effectLst>
            </a:rPr>
            <a:t>Awareness</a:t>
          </a:r>
        </a:p>
      </dgm:t>
    </dgm:pt>
    <dgm:pt modelId="{C73341AE-9ED0-554C-BAB0-D8D4410151E2}" type="parTrans" cxnId="{48888A13-274D-2340-83BA-A1BC7ADE9299}">
      <dgm:prSet/>
      <dgm:spPr/>
      <dgm:t>
        <a:bodyPr/>
        <a:lstStyle/>
        <a:p>
          <a:endParaRPr lang="en-US"/>
        </a:p>
      </dgm:t>
    </dgm:pt>
    <dgm:pt modelId="{E5480C20-85FE-EA4D-8C77-505B64321EAC}" type="sibTrans" cxnId="{48888A13-274D-2340-83BA-A1BC7ADE9299}">
      <dgm:prSet/>
      <dgm:spPr/>
      <dgm:t>
        <a:bodyPr/>
        <a:lstStyle/>
        <a:p>
          <a:endParaRPr lang="en-US"/>
        </a:p>
      </dgm:t>
    </dgm:pt>
    <dgm:pt modelId="{2AB28EBE-E9B6-054D-9FA8-96A87735F0B9}">
      <dgm:prSet phldrT="[Text]" custT="1"/>
      <dgm:spPr/>
      <dgm:t>
        <a:bodyPr/>
        <a:lstStyle/>
        <a:p>
          <a:pPr algn="ctr"/>
          <a:r>
            <a:rPr lang="en-US" sz="2000" b="1" i="0" dirty="0">
              <a:effectLst>
                <a:outerShdw blurRad="50800" dist="38100" dir="2700000" algn="tl" rotWithShape="0">
                  <a:srgbClr val="000000">
                    <a:alpha val="43000"/>
                  </a:srgbClr>
                </a:outerShdw>
              </a:effectLst>
            </a:rPr>
            <a:t>Acceptance</a:t>
          </a:r>
          <a:endParaRPr lang="en-US" sz="1800" b="1" i="0" dirty="0">
            <a:effectLst>
              <a:outerShdw blurRad="50800" dist="38100" dir="2700000" algn="tl" rotWithShape="0">
                <a:srgbClr val="000000">
                  <a:alpha val="43000"/>
                </a:srgbClr>
              </a:outerShdw>
            </a:effectLst>
          </a:endParaRPr>
        </a:p>
      </dgm:t>
    </dgm:pt>
    <dgm:pt modelId="{8C51535A-9BF1-364F-B25D-0AC233956F23}" type="parTrans" cxnId="{F7C960FE-8605-644D-976C-4B4641C27591}">
      <dgm:prSet/>
      <dgm:spPr/>
      <dgm:t>
        <a:bodyPr/>
        <a:lstStyle/>
        <a:p>
          <a:endParaRPr lang="en-US"/>
        </a:p>
      </dgm:t>
    </dgm:pt>
    <dgm:pt modelId="{C2C1F37B-08CA-5847-A559-FBB91F74A2A8}" type="sibTrans" cxnId="{F7C960FE-8605-644D-976C-4B4641C27591}">
      <dgm:prSet/>
      <dgm:spPr/>
      <dgm:t>
        <a:bodyPr/>
        <a:lstStyle/>
        <a:p>
          <a:endParaRPr lang="en-US"/>
        </a:p>
      </dgm:t>
    </dgm:pt>
    <dgm:pt modelId="{25EE5676-804C-7443-9B8E-8DB7C7E11743}">
      <dgm:prSet phldrT="[Text]" custT="1"/>
      <dgm:spPr/>
      <dgm:t>
        <a:bodyPr/>
        <a:lstStyle/>
        <a:p>
          <a:pPr algn="ctr"/>
          <a:r>
            <a:rPr lang="en-US" sz="2000" b="1" i="0" dirty="0">
              <a:effectLst>
                <a:outerShdw blurRad="50800" dist="38100" dir="2700000" algn="tl" rotWithShape="0">
                  <a:srgbClr val="000000">
                    <a:alpha val="43000"/>
                  </a:srgbClr>
                </a:outerShdw>
              </a:effectLst>
            </a:rPr>
            <a:t>Commitment</a:t>
          </a:r>
          <a:endParaRPr lang="en-US" sz="1800" b="1" i="0" dirty="0">
            <a:effectLst>
              <a:outerShdw blurRad="50800" dist="38100" dir="2700000" algn="tl" rotWithShape="0">
                <a:srgbClr val="000000">
                  <a:alpha val="43000"/>
                </a:srgbClr>
              </a:outerShdw>
            </a:effectLst>
          </a:endParaRPr>
        </a:p>
      </dgm:t>
    </dgm:pt>
    <dgm:pt modelId="{877C83ED-929E-4248-8E88-B1C833F6860F}" type="parTrans" cxnId="{036C28EA-A15F-664B-B06B-584BD1C60EF9}">
      <dgm:prSet/>
      <dgm:spPr/>
      <dgm:t>
        <a:bodyPr/>
        <a:lstStyle/>
        <a:p>
          <a:endParaRPr lang="en-US"/>
        </a:p>
      </dgm:t>
    </dgm:pt>
    <dgm:pt modelId="{D0EE9E29-D625-D146-BDFF-E1479FA3F887}" type="sibTrans" cxnId="{036C28EA-A15F-664B-B06B-584BD1C60EF9}">
      <dgm:prSet/>
      <dgm:spPr/>
      <dgm:t>
        <a:bodyPr/>
        <a:lstStyle/>
        <a:p>
          <a:endParaRPr lang="en-US"/>
        </a:p>
      </dgm:t>
    </dgm:pt>
    <dgm:pt modelId="{901FECEB-0508-4741-A0FD-46301216A94D}">
      <dgm:prSet phldrT="[Text]" custT="1"/>
      <dgm:spPr/>
      <dgm:t>
        <a:bodyPr/>
        <a:lstStyle/>
        <a:p>
          <a:pPr algn="ctr"/>
          <a:r>
            <a:rPr lang="en-US" sz="2000" b="1" i="0" dirty="0">
              <a:effectLst>
                <a:outerShdw blurRad="50800" dist="38100" dir="2700000" algn="tl" rotWithShape="0">
                  <a:srgbClr val="000000">
                    <a:alpha val="43000"/>
                  </a:srgbClr>
                </a:outerShdw>
              </a:effectLst>
            </a:rPr>
            <a:t>Engagement</a:t>
          </a:r>
          <a:endParaRPr lang="en-US" sz="1800" b="1" i="0" dirty="0">
            <a:effectLst>
              <a:outerShdw blurRad="50800" dist="38100" dir="2700000" algn="tl" rotWithShape="0">
                <a:srgbClr val="000000">
                  <a:alpha val="43000"/>
                </a:srgbClr>
              </a:outerShdw>
            </a:effectLst>
          </a:endParaRPr>
        </a:p>
      </dgm:t>
    </dgm:pt>
    <dgm:pt modelId="{87D20A74-247A-1A4A-B536-05D351072082}" type="parTrans" cxnId="{5C1B1E93-08C2-4F48-9C6B-FB1583A42157}">
      <dgm:prSet/>
      <dgm:spPr/>
      <dgm:t>
        <a:bodyPr/>
        <a:lstStyle/>
        <a:p>
          <a:endParaRPr lang="en-US"/>
        </a:p>
      </dgm:t>
    </dgm:pt>
    <dgm:pt modelId="{A1FBF5A6-39DB-4D48-8A9F-608B6AC5C8FC}" type="sibTrans" cxnId="{5C1B1E93-08C2-4F48-9C6B-FB1583A42157}">
      <dgm:prSet/>
      <dgm:spPr/>
      <dgm:t>
        <a:bodyPr/>
        <a:lstStyle/>
        <a:p>
          <a:endParaRPr lang="en-US"/>
        </a:p>
      </dgm:t>
    </dgm:pt>
    <dgm:pt modelId="{3C56CE14-BCEA-D149-9FBE-0F501D97C5F8}">
      <dgm:prSet phldrT="[Text]" custT="1"/>
      <dgm:spPr/>
      <dgm:t>
        <a:bodyPr/>
        <a:lstStyle/>
        <a:p>
          <a:pPr algn="ctr"/>
          <a:r>
            <a:rPr lang="en-US" sz="2000" b="1" i="0" dirty="0">
              <a:effectLst>
                <a:outerShdw blurRad="50800" dist="38100" dir="2700000" algn="tl" rotWithShape="0">
                  <a:srgbClr val="000000">
                    <a:alpha val="43000"/>
                  </a:srgbClr>
                </a:outerShdw>
              </a:effectLst>
            </a:rPr>
            <a:t>Understanding</a:t>
          </a:r>
          <a:endParaRPr lang="en-US" sz="1800" b="1" i="0" dirty="0">
            <a:effectLst>
              <a:outerShdw blurRad="50800" dist="38100" dir="2700000" algn="tl" rotWithShape="0">
                <a:srgbClr val="000000">
                  <a:alpha val="43000"/>
                </a:srgbClr>
              </a:outerShdw>
            </a:effectLst>
          </a:endParaRPr>
        </a:p>
      </dgm:t>
    </dgm:pt>
    <dgm:pt modelId="{EADF3CAA-3F1B-BA47-BEC5-5202E3DE5D31}" type="sibTrans" cxnId="{4F3DA028-4E59-7948-BE81-F16AC0F77462}">
      <dgm:prSet/>
      <dgm:spPr/>
      <dgm:t>
        <a:bodyPr/>
        <a:lstStyle/>
        <a:p>
          <a:endParaRPr lang="en-US"/>
        </a:p>
      </dgm:t>
    </dgm:pt>
    <dgm:pt modelId="{6792F2F5-54C5-2746-9299-79649DB24FFC}" type="parTrans" cxnId="{4F3DA028-4E59-7948-BE81-F16AC0F77462}">
      <dgm:prSet/>
      <dgm:spPr/>
      <dgm:t>
        <a:bodyPr/>
        <a:lstStyle/>
        <a:p>
          <a:endParaRPr lang="en-US"/>
        </a:p>
      </dgm:t>
    </dgm:pt>
    <dgm:pt modelId="{56B0E922-9703-1A46-B515-6E1D15533507}" type="pres">
      <dgm:prSet presAssocID="{E0EAFDE6-D9F5-CA44-836B-ACF9A2D2C40D}" presName="cycle" presStyleCnt="0">
        <dgm:presLayoutVars>
          <dgm:dir/>
          <dgm:resizeHandles val="exact"/>
        </dgm:presLayoutVars>
      </dgm:prSet>
      <dgm:spPr/>
    </dgm:pt>
    <dgm:pt modelId="{106C5141-82D6-264C-B7C1-A8B4B2B8D87C}" type="pres">
      <dgm:prSet presAssocID="{A6F28B06-D194-1A4F-BF7D-6CA863254C9C}" presName="node" presStyleLbl="node1" presStyleIdx="0" presStyleCnt="5" custScaleX="113011">
        <dgm:presLayoutVars>
          <dgm:bulletEnabled val="1"/>
        </dgm:presLayoutVars>
      </dgm:prSet>
      <dgm:spPr/>
    </dgm:pt>
    <dgm:pt modelId="{353CDFAE-B981-B542-B059-405C7A601DC9}" type="pres">
      <dgm:prSet presAssocID="{A6F28B06-D194-1A4F-BF7D-6CA863254C9C}" presName="spNode" presStyleCnt="0"/>
      <dgm:spPr/>
    </dgm:pt>
    <dgm:pt modelId="{B1FCCB63-7441-CC4B-9DB7-CD822B2A23BD}" type="pres">
      <dgm:prSet presAssocID="{E5480C20-85FE-EA4D-8C77-505B64321EAC}" presName="sibTrans" presStyleLbl="sibTrans1D1" presStyleIdx="0" presStyleCnt="5"/>
      <dgm:spPr/>
    </dgm:pt>
    <dgm:pt modelId="{ACE0B2B8-12D4-4846-B8FB-5EAD8F0B4669}" type="pres">
      <dgm:prSet presAssocID="{3C56CE14-BCEA-D149-9FBE-0F501D97C5F8}" presName="node" presStyleLbl="node1" presStyleIdx="1" presStyleCnt="5" custScaleX="126333">
        <dgm:presLayoutVars>
          <dgm:bulletEnabled val="1"/>
        </dgm:presLayoutVars>
      </dgm:prSet>
      <dgm:spPr/>
    </dgm:pt>
    <dgm:pt modelId="{E87DAA9B-83BD-F24E-93FB-361D6B7832C5}" type="pres">
      <dgm:prSet presAssocID="{3C56CE14-BCEA-D149-9FBE-0F501D97C5F8}" presName="spNode" presStyleCnt="0"/>
      <dgm:spPr/>
    </dgm:pt>
    <dgm:pt modelId="{F321433E-4086-E04D-ABF4-B8AF51F4370F}" type="pres">
      <dgm:prSet presAssocID="{EADF3CAA-3F1B-BA47-BEC5-5202E3DE5D31}" presName="sibTrans" presStyleLbl="sibTrans1D1" presStyleIdx="1" presStyleCnt="5"/>
      <dgm:spPr/>
    </dgm:pt>
    <dgm:pt modelId="{AB9F9C8B-3EF8-4148-881C-80ED73F153E5}" type="pres">
      <dgm:prSet presAssocID="{2AB28EBE-E9B6-054D-9FA8-96A87735F0B9}" presName="node" presStyleLbl="node1" presStyleIdx="2" presStyleCnt="5" custScaleX="114288">
        <dgm:presLayoutVars>
          <dgm:bulletEnabled val="1"/>
        </dgm:presLayoutVars>
      </dgm:prSet>
      <dgm:spPr/>
    </dgm:pt>
    <dgm:pt modelId="{D219F5E2-9406-2446-BFBB-5327D5B9A935}" type="pres">
      <dgm:prSet presAssocID="{2AB28EBE-E9B6-054D-9FA8-96A87735F0B9}" presName="spNode" presStyleCnt="0"/>
      <dgm:spPr/>
    </dgm:pt>
    <dgm:pt modelId="{E204C11F-5C5D-F74C-AF75-B64548D671A0}" type="pres">
      <dgm:prSet presAssocID="{C2C1F37B-08CA-5847-A559-FBB91F74A2A8}" presName="sibTrans" presStyleLbl="sibTrans1D1" presStyleIdx="2" presStyleCnt="5"/>
      <dgm:spPr/>
    </dgm:pt>
    <dgm:pt modelId="{32FDEDCF-20D8-8543-827C-A5236B02436A}" type="pres">
      <dgm:prSet presAssocID="{25EE5676-804C-7443-9B8E-8DB7C7E11743}" presName="node" presStyleLbl="node1" presStyleIdx="3" presStyleCnt="5" custScaleX="117183">
        <dgm:presLayoutVars>
          <dgm:bulletEnabled val="1"/>
        </dgm:presLayoutVars>
      </dgm:prSet>
      <dgm:spPr/>
    </dgm:pt>
    <dgm:pt modelId="{3454F95F-70C7-B54B-9F94-7C2F96C9E205}" type="pres">
      <dgm:prSet presAssocID="{25EE5676-804C-7443-9B8E-8DB7C7E11743}" presName="spNode" presStyleCnt="0"/>
      <dgm:spPr/>
    </dgm:pt>
    <dgm:pt modelId="{C0EA4419-CE01-4746-8489-2FA2DEF6F697}" type="pres">
      <dgm:prSet presAssocID="{D0EE9E29-D625-D146-BDFF-E1479FA3F887}" presName="sibTrans" presStyleLbl="sibTrans1D1" presStyleIdx="3" presStyleCnt="5"/>
      <dgm:spPr/>
    </dgm:pt>
    <dgm:pt modelId="{5FACAFDC-BDA9-514C-A206-84EEDA279010}" type="pres">
      <dgm:prSet presAssocID="{901FECEB-0508-4741-A0FD-46301216A94D}" presName="node" presStyleLbl="node1" presStyleIdx="4" presStyleCnt="5" custScaleX="119423">
        <dgm:presLayoutVars>
          <dgm:bulletEnabled val="1"/>
        </dgm:presLayoutVars>
      </dgm:prSet>
      <dgm:spPr/>
    </dgm:pt>
    <dgm:pt modelId="{7F8B245C-4136-7447-A81E-678C73D372A8}" type="pres">
      <dgm:prSet presAssocID="{901FECEB-0508-4741-A0FD-46301216A94D}" presName="spNode" presStyleCnt="0"/>
      <dgm:spPr/>
    </dgm:pt>
    <dgm:pt modelId="{9D2ECEAE-AEBC-2642-A7EC-DB9829AAF0EE}" type="pres">
      <dgm:prSet presAssocID="{A1FBF5A6-39DB-4D48-8A9F-608B6AC5C8FC}" presName="sibTrans" presStyleLbl="sibTrans1D1" presStyleIdx="4" presStyleCnt="5"/>
      <dgm:spPr/>
    </dgm:pt>
  </dgm:ptLst>
  <dgm:cxnLst>
    <dgm:cxn modelId="{FFF3B912-8C39-F941-9E8A-32567E348EC6}" type="presOf" srcId="{A1FBF5A6-39DB-4D48-8A9F-608B6AC5C8FC}" destId="{9D2ECEAE-AEBC-2642-A7EC-DB9829AAF0EE}" srcOrd="0" destOrd="0" presId="urn:microsoft.com/office/officeart/2005/8/layout/cycle5"/>
    <dgm:cxn modelId="{48888A13-274D-2340-83BA-A1BC7ADE9299}" srcId="{E0EAFDE6-D9F5-CA44-836B-ACF9A2D2C40D}" destId="{A6F28B06-D194-1A4F-BF7D-6CA863254C9C}" srcOrd="0" destOrd="0" parTransId="{C73341AE-9ED0-554C-BAB0-D8D4410151E2}" sibTransId="{E5480C20-85FE-EA4D-8C77-505B64321EAC}"/>
    <dgm:cxn modelId="{4F3DA028-4E59-7948-BE81-F16AC0F77462}" srcId="{E0EAFDE6-D9F5-CA44-836B-ACF9A2D2C40D}" destId="{3C56CE14-BCEA-D149-9FBE-0F501D97C5F8}" srcOrd="1" destOrd="0" parTransId="{6792F2F5-54C5-2746-9299-79649DB24FFC}" sibTransId="{EADF3CAA-3F1B-BA47-BEC5-5202E3DE5D31}"/>
    <dgm:cxn modelId="{D048DA2B-7461-C34D-AA1F-96847E247C7E}" type="presOf" srcId="{2AB28EBE-E9B6-054D-9FA8-96A87735F0B9}" destId="{AB9F9C8B-3EF8-4148-881C-80ED73F153E5}" srcOrd="0" destOrd="0" presId="urn:microsoft.com/office/officeart/2005/8/layout/cycle5"/>
    <dgm:cxn modelId="{34CA0141-9727-9549-98FF-BD4775C5B994}" type="presOf" srcId="{25EE5676-804C-7443-9B8E-8DB7C7E11743}" destId="{32FDEDCF-20D8-8543-827C-A5236B02436A}" srcOrd="0" destOrd="0" presId="urn:microsoft.com/office/officeart/2005/8/layout/cycle5"/>
    <dgm:cxn modelId="{731FAF51-E86F-6F45-88F0-1DBA74D9E567}" type="presOf" srcId="{E5480C20-85FE-EA4D-8C77-505B64321EAC}" destId="{B1FCCB63-7441-CC4B-9DB7-CD822B2A23BD}" srcOrd="0" destOrd="0" presId="urn:microsoft.com/office/officeart/2005/8/layout/cycle5"/>
    <dgm:cxn modelId="{8ABB6664-071E-FA40-BC4C-AE337E238BFB}" type="presOf" srcId="{EADF3CAA-3F1B-BA47-BEC5-5202E3DE5D31}" destId="{F321433E-4086-E04D-ABF4-B8AF51F4370F}" srcOrd="0" destOrd="0" presId="urn:microsoft.com/office/officeart/2005/8/layout/cycle5"/>
    <dgm:cxn modelId="{4013F065-2DE6-634B-B884-114A94889FAD}" type="presOf" srcId="{3C56CE14-BCEA-D149-9FBE-0F501D97C5F8}" destId="{ACE0B2B8-12D4-4846-B8FB-5EAD8F0B4669}" srcOrd="0" destOrd="0" presId="urn:microsoft.com/office/officeart/2005/8/layout/cycle5"/>
    <dgm:cxn modelId="{A9CEF76C-1FEA-254A-8D37-41D6CA2DC06D}" type="presOf" srcId="{D0EE9E29-D625-D146-BDFF-E1479FA3F887}" destId="{C0EA4419-CE01-4746-8489-2FA2DEF6F697}" srcOrd="0" destOrd="0" presId="urn:microsoft.com/office/officeart/2005/8/layout/cycle5"/>
    <dgm:cxn modelId="{D8FC778E-3807-4341-929D-29EEF525130A}" type="presOf" srcId="{901FECEB-0508-4741-A0FD-46301216A94D}" destId="{5FACAFDC-BDA9-514C-A206-84EEDA279010}" srcOrd="0" destOrd="0" presId="urn:microsoft.com/office/officeart/2005/8/layout/cycle5"/>
    <dgm:cxn modelId="{5C1B1E93-08C2-4F48-9C6B-FB1583A42157}" srcId="{E0EAFDE6-D9F5-CA44-836B-ACF9A2D2C40D}" destId="{901FECEB-0508-4741-A0FD-46301216A94D}" srcOrd="4" destOrd="0" parTransId="{87D20A74-247A-1A4A-B536-05D351072082}" sibTransId="{A1FBF5A6-39DB-4D48-8A9F-608B6AC5C8FC}"/>
    <dgm:cxn modelId="{2FFA98B5-DA0E-8B41-A3A5-86394D5C8D82}" type="presOf" srcId="{C2C1F37B-08CA-5847-A559-FBB91F74A2A8}" destId="{E204C11F-5C5D-F74C-AF75-B64548D671A0}" srcOrd="0" destOrd="0" presId="urn:microsoft.com/office/officeart/2005/8/layout/cycle5"/>
    <dgm:cxn modelId="{824A85BA-88A6-6444-8F8F-D359EC4C1CBD}" type="presOf" srcId="{A6F28B06-D194-1A4F-BF7D-6CA863254C9C}" destId="{106C5141-82D6-264C-B7C1-A8B4B2B8D87C}" srcOrd="0" destOrd="0" presId="urn:microsoft.com/office/officeart/2005/8/layout/cycle5"/>
    <dgm:cxn modelId="{58C7A2D2-0BB5-5E49-87EF-56E1CBEED51C}" type="presOf" srcId="{E0EAFDE6-D9F5-CA44-836B-ACF9A2D2C40D}" destId="{56B0E922-9703-1A46-B515-6E1D15533507}" srcOrd="0" destOrd="0" presId="urn:microsoft.com/office/officeart/2005/8/layout/cycle5"/>
    <dgm:cxn modelId="{036C28EA-A15F-664B-B06B-584BD1C60EF9}" srcId="{E0EAFDE6-D9F5-CA44-836B-ACF9A2D2C40D}" destId="{25EE5676-804C-7443-9B8E-8DB7C7E11743}" srcOrd="3" destOrd="0" parTransId="{877C83ED-929E-4248-8E88-B1C833F6860F}" sibTransId="{D0EE9E29-D625-D146-BDFF-E1479FA3F887}"/>
    <dgm:cxn modelId="{F7C960FE-8605-644D-976C-4B4641C27591}" srcId="{E0EAFDE6-D9F5-CA44-836B-ACF9A2D2C40D}" destId="{2AB28EBE-E9B6-054D-9FA8-96A87735F0B9}" srcOrd="2" destOrd="0" parTransId="{8C51535A-9BF1-364F-B25D-0AC233956F23}" sibTransId="{C2C1F37B-08CA-5847-A559-FBB91F74A2A8}"/>
    <dgm:cxn modelId="{56A9E446-7010-E24C-BEC8-E9F444FE7494}" type="presParOf" srcId="{56B0E922-9703-1A46-B515-6E1D15533507}" destId="{106C5141-82D6-264C-B7C1-A8B4B2B8D87C}" srcOrd="0" destOrd="0" presId="urn:microsoft.com/office/officeart/2005/8/layout/cycle5"/>
    <dgm:cxn modelId="{DBC9C471-6A34-0247-B36F-58BCE7A2B73C}" type="presParOf" srcId="{56B0E922-9703-1A46-B515-6E1D15533507}" destId="{353CDFAE-B981-B542-B059-405C7A601DC9}" srcOrd="1" destOrd="0" presId="urn:microsoft.com/office/officeart/2005/8/layout/cycle5"/>
    <dgm:cxn modelId="{0215C2F7-D11F-284B-AE63-33B3E8647AE2}" type="presParOf" srcId="{56B0E922-9703-1A46-B515-6E1D15533507}" destId="{B1FCCB63-7441-CC4B-9DB7-CD822B2A23BD}" srcOrd="2" destOrd="0" presId="urn:microsoft.com/office/officeart/2005/8/layout/cycle5"/>
    <dgm:cxn modelId="{0A02BEBB-118E-1443-AD3B-4E99902D6359}" type="presParOf" srcId="{56B0E922-9703-1A46-B515-6E1D15533507}" destId="{ACE0B2B8-12D4-4846-B8FB-5EAD8F0B4669}" srcOrd="3" destOrd="0" presId="urn:microsoft.com/office/officeart/2005/8/layout/cycle5"/>
    <dgm:cxn modelId="{3D5EEB2E-6CA6-F048-B2FB-D2D72D66D429}" type="presParOf" srcId="{56B0E922-9703-1A46-B515-6E1D15533507}" destId="{E87DAA9B-83BD-F24E-93FB-361D6B7832C5}" srcOrd="4" destOrd="0" presId="urn:microsoft.com/office/officeart/2005/8/layout/cycle5"/>
    <dgm:cxn modelId="{36821705-C0F6-784B-B334-DE0B1949E3C1}" type="presParOf" srcId="{56B0E922-9703-1A46-B515-6E1D15533507}" destId="{F321433E-4086-E04D-ABF4-B8AF51F4370F}" srcOrd="5" destOrd="0" presId="urn:microsoft.com/office/officeart/2005/8/layout/cycle5"/>
    <dgm:cxn modelId="{7AC0450D-F2CF-1A4C-8E6B-3D956CFB4358}" type="presParOf" srcId="{56B0E922-9703-1A46-B515-6E1D15533507}" destId="{AB9F9C8B-3EF8-4148-881C-80ED73F153E5}" srcOrd="6" destOrd="0" presId="urn:microsoft.com/office/officeart/2005/8/layout/cycle5"/>
    <dgm:cxn modelId="{7D915718-DE15-074C-A003-CC365BABD5AB}" type="presParOf" srcId="{56B0E922-9703-1A46-B515-6E1D15533507}" destId="{D219F5E2-9406-2446-BFBB-5327D5B9A935}" srcOrd="7" destOrd="0" presId="urn:microsoft.com/office/officeart/2005/8/layout/cycle5"/>
    <dgm:cxn modelId="{33C457EB-D7BF-9D43-ABEA-7C8197040E7C}" type="presParOf" srcId="{56B0E922-9703-1A46-B515-6E1D15533507}" destId="{E204C11F-5C5D-F74C-AF75-B64548D671A0}" srcOrd="8" destOrd="0" presId="urn:microsoft.com/office/officeart/2005/8/layout/cycle5"/>
    <dgm:cxn modelId="{E847D9D3-CAE9-D04A-A400-FE308E6733B0}" type="presParOf" srcId="{56B0E922-9703-1A46-B515-6E1D15533507}" destId="{32FDEDCF-20D8-8543-827C-A5236B02436A}" srcOrd="9" destOrd="0" presId="urn:microsoft.com/office/officeart/2005/8/layout/cycle5"/>
    <dgm:cxn modelId="{6D6FFCDC-5F1A-5047-A933-07FB535950A3}" type="presParOf" srcId="{56B0E922-9703-1A46-B515-6E1D15533507}" destId="{3454F95F-70C7-B54B-9F94-7C2F96C9E205}" srcOrd="10" destOrd="0" presId="urn:microsoft.com/office/officeart/2005/8/layout/cycle5"/>
    <dgm:cxn modelId="{672F382E-88B4-1C49-838D-D13064CA09BA}" type="presParOf" srcId="{56B0E922-9703-1A46-B515-6E1D15533507}" destId="{C0EA4419-CE01-4746-8489-2FA2DEF6F697}" srcOrd="11" destOrd="0" presId="urn:microsoft.com/office/officeart/2005/8/layout/cycle5"/>
    <dgm:cxn modelId="{5861B3EC-606E-B648-9DFD-8A8F35D07F2D}" type="presParOf" srcId="{56B0E922-9703-1A46-B515-6E1D15533507}" destId="{5FACAFDC-BDA9-514C-A206-84EEDA279010}" srcOrd="12" destOrd="0" presId="urn:microsoft.com/office/officeart/2005/8/layout/cycle5"/>
    <dgm:cxn modelId="{2862E8EB-8472-A443-A2C9-E73DA713868D}" type="presParOf" srcId="{56B0E922-9703-1A46-B515-6E1D15533507}" destId="{7F8B245C-4136-7447-A81E-678C73D372A8}" srcOrd="13" destOrd="0" presId="urn:microsoft.com/office/officeart/2005/8/layout/cycle5"/>
    <dgm:cxn modelId="{CAF1B88A-06E0-6546-A4F5-6F2C243CCB54}" type="presParOf" srcId="{56B0E922-9703-1A46-B515-6E1D15533507}" destId="{9D2ECEAE-AEBC-2642-A7EC-DB9829AAF0EE}"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0EAFDE6-D9F5-CA44-836B-ACF9A2D2C40D}" type="doc">
      <dgm:prSet loTypeId="urn:microsoft.com/office/officeart/2005/8/layout/cycle5" loCatId="" qsTypeId="urn:microsoft.com/office/officeart/2005/8/quickstyle/simple2" qsCatId="simple" csTypeId="urn:microsoft.com/office/officeart/2005/8/colors/colorful1" csCatId="colorful" phldr="1"/>
      <dgm:spPr/>
      <dgm:t>
        <a:bodyPr/>
        <a:lstStyle/>
        <a:p>
          <a:endParaRPr lang="en-US"/>
        </a:p>
      </dgm:t>
    </dgm:pt>
    <dgm:pt modelId="{A6F28B06-D194-1A4F-BF7D-6CA863254C9C}">
      <dgm:prSet phldrT="[Text]" custT="1"/>
      <dgm:spPr/>
      <dgm:t>
        <a:bodyPr/>
        <a:lstStyle/>
        <a:p>
          <a:pPr algn="ctr"/>
          <a:r>
            <a:rPr lang="en-US" sz="2000" b="1" i="0" dirty="0">
              <a:effectLst>
                <a:outerShdw blurRad="50800" dist="38100" dir="2700000" algn="tl" rotWithShape="0">
                  <a:srgbClr val="000000">
                    <a:alpha val="43000"/>
                  </a:srgbClr>
                </a:outerShdw>
              </a:effectLst>
            </a:rPr>
            <a:t>Awareness</a:t>
          </a:r>
          <a:endParaRPr lang="en-US" sz="1800" b="1" i="0" dirty="0">
            <a:effectLst>
              <a:outerShdw blurRad="50800" dist="38100" dir="2700000" algn="tl" rotWithShape="0">
                <a:srgbClr val="000000">
                  <a:alpha val="43000"/>
                </a:srgbClr>
              </a:outerShdw>
            </a:effectLst>
          </a:endParaRPr>
        </a:p>
      </dgm:t>
    </dgm:pt>
    <dgm:pt modelId="{C73341AE-9ED0-554C-BAB0-D8D4410151E2}" type="parTrans" cxnId="{48888A13-274D-2340-83BA-A1BC7ADE9299}">
      <dgm:prSet/>
      <dgm:spPr/>
      <dgm:t>
        <a:bodyPr/>
        <a:lstStyle/>
        <a:p>
          <a:endParaRPr lang="en-US"/>
        </a:p>
      </dgm:t>
    </dgm:pt>
    <dgm:pt modelId="{E5480C20-85FE-EA4D-8C77-505B64321EAC}" type="sibTrans" cxnId="{48888A13-274D-2340-83BA-A1BC7ADE9299}">
      <dgm:prSet/>
      <dgm:spPr/>
      <dgm:t>
        <a:bodyPr/>
        <a:lstStyle/>
        <a:p>
          <a:endParaRPr lang="en-US"/>
        </a:p>
      </dgm:t>
    </dgm:pt>
    <dgm:pt modelId="{2AB28EBE-E9B6-054D-9FA8-96A87735F0B9}">
      <dgm:prSet phldrT="[Text]" custT="1"/>
      <dgm:spPr/>
      <dgm:t>
        <a:bodyPr/>
        <a:lstStyle/>
        <a:p>
          <a:pPr algn="ctr"/>
          <a:r>
            <a:rPr lang="en-US" sz="1800" b="1" i="0" dirty="0">
              <a:effectLst>
                <a:outerShdw blurRad="50800" dist="38100" dir="2700000" algn="tl" rotWithShape="0">
                  <a:srgbClr val="000000">
                    <a:alpha val="43000"/>
                  </a:srgbClr>
                </a:outerShdw>
              </a:effectLst>
            </a:rPr>
            <a:t>Acceptance</a:t>
          </a:r>
        </a:p>
      </dgm:t>
    </dgm:pt>
    <dgm:pt modelId="{8C51535A-9BF1-364F-B25D-0AC233956F23}" type="parTrans" cxnId="{F7C960FE-8605-644D-976C-4B4641C27591}">
      <dgm:prSet/>
      <dgm:spPr/>
      <dgm:t>
        <a:bodyPr/>
        <a:lstStyle/>
        <a:p>
          <a:endParaRPr lang="en-US"/>
        </a:p>
      </dgm:t>
    </dgm:pt>
    <dgm:pt modelId="{C2C1F37B-08CA-5847-A559-FBB91F74A2A8}" type="sibTrans" cxnId="{F7C960FE-8605-644D-976C-4B4641C27591}">
      <dgm:prSet/>
      <dgm:spPr/>
      <dgm:t>
        <a:bodyPr/>
        <a:lstStyle/>
        <a:p>
          <a:endParaRPr lang="en-US"/>
        </a:p>
      </dgm:t>
    </dgm:pt>
    <dgm:pt modelId="{25EE5676-804C-7443-9B8E-8DB7C7E11743}">
      <dgm:prSet phldrT="[Text]" custT="1"/>
      <dgm:spPr/>
      <dgm:t>
        <a:bodyPr/>
        <a:lstStyle/>
        <a:p>
          <a:pPr algn="ctr"/>
          <a:r>
            <a:rPr lang="en-US" sz="1800" b="1" i="0" dirty="0">
              <a:effectLst>
                <a:outerShdw blurRad="50800" dist="38100" dir="2700000" algn="tl" rotWithShape="0">
                  <a:srgbClr val="000000">
                    <a:alpha val="43000"/>
                  </a:srgbClr>
                </a:outerShdw>
              </a:effectLst>
            </a:rPr>
            <a:t>Commitment</a:t>
          </a:r>
        </a:p>
      </dgm:t>
    </dgm:pt>
    <dgm:pt modelId="{877C83ED-929E-4248-8E88-B1C833F6860F}" type="parTrans" cxnId="{036C28EA-A15F-664B-B06B-584BD1C60EF9}">
      <dgm:prSet/>
      <dgm:spPr/>
      <dgm:t>
        <a:bodyPr/>
        <a:lstStyle/>
        <a:p>
          <a:endParaRPr lang="en-US"/>
        </a:p>
      </dgm:t>
    </dgm:pt>
    <dgm:pt modelId="{D0EE9E29-D625-D146-BDFF-E1479FA3F887}" type="sibTrans" cxnId="{036C28EA-A15F-664B-B06B-584BD1C60EF9}">
      <dgm:prSet/>
      <dgm:spPr/>
      <dgm:t>
        <a:bodyPr/>
        <a:lstStyle/>
        <a:p>
          <a:endParaRPr lang="en-US"/>
        </a:p>
      </dgm:t>
    </dgm:pt>
    <dgm:pt modelId="{901FECEB-0508-4741-A0FD-46301216A94D}">
      <dgm:prSet phldrT="[Text]" custT="1"/>
      <dgm:spPr/>
      <dgm:t>
        <a:bodyPr/>
        <a:lstStyle/>
        <a:p>
          <a:pPr algn="ctr"/>
          <a:r>
            <a:rPr lang="en-US" sz="1800" b="1" i="0" dirty="0">
              <a:effectLst>
                <a:outerShdw blurRad="50800" dist="38100" dir="2700000" algn="tl" rotWithShape="0">
                  <a:srgbClr val="000000">
                    <a:alpha val="43000"/>
                  </a:srgbClr>
                </a:outerShdw>
              </a:effectLst>
            </a:rPr>
            <a:t>Engagement</a:t>
          </a:r>
        </a:p>
      </dgm:t>
    </dgm:pt>
    <dgm:pt modelId="{87D20A74-247A-1A4A-B536-05D351072082}" type="parTrans" cxnId="{5C1B1E93-08C2-4F48-9C6B-FB1583A42157}">
      <dgm:prSet/>
      <dgm:spPr/>
      <dgm:t>
        <a:bodyPr/>
        <a:lstStyle/>
        <a:p>
          <a:endParaRPr lang="en-US"/>
        </a:p>
      </dgm:t>
    </dgm:pt>
    <dgm:pt modelId="{A1FBF5A6-39DB-4D48-8A9F-608B6AC5C8FC}" type="sibTrans" cxnId="{5C1B1E93-08C2-4F48-9C6B-FB1583A42157}">
      <dgm:prSet/>
      <dgm:spPr/>
      <dgm:t>
        <a:bodyPr/>
        <a:lstStyle/>
        <a:p>
          <a:endParaRPr lang="en-US"/>
        </a:p>
      </dgm:t>
    </dgm:pt>
    <dgm:pt modelId="{3C56CE14-BCEA-D149-9FBE-0F501D97C5F8}">
      <dgm:prSet phldrT="[Text]" custT="1"/>
      <dgm:spPr/>
      <dgm:t>
        <a:bodyPr/>
        <a:lstStyle/>
        <a:p>
          <a:pPr algn="ctr"/>
          <a:r>
            <a:rPr lang="en-US" sz="1800" b="1" i="0" dirty="0">
              <a:effectLst>
                <a:outerShdw blurRad="50800" dist="38100" dir="2700000" algn="tl" rotWithShape="0">
                  <a:srgbClr val="000000">
                    <a:alpha val="43000"/>
                  </a:srgbClr>
                </a:outerShdw>
              </a:effectLst>
            </a:rPr>
            <a:t>Understanding</a:t>
          </a:r>
        </a:p>
      </dgm:t>
    </dgm:pt>
    <dgm:pt modelId="{EADF3CAA-3F1B-BA47-BEC5-5202E3DE5D31}" type="sibTrans" cxnId="{4F3DA028-4E59-7948-BE81-F16AC0F77462}">
      <dgm:prSet/>
      <dgm:spPr/>
      <dgm:t>
        <a:bodyPr/>
        <a:lstStyle/>
        <a:p>
          <a:endParaRPr lang="en-US"/>
        </a:p>
      </dgm:t>
    </dgm:pt>
    <dgm:pt modelId="{6792F2F5-54C5-2746-9299-79649DB24FFC}" type="parTrans" cxnId="{4F3DA028-4E59-7948-BE81-F16AC0F77462}">
      <dgm:prSet/>
      <dgm:spPr/>
      <dgm:t>
        <a:bodyPr/>
        <a:lstStyle/>
        <a:p>
          <a:endParaRPr lang="en-US"/>
        </a:p>
      </dgm:t>
    </dgm:pt>
    <dgm:pt modelId="{56B0E922-9703-1A46-B515-6E1D15533507}" type="pres">
      <dgm:prSet presAssocID="{E0EAFDE6-D9F5-CA44-836B-ACF9A2D2C40D}" presName="cycle" presStyleCnt="0">
        <dgm:presLayoutVars>
          <dgm:dir/>
          <dgm:resizeHandles val="exact"/>
        </dgm:presLayoutVars>
      </dgm:prSet>
      <dgm:spPr/>
    </dgm:pt>
    <dgm:pt modelId="{106C5141-82D6-264C-B7C1-A8B4B2B8D87C}" type="pres">
      <dgm:prSet presAssocID="{A6F28B06-D194-1A4F-BF7D-6CA863254C9C}" presName="node" presStyleLbl="node1" presStyleIdx="0" presStyleCnt="5" custScaleX="113011">
        <dgm:presLayoutVars>
          <dgm:bulletEnabled val="1"/>
        </dgm:presLayoutVars>
      </dgm:prSet>
      <dgm:spPr/>
    </dgm:pt>
    <dgm:pt modelId="{353CDFAE-B981-B542-B059-405C7A601DC9}" type="pres">
      <dgm:prSet presAssocID="{A6F28B06-D194-1A4F-BF7D-6CA863254C9C}" presName="spNode" presStyleCnt="0"/>
      <dgm:spPr/>
    </dgm:pt>
    <dgm:pt modelId="{B1FCCB63-7441-CC4B-9DB7-CD822B2A23BD}" type="pres">
      <dgm:prSet presAssocID="{E5480C20-85FE-EA4D-8C77-505B64321EAC}" presName="sibTrans" presStyleLbl="sibTrans1D1" presStyleIdx="0" presStyleCnt="5"/>
      <dgm:spPr/>
    </dgm:pt>
    <dgm:pt modelId="{ACE0B2B8-12D4-4846-B8FB-5EAD8F0B4669}" type="pres">
      <dgm:prSet presAssocID="{3C56CE14-BCEA-D149-9FBE-0F501D97C5F8}" presName="node" presStyleLbl="node1" presStyleIdx="1" presStyleCnt="5" custScaleX="126333">
        <dgm:presLayoutVars>
          <dgm:bulletEnabled val="1"/>
        </dgm:presLayoutVars>
      </dgm:prSet>
      <dgm:spPr/>
    </dgm:pt>
    <dgm:pt modelId="{E87DAA9B-83BD-F24E-93FB-361D6B7832C5}" type="pres">
      <dgm:prSet presAssocID="{3C56CE14-BCEA-D149-9FBE-0F501D97C5F8}" presName="spNode" presStyleCnt="0"/>
      <dgm:spPr/>
    </dgm:pt>
    <dgm:pt modelId="{F321433E-4086-E04D-ABF4-B8AF51F4370F}" type="pres">
      <dgm:prSet presAssocID="{EADF3CAA-3F1B-BA47-BEC5-5202E3DE5D31}" presName="sibTrans" presStyleLbl="sibTrans1D1" presStyleIdx="1" presStyleCnt="5"/>
      <dgm:spPr/>
    </dgm:pt>
    <dgm:pt modelId="{AB9F9C8B-3EF8-4148-881C-80ED73F153E5}" type="pres">
      <dgm:prSet presAssocID="{2AB28EBE-E9B6-054D-9FA8-96A87735F0B9}" presName="node" presStyleLbl="node1" presStyleIdx="2" presStyleCnt="5" custScaleX="114288">
        <dgm:presLayoutVars>
          <dgm:bulletEnabled val="1"/>
        </dgm:presLayoutVars>
      </dgm:prSet>
      <dgm:spPr/>
    </dgm:pt>
    <dgm:pt modelId="{D219F5E2-9406-2446-BFBB-5327D5B9A935}" type="pres">
      <dgm:prSet presAssocID="{2AB28EBE-E9B6-054D-9FA8-96A87735F0B9}" presName="spNode" presStyleCnt="0"/>
      <dgm:spPr/>
    </dgm:pt>
    <dgm:pt modelId="{E204C11F-5C5D-F74C-AF75-B64548D671A0}" type="pres">
      <dgm:prSet presAssocID="{C2C1F37B-08CA-5847-A559-FBB91F74A2A8}" presName="sibTrans" presStyleLbl="sibTrans1D1" presStyleIdx="2" presStyleCnt="5"/>
      <dgm:spPr/>
    </dgm:pt>
    <dgm:pt modelId="{32FDEDCF-20D8-8543-827C-A5236B02436A}" type="pres">
      <dgm:prSet presAssocID="{25EE5676-804C-7443-9B8E-8DB7C7E11743}" presName="node" presStyleLbl="node1" presStyleIdx="3" presStyleCnt="5" custScaleX="117183">
        <dgm:presLayoutVars>
          <dgm:bulletEnabled val="1"/>
        </dgm:presLayoutVars>
      </dgm:prSet>
      <dgm:spPr/>
    </dgm:pt>
    <dgm:pt modelId="{3454F95F-70C7-B54B-9F94-7C2F96C9E205}" type="pres">
      <dgm:prSet presAssocID="{25EE5676-804C-7443-9B8E-8DB7C7E11743}" presName="spNode" presStyleCnt="0"/>
      <dgm:spPr/>
    </dgm:pt>
    <dgm:pt modelId="{C0EA4419-CE01-4746-8489-2FA2DEF6F697}" type="pres">
      <dgm:prSet presAssocID="{D0EE9E29-D625-D146-BDFF-E1479FA3F887}" presName="sibTrans" presStyleLbl="sibTrans1D1" presStyleIdx="3" presStyleCnt="5"/>
      <dgm:spPr/>
    </dgm:pt>
    <dgm:pt modelId="{5FACAFDC-BDA9-514C-A206-84EEDA279010}" type="pres">
      <dgm:prSet presAssocID="{901FECEB-0508-4741-A0FD-46301216A94D}" presName="node" presStyleLbl="node1" presStyleIdx="4" presStyleCnt="5" custScaleX="119423">
        <dgm:presLayoutVars>
          <dgm:bulletEnabled val="1"/>
        </dgm:presLayoutVars>
      </dgm:prSet>
      <dgm:spPr/>
    </dgm:pt>
    <dgm:pt modelId="{7F8B245C-4136-7447-A81E-678C73D372A8}" type="pres">
      <dgm:prSet presAssocID="{901FECEB-0508-4741-A0FD-46301216A94D}" presName="spNode" presStyleCnt="0"/>
      <dgm:spPr/>
    </dgm:pt>
    <dgm:pt modelId="{9D2ECEAE-AEBC-2642-A7EC-DB9829AAF0EE}" type="pres">
      <dgm:prSet presAssocID="{A1FBF5A6-39DB-4D48-8A9F-608B6AC5C8FC}" presName="sibTrans" presStyleLbl="sibTrans1D1" presStyleIdx="4" presStyleCnt="5"/>
      <dgm:spPr/>
    </dgm:pt>
  </dgm:ptLst>
  <dgm:cxnLst>
    <dgm:cxn modelId="{DBA5AF10-B57F-1B40-9A05-1414586F25CB}" type="presOf" srcId="{2AB28EBE-E9B6-054D-9FA8-96A87735F0B9}" destId="{AB9F9C8B-3EF8-4148-881C-80ED73F153E5}" srcOrd="0" destOrd="0" presId="urn:microsoft.com/office/officeart/2005/8/layout/cycle5"/>
    <dgm:cxn modelId="{48888A13-274D-2340-83BA-A1BC7ADE9299}" srcId="{E0EAFDE6-D9F5-CA44-836B-ACF9A2D2C40D}" destId="{A6F28B06-D194-1A4F-BF7D-6CA863254C9C}" srcOrd="0" destOrd="0" parTransId="{C73341AE-9ED0-554C-BAB0-D8D4410151E2}" sibTransId="{E5480C20-85FE-EA4D-8C77-505B64321EAC}"/>
    <dgm:cxn modelId="{4F3DA028-4E59-7948-BE81-F16AC0F77462}" srcId="{E0EAFDE6-D9F5-CA44-836B-ACF9A2D2C40D}" destId="{3C56CE14-BCEA-D149-9FBE-0F501D97C5F8}" srcOrd="1" destOrd="0" parTransId="{6792F2F5-54C5-2746-9299-79649DB24FFC}" sibTransId="{EADF3CAA-3F1B-BA47-BEC5-5202E3DE5D31}"/>
    <dgm:cxn modelId="{18BC112C-4CEC-EB41-8331-DCF04B325505}" type="presOf" srcId="{3C56CE14-BCEA-D149-9FBE-0F501D97C5F8}" destId="{ACE0B2B8-12D4-4846-B8FB-5EAD8F0B4669}" srcOrd="0" destOrd="0" presId="urn:microsoft.com/office/officeart/2005/8/layout/cycle5"/>
    <dgm:cxn modelId="{B1A95B44-05E2-F049-AC73-51DE3CB4E938}" type="presOf" srcId="{D0EE9E29-D625-D146-BDFF-E1479FA3F887}" destId="{C0EA4419-CE01-4746-8489-2FA2DEF6F697}" srcOrd="0" destOrd="0" presId="urn:microsoft.com/office/officeart/2005/8/layout/cycle5"/>
    <dgm:cxn modelId="{56370A5D-A13D-3A4F-BA01-B768964F7050}" type="presOf" srcId="{A1FBF5A6-39DB-4D48-8A9F-608B6AC5C8FC}" destId="{9D2ECEAE-AEBC-2642-A7EC-DB9829AAF0EE}" srcOrd="0" destOrd="0" presId="urn:microsoft.com/office/officeart/2005/8/layout/cycle5"/>
    <dgm:cxn modelId="{633BE07C-EA99-BF43-B42F-107F2343393C}" type="presOf" srcId="{EADF3CAA-3F1B-BA47-BEC5-5202E3DE5D31}" destId="{F321433E-4086-E04D-ABF4-B8AF51F4370F}" srcOrd="0" destOrd="0" presId="urn:microsoft.com/office/officeart/2005/8/layout/cycle5"/>
    <dgm:cxn modelId="{3D659089-278F-5C44-8991-D34B666541FE}" type="presOf" srcId="{E0EAFDE6-D9F5-CA44-836B-ACF9A2D2C40D}" destId="{56B0E922-9703-1A46-B515-6E1D15533507}" srcOrd="0" destOrd="0" presId="urn:microsoft.com/office/officeart/2005/8/layout/cycle5"/>
    <dgm:cxn modelId="{5C1B1E93-08C2-4F48-9C6B-FB1583A42157}" srcId="{E0EAFDE6-D9F5-CA44-836B-ACF9A2D2C40D}" destId="{901FECEB-0508-4741-A0FD-46301216A94D}" srcOrd="4" destOrd="0" parTransId="{87D20A74-247A-1A4A-B536-05D351072082}" sibTransId="{A1FBF5A6-39DB-4D48-8A9F-608B6AC5C8FC}"/>
    <dgm:cxn modelId="{A3604C9D-D851-1843-96FF-1C5875735F31}" type="presOf" srcId="{901FECEB-0508-4741-A0FD-46301216A94D}" destId="{5FACAFDC-BDA9-514C-A206-84EEDA279010}" srcOrd="0" destOrd="0" presId="urn:microsoft.com/office/officeart/2005/8/layout/cycle5"/>
    <dgm:cxn modelId="{75078EC4-9053-354B-B0F9-591725F705BC}" type="presOf" srcId="{E5480C20-85FE-EA4D-8C77-505B64321EAC}" destId="{B1FCCB63-7441-CC4B-9DB7-CD822B2A23BD}" srcOrd="0" destOrd="0" presId="urn:microsoft.com/office/officeart/2005/8/layout/cycle5"/>
    <dgm:cxn modelId="{BC0AB0D9-0264-C049-9612-463C22085DAE}" type="presOf" srcId="{C2C1F37B-08CA-5847-A559-FBB91F74A2A8}" destId="{E204C11F-5C5D-F74C-AF75-B64548D671A0}" srcOrd="0" destOrd="0" presId="urn:microsoft.com/office/officeart/2005/8/layout/cycle5"/>
    <dgm:cxn modelId="{2C1588E5-7587-C747-B8DC-94EBE696638F}" type="presOf" srcId="{A6F28B06-D194-1A4F-BF7D-6CA863254C9C}" destId="{106C5141-82D6-264C-B7C1-A8B4B2B8D87C}" srcOrd="0" destOrd="0" presId="urn:microsoft.com/office/officeart/2005/8/layout/cycle5"/>
    <dgm:cxn modelId="{036C28EA-A15F-664B-B06B-584BD1C60EF9}" srcId="{E0EAFDE6-D9F5-CA44-836B-ACF9A2D2C40D}" destId="{25EE5676-804C-7443-9B8E-8DB7C7E11743}" srcOrd="3" destOrd="0" parTransId="{877C83ED-929E-4248-8E88-B1C833F6860F}" sibTransId="{D0EE9E29-D625-D146-BDFF-E1479FA3F887}"/>
    <dgm:cxn modelId="{70A845FA-A901-7A48-AA22-DC7831339D99}" type="presOf" srcId="{25EE5676-804C-7443-9B8E-8DB7C7E11743}" destId="{32FDEDCF-20D8-8543-827C-A5236B02436A}" srcOrd="0" destOrd="0" presId="urn:microsoft.com/office/officeart/2005/8/layout/cycle5"/>
    <dgm:cxn modelId="{F7C960FE-8605-644D-976C-4B4641C27591}" srcId="{E0EAFDE6-D9F5-CA44-836B-ACF9A2D2C40D}" destId="{2AB28EBE-E9B6-054D-9FA8-96A87735F0B9}" srcOrd="2" destOrd="0" parTransId="{8C51535A-9BF1-364F-B25D-0AC233956F23}" sibTransId="{C2C1F37B-08CA-5847-A559-FBB91F74A2A8}"/>
    <dgm:cxn modelId="{17B9B26D-ACC1-1741-A0E0-2C3691822D58}" type="presParOf" srcId="{56B0E922-9703-1A46-B515-6E1D15533507}" destId="{106C5141-82D6-264C-B7C1-A8B4B2B8D87C}" srcOrd="0" destOrd="0" presId="urn:microsoft.com/office/officeart/2005/8/layout/cycle5"/>
    <dgm:cxn modelId="{CFA72157-FE94-5149-B2CB-88B46D82327E}" type="presParOf" srcId="{56B0E922-9703-1A46-B515-6E1D15533507}" destId="{353CDFAE-B981-B542-B059-405C7A601DC9}" srcOrd="1" destOrd="0" presId="urn:microsoft.com/office/officeart/2005/8/layout/cycle5"/>
    <dgm:cxn modelId="{AD7B449D-F3D2-F049-A928-449F97585BC6}" type="presParOf" srcId="{56B0E922-9703-1A46-B515-6E1D15533507}" destId="{B1FCCB63-7441-CC4B-9DB7-CD822B2A23BD}" srcOrd="2" destOrd="0" presId="urn:microsoft.com/office/officeart/2005/8/layout/cycle5"/>
    <dgm:cxn modelId="{DB7BE412-76FC-0D4C-BECF-7BD0E6F3C7A7}" type="presParOf" srcId="{56B0E922-9703-1A46-B515-6E1D15533507}" destId="{ACE0B2B8-12D4-4846-B8FB-5EAD8F0B4669}" srcOrd="3" destOrd="0" presId="urn:microsoft.com/office/officeart/2005/8/layout/cycle5"/>
    <dgm:cxn modelId="{2234DA02-F0A7-8543-B980-B7DF4E05C224}" type="presParOf" srcId="{56B0E922-9703-1A46-B515-6E1D15533507}" destId="{E87DAA9B-83BD-F24E-93FB-361D6B7832C5}" srcOrd="4" destOrd="0" presId="urn:microsoft.com/office/officeart/2005/8/layout/cycle5"/>
    <dgm:cxn modelId="{5495CE69-6542-F746-AB98-878125E13EB0}" type="presParOf" srcId="{56B0E922-9703-1A46-B515-6E1D15533507}" destId="{F321433E-4086-E04D-ABF4-B8AF51F4370F}" srcOrd="5" destOrd="0" presId="urn:microsoft.com/office/officeart/2005/8/layout/cycle5"/>
    <dgm:cxn modelId="{788FFF9E-89C7-B349-B5E2-6890E2867AEA}" type="presParOf" srcId="{56B0E922-9703-1A46-B515-6E1D15533507}" destId="{AB9F9C8B-3EF8-4148-881C-80ED73F153E5}" srcOrd="6" destOrd="0" presId="urn:microsoft.com/office/officeart/2005/8/layout/cycle5"/>
    <dgm:cxn modelId="{944B5463-6E34-2F46-89AB-5B20DC16D5B4}" type="presParOf" srcId="{56B0E922-9703-1A46-B515-6E1D15533507}" destId="{D219F5E2-9406-2446-BFBB-5327D5B9A935}" srcOrd="7" destOrd="0" presId="urn:microsoft.com/office/officeart/2005/8/layout/cycle5"/>
    <dgm:cxn modelId="{02F8AD7E-9556-9E4D-ADA4-E5E4E2C64718}" type="presParOf" srcId="{56B0E922-9703-1A46-B515-6E1D15533507}" destId="{E204C11F-5C5D-F74C-AF75-B64548D671A0}" srcOrd="8" destOrd="0" presId="urn:microsoft.com/office/officeart/2005/8/layout/cycle5"/>
    <dgm:cxn modelId="{4D8F60D4-D8C3-DA4F-8677-876B2C292B93}" type="presParOf" srcId="{56B0E922-9703-1A46-B515-6E1D15533507}" destId="{32FDEDCF-20D8-8543-827C-A5236B02436A}" srcOrd="9" destOrd="0" presId="urn:microsoft.com/office/officeart/2005/8/layout/cycle5"/>
    <dgm:cxn modelId="{D5F04C5A-97D4-F84A-93D5-9ACA46741FC4}" type="presParOf" srcId="{56B0E922-9703-1A46-B515-6E1D15533507}" destId="{3454F95F-70C7-B54B-9F94-7C2F96C9E205}" srcOrd="10" destOrd="0" presId="urn:microsoft.com/office/officeart/2005/8/layout/cycle5"/>
    <dgm:cxn modelId="{EB109F52-DF83-5E4E-A3AD-1DEA2399D2FF}" type="presParOf" srcId="{56B0E922-9703-1A46-B515-6E1D15533507}" destId="{C0EA4419-CE01-4746-8489-2FA2DEF6F697}" srcOrd="11" destOrd="0" presId="urn:microsoft.com/office/officeart/2005/8/layout/cycle5"/>
    <dgm:cxn modelId="{6D12F917-54D1-9549-8AD1-38BD2921D353}" type="presParOf" srcId="{56B0E922-9703-1A46-B515-6E1D15533507}" destId="{5FACAFDC-BDA9-514C-A206-84EEDA279010}" srcOrd="12" destOrd="0" presId="urn:microsoft.com/office/officeart/2005/8/layout/cycle5"/>
    <dgm:cxn modelId="{DAB89FA6-DF1F-A543-B9FA-59CD341504EC}" type="presParOf" srcId="{56B0E922-9703-1A46-B515-6E1D15533507}" destId="{7F8B245C-4136-7447-A81E-678C73D372A8}" srcOrd="13" destOrd="0" presId="urn:microsoft.com/office/officeart/2005/8/layout/cycle5"/>
    <dgm:cxn modelId="{1507C88D-55B6-9C40-91DB-4B126F486E6A}" type="presParOf" srcId="{56B0E922-9703-1A46-B515-6E1D15533507}" destId="{9D2ECEAE-AEBC-2642-A7EC-DB9829AAF0EE}"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B7E7004-B3F7-C142-BDAE-17690FEF9959}" type="doc">
      <dgm:prSet loTypeId="urn:microsoft.com/office/officeart/2005/8/layout/process1" loCatId="" qsTypeId="urn:microsoft.com/office/officeart/2005/8/quickstyle/simple4" qsCatId="simple" csTypeId="urn:microsoft.com/office/officeart/2005/8/colors/accent1_2" csCatId="accent1" phldr="1"/>
      <dgm:spPr/>
    </dgm:pt>
    <dgm:pt modelId="{CD8238B2-3803-A245-BA5D-F85958FA94B6}" type="pres">
      <dgm:prSet presAssocID="{5B7E7004-B3F7-C142-BDAE-17690FEF9959}" presName="Name0" presStyleCnt="0">
        <dgm:presLayoutVars>
          <dgm:dir/>
          <dgm:resizeHandles val="exact"/>
        </dgm:presLayoutVars>
      </dgm:prSet>
      <dgm:spPr/>
    </dgm:pt>
  </dgm:ptLst>
  <dgm:cxnLst>
    <dgm:cxn modelId="{0A55F462-DFA4-2249-8E80-5AA9A568EB49}" type="presOf" srcId="{5B7E7004-B3F7-C142-BDAE-17690FEF9959}" destId="{CD8238B2-3803-A245-BA5D-F85958FA94B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EAFDE6-D9F5-CA44-836B-ACF9A2D2C40D}" type="doc">
      <dgm:prSet loTypeId="urn:microsoft.com/office/officeart/2005/8/layout/cycle5" loCatId="" qsTypeId="urn:microsoft.com/office/officeart/2005/8/quickstyle/simple2" qsCatId="simple" csTypeId="urn:microsoft.com/office/officeart/2005/8/colors/colorful1" csCatId="colorful" phldr="1"/>
      <dgm:spPr/>
      <dgm:t>
        <a:bodyPr/>
        <a:lstStyle/>
        <a:p>
          <a:endParaRPr lang="en-US"/>
        </a:p>
      </dgm:t>
    </dgm:pt>
    <dgm:pt modelId="{A6F28B06-D194-1A4F-BF7D-6CA863254C9C}">
      <dgm:prSet phldrT="[Text]" custT="1"/>
      <dgm:spPr/>
      <dgm:t>
        <a:bodyPr/>
        <a:lstStyle/>
        <a:p>
          <a:pPr algn="ctr"/>
          <a:r>
            <a:rPr lang="en-US" sz="2000" b="1" i="0" dirty="0">
              <a:effectLst>
                <a:outerShdw blurRad="50800" dist="38100" dir="2700000" algn="tl" rotWithShape="0">
                  <a:srgbClr val="000000">
                    <a:alpha val="43000"/>
                  </a:srgbClr>
                </a:outerShdw>
              </a:effectLst>
            </a:rPr>
            <a:t>Awareness</a:t>
          </a:r>
          <a:endParaRPr lang="en-US" sz="1800" b="1" i="0" dirty="0">
            <a:effectLst>
              <a:outerShdw blurRad="50800" dist="38100" dir="2700000" algn="tl" rotWithShape="0">
                <a:srgbClr val="000000">
                  <a:alpha val="43000"/>
                </a:srgbClr>
              </a:outerShdw>
            </a:effectLst>
          </a:endParaRPr>
        </a:p>
      </dgm:t>
    </dgm:pt>
    <dgm:pt modelId="{C73341AE-9ED0-554C-BAB0-D8D4410151E2}" type="parTrans" cxnId="{48888A13-274D-2340-83BA-A1BC7ADE9299}">
      <dgm:prSet/>
      <dgm:spPr/>
      <dgm:t>
        <a:bodyPr/>
        <a:lstStyle/>
        <a:p>
          <a:endParaRPr lang="en-US"/>
        </a:p>
      </dgm:t>
    </dgm:pt>
    <dgm:pt modelId="{E5480C20-85FE-EA4D-8C77-505B64321EAC}" type="sibTrans" cxnId="{48888A13-274D-2340-83BA-A1BC7ADE9299}">
      <dgm:prSet/>
      <dgm:spPr/>
      <dgm:t>
        <a:bodyPr/>
        <a:lstStyle/>
        <a:p>
          <a:endParaRPr lang="en-US"/>
        </a:p>
      </dgm:t>
    </dgm:pt>
    <dgm:pt modelId="{2AB28EBE-E9B6-054D-9FA8-96A87735F0B9}">
      <dgm:prSet phldrT="[Text]" custT="1"/>
      <dgm:spPr/>
      <dgm:t>
        <a:bodyPr/>
        <a:lstStyle/>
        <a:p>
          <a:pPr algn="ctr"/>
          <a:r>
            <a:rPr lang="en-US" sz="1800" b="1" i="0" dirty="0">
              <a:effectLst>
                <a:outerShdw blurRad="50800" dist="38100" dir="2700000" algn="tl" rotWithShape="0">
                  <a:srgbClr val="000000">
                    <a:alpha val="43000"/>
                  </a:srgbClr>
                </a:outerShdw>
              </a:effectLst>
            </a:rPr>
            <a:t>Acceptance</a:t>
          </a:r>
        </a:p>
      </dgm:t>
    </dgm:pt>
    <dgm:pt modelId="{8C51535A-9BF1-364F-B25D-0AC233956F23}" type="parTrans" cxnId="{F7C960FE-8605-644D-976C-4B4641C27591}">
      <dgm:prSet/>
      <dgm:spPr/>
      <dgm:t>
        <a:bodyPr/>
        <a:lstStyle/>
        <a:p>
          <a:endParaRPr lang="en-US"/>
        </a:p>
      </dgm:t>
    </dgm:pt>
    <dgm:pt modelId="{C2C1F37B-08CA-5847-A559-FBB91F74A2A8}" type="sibTrans" cxnId="{F7C960FE-8605-644D-976C-4B4641C27591}">
      <dgm:prSet/>
      <dgm:spPr/>
      <dgm:t>
        <a:bodyPr/>
        <a:lstStyle/>
        <a:p>
          <a:endParaRPr lang="en-US"/>
        </a:p>
      </dgm:t>
    </dgm:pt>
    <dgm:pt modelId="{25EE5676-804C-7443-9B8E-8DB7C7E11743}">
      <dgm:prSet phldrT="[Text]" custT="1"/>
      <dgm:spPr/>
      <dgm:t>
        <a:bodyPr/>
        <a:lstStyle/>
        <a:p>
          <a:pPr algn="ctr"/>
          <a:r>
            <a:rPr lang="en-US" sz="1800" b="1" i="0" dirty="0">
              <a:effectLst>
                <a:outerShdw blurRad="50800" dist="38100" dir="2700000" algn="tl" rotWithShape="0">
                  <a:srgbClr val="000000">
                    <a:alpha val="43000"/>
                  </a:srgbClr>
                </a:outerShdw>
              </a:effectLst>
            </a:rPr>
            <a:t>Commitment</a:t>
          </a:r>
        </a:p>
      </dgm:t>
    </dgm:pt>
    <dgm:pt modelId="{877C83ED-929E-4248-8E88-B1C833F6860F}" type="parTrans" cxnId="{036C28EA-A15F-664B-B06B-584BD1C60EF9}">
      <dgm:prSet/>
      <dgm:spPr/>
      <dgm:t>
        <a:bodyPr/>
        <a:lstStyle/>
        <a:p>
          <a:endParaRPr lang="en-US"/>
        </a:p>
      </dgm:t>
    </dgm:pt>
    <dgm:pt modelId="{D0EE9E29-D625-D146-BDFF-E1479FA3F887}" type="sibTrans" cxnId="{036C28EA-A15F-664B-B06B-584BD1C60EF9}">
      <dgm:prSet/>
      <dgm:spPr/>
      <dgm:t>
        <a:bodyPr/>
        <a:lstStyle/>
        <a:p>
          <a:endParaRPr lang="en-US"/>
        </a:p>
      </dgm:t>
    </dgm:pt>
    <dgm:pt modelId="{901FECEB-0508-4741-A0FD-46301216A94D}">
      <dgm:prSet phldrT="[Text]" custT="1"/>
      <dgm:spPr/>
      <dgm:t>
        <a:bodyPr/>
        <a:lstStyle/>
        <a:p>
          <a:pPr algn="ctr"/>
          <a:r>
            <a:rPr lang="en-US" sz="1800" b="1" i="0" dirty="0">
              <a:effectLst>
                <a:outerShdw blurRad="50800" dist="38100" dir="2700000" algn="tl" rotWithShape="0">
                  <a:srgbClr val="000000">
                    <a:alpha val="43000"/>
                  </a:srgbClr>
                </a:outerShdw>
              </a:effectLst>
            </a:rPr>
            <a:t>Engagement</a:t>
          </a:r>
        </a:p>
      </dgm:t>
    </dgm:pt>
    <dgm:pt modelId="{87D20A74-247A-1A4A-B536-05D351072082}" type="parTrans" cxnId="{5C1B1E93-08C2-4F48-9C6B-FB1583A42157}">
      <dgm:prSet/>
      <dgm:spPr/>
      <dgm:t>
        <a:bodyPr/>
        <a:lstStyle/>
        <a:p>
          <a:endParaRPr lang="en-US"/>
        </a:p>
      </dgm:t>
    </dgm:pt>
    <dgm:pt modelId="{A1FBF5A6-39DB-4D48-8A9F-608B6AC5C8FC}" type="sibTrans" cxnId="{5C1B1E93-08C2-4F48-9C6B-FB1583A42157}">
      <dgm:prSet/>
      <dgm:spPr/>
      <dgm:t>
        <a:bodyPr/>
        <a:lstStyle/>
        <a:p>
          <a:endParaRPr lang="en-US"/>
        </a:p>
      </dgm:t>
    </dgm:pt>
    <dgm:pt modelId="{3C56CE14-BCEA-D149-9FBE-0F501D97C5F8}">
      <dgm:prSet phldrT="[Text]" custT="1"/>
      <dgm:spPr/>
      <dgm:t>
        <a:bodyPr/>
        <a:lstStyle/>
        <a:p>
          <a:pPr algn="ctr"/>
          <a:r>
            <a:rPr lang="en-US" sz="2000" b="1" i="0" dirty="0">
              <a:effectLst>
                <a:outerShdw blurRad="50800" dist="38100" dir="2700000" algn="tl" rotWithShape="0">
                  <a:srgbClr val="000000">
                    <a:alpha val="43000"/>
                  </a:srgbClr>
                </a:outerShdw>
              </a:effectLst>
            </a:rPr>
            <a:t>Understanding</a:t>
          </a:r>
          <a:endParaRPr lang="en-US" sz="1800" b="1" i="0" dirty="0">
            <a:effectLst>
              <a:outerShdw blurRad="50800" dist="38100" dir="2700000" algn="tl" rotWithShape="0">
                <a:srgbClr val="000000">
                  <a:alpha val="43000"/>
                </a:srgbClr>
              </a:outerShdw>
            </a:effectLst>
          </a:endParaRPr>
        </a:p>
      </dgm:t>
    </dgm:pt>
    <dgm:pt modelId="{EADF3CAA-3F1B-BA47-BEC5-5202E3DE5D31}" type="sibTrans" cxnId="{4F3DA028-4E59-7948-BE81-F16AC0F77462}">
      <dgm:prSet/>
      <dgm:spPr/>
      <dgm:t>
        <a:bodyPr/>
        <a:lstStyle/>
        <a:p>
          <a:endParaRPr lang="en-US"/>
        </a:p>
      </dgm:t>
    </dgm:pt>
    <dgm:pt modelId="{6792F2F5-54C5-2746-9299-79649DB24FFC}" type="parTrans" cxnId="{4F3DA028-4E59-7948-BE81-F16AC0F77462}">
      <dgm:prSet/>
      <dgm:spPr/>
      <dgm:t>
        <a:bodyPr/>
        <a:lstStyle/>
        <a:p>
          <a:endParaRPr lang="en-US"/>
        </a:p>
      </dgm:t>
    </dgm:pt>
    <dgm:pt modelId="{56B0E922-9703-1A46-B515-6E1D15533507}" type="pres">
      <dgm:prSet presAssocID="{E0EAFDE6-D9F5-CA44-836B-ACF9A2D2C40D}" presName="cycle" presStyleCnt="0">
        <dgm:presLayoutVars>
          <dgm:dir/>
          <dgm:resizeHandles val="exact"/>
        </dgm:presLayoutVars>
      </dgm:prSet>
      <dgm:spPr/>
    </dgm:pt>
    <dgm:pt modelId="{106C5141-82D6-264C-B7C1-A8B4B2B8D87C}" type="pres">
      <dgm:prSet presAssocID="{A6F28B06-D194-1A4F-BF7D-6CA863254C9C}" presName="node" presStyleLbl="node1" presStyleIdx="0" presStyleCnt="5" custScaleX="113011">
        <dgm:presLayoutVars>
          <dgm:bulletEnabled val="1"/>
        </dgm:presLayoutVars>
      </dgm:prSet>
      <dgm:spPr/>
    </dgm:pt>
    <dgm:pt modelId="{353CDFAE-B981-B542-B059-405C7A601DC9}" type="pres">
      <dgm:prSet presAssocID="{A6F28B06-D194-1A4F-BF7D-6CA863254C9C}" presName="spNode" presStyleCnt="0"/>
      <dgm:spPr/>
    </dgm:pt>
    <dgm:pt modelId="{B1FCCB63-7441-CC4B-9DB7-CD822B2A23BD}" type="pres">
      <dgm:prSet presAssocID="{E5480C20-85FE-EA4D-8C77-505B64321EAC}" presName="sibTrans" presStyleLbl="sibTrans1D1" presStyleIdx="0" presStyleCnt="5"/>
      <dgm:spPr/>
    </dgm:pt>
    <dgm:pt modelId="{ACE0B2B8-12D4-4846-B8FB-5EAD8F0B4669}" type="pres">
      <dgm:prSet presAssocID="{3C56CE14-BCEA-D149-9FBE-0F501D97C5F8}" presName="node" presStyleLbl="node1" presStyleIdx="1" presStyleCnt="5" custScaleX="126333">
        <dgm:presLayoutVars>
          <dgm:bulletEnabled val="1"/>
        </dgm:presLayoutVars>
      </dgm:prSet>
      <dgm:spPr/>
    </dgm:pt>
    <dgm:pt modelId="{E87DAA9B-83BD-F24E-93FB-361D6B7832C5}" type="pres">
      <dgm:prSet presAssocID="{3C56CE14-BCEA-D149-9FBE-0F501D97C5F8}" presName="spNode" presStyleCnt="0"/>
      <dgm:spPr/>
    </dgm:pt>
    <dgm:pt modelId="{F321433E-4086-E04D-ABF4-B8AF51F4370F}" type="pres">
      <dgm:prSet presAssocID="{EADF3CAA-3F1B-BA47-BEC5-5202E3DE5D31}" presName="sibTrans" presStyleLbl="sibTrans1D1" presStyleIdx="1" presStyleCnt="5"/>
      <dgm:spPr/>
    </dgm:pt>
    <dgm:pt modelId="{AB9F9C8B-3EF8-4148-881C-80ED73F153E5}" type="pres">
      <dgm:prSet presAssocID="{2AB28EBE-E9B6-054D-9FA8-96A87735F0B9}" presName="node" presStyleLbl="node1" presStyleIdx="2" presStyleCnt="5" custScaleX="114288">
        <dgm:presLayoutVars>
          <dgm:bulletEnabled val="1"/>
        </dgm:presLayoutVars>
      </dgm:prSet>
      <dgm:spPr/>
    </dgm:pt>
    <dgm:pt modelId="{D219F5E2-9406-2446-BFBB-5327D5B9A935}" type="pres">
      <dgm:prSet presAssocID="{2AB28EBE-E9B6-054D-9FA8-96A87735F0B9}" presName="spNode" presStyleCnt="0"/>
      <dgm:spPr/>
    </dgm:pt>
    <dgm:pt modelId="{E204C11F-5C5D-F74C-AF75-B64548D671A0}" type="pres">
      <dgm:prSet presAssocID="{C2C1F37B-08CA-5847-A559-FBB91F74A2A8}" presName="sibTrans" presStyleLbl="sibTrans1D1" presStyleIdx="2" presStyleCnt="5"/>
      <dgm:spPr/>
    </dgm:pt>
    <dgm:pt modelId="{32FDEDCF-20D8-8543-827C-A5236B02436A}" type="pres">
      <dgm:prSet presAssocID="{25EE5676-804C-7443-9B8E-8DB7C7E11743}" presName="node" presStyleLbl="node1" presStyleIdx="3" presStyleCnt="5" custScaleX="117183">
        <dgm:presLayoutVars>
          <dgm:bulletEnabled val="1"/>
        </dgm:presLayoutVars>
      </dgm:prSet>
      <dgm:spPr/>
    </dgm:pt>
    <dgm:pt modelId="{3454F95F-70C7-B54B-9F94-7C2F96C9E205}" type="pres">
      <dgm:prSet presAssocID="{25EE5676-804C-7443-9B8E-8DB7C7E11743}" presName="spNode" presStyleCnt="0"/>
      <dgm:spPr/>
    </dgm:pt>
    <dgm:pt modelId="{C0EA4419-CE01-4746-8489-2FA2DEF6F697}" type="pres">
      <dgm:prSet presAssocID="{D0EE9E29-D625-D146-BDFF-E1479FA3F887}" presName="sibTrans" presStyleLbl="sibTrans1D1" presStyleIdx="3" presStyleCnt="5"/>
      <dgm:spPr/>
    </dgm:pt>
    <dgm:pt modelId="{5FACAFDC-BDA9-514C-A206-84EEDA279010}" type="pres">
      <dgm:prSet presAssocID="{901FECEB-0508-4741-A0FD-46301216A94D}" presName="node" presStyleLbl="node1" presStyleIdx="4" presStyleCnt="5" custScaleX="119423">
        <dgm:presLayoutVars>
          <dgm:bulletEnabled val="1"/>
        </dgm:presLayoutVars>
      </dgm:prSet>
      <dgm:spPr/>
    </dgm:pt>
    <dgm:pt modelId="{7F8B245C-4136-7447-A81E-678C73D372A8}" type="pres">
      <dgm:prSet presAssocID="{901FECEB-0508-4741-A0FD-46301216A94D}" presName="spNode" presStyleCnt="0"/>
      <dgm:spPr/>
    </dgm:pt>
    <dgm:pt modelId="{9D2ECEAE-AEBC-2642-A7EC-DB9829AAF0EE}" type="pres">
      <dgm:prSet presAssocID="{A1FBF5A6-39DB-4D48-8A9F-608B6AC5C8FC}" presName="sibTrans" presStyleLbl="sibTrans1D1" presStyleIdx="4" presStyleCnt="5"/>
      <dgm:spPr/>
    </dgm:pt>
  </dgm:ptLst>
  <dgm:cxnLst>
    <dgm:cxn modelId="{48888A13-274D-2340-83BA-A1BC7ADE9299}" srcId="{E0EAFDE6-D9F5-CA44-836B-ACF9A2D2C40D}" destId="{A6F28B06-D194-1A4F-BF7D-6CA863254C9C}" srcOrd="0" destOrd="0" parTransId="{C73341AE-9ED0-554C-BAB0-D8D4410151E2}" sibTransId="{E5480C20-85FE-EA4D-8C77-505B64321EAC}"/>
    <dgm:cxn modelId="{4F3DA028-4E59-7948-BE81-F16AC0F77462}" srcId="{E0EAFDE6-D9F5-CA44-836B-ACF9A2D2C40D}" destId="{3C56CE14-BCEA-D149-9FBE-0F501D97C5F8}" srcOrd="1" destOrd="0" parTransId="{6792F2F5-54C5-2746-9299-79649DB24FFC}" sibTransId="{EADF3CAA-3F1B-BA47-BEC5-5202E3DE5D31}"/>
    <dgm:cxn modelId="{5F40F72E-25A7-7D40-A25A-3FAC55518BF1}" type="presOf" srcId="{901FECEB-0508-4741-A0FD-46301216A94D}" destId="{5FACAFDC-BDA9-514C-A206-84EEDA279010}" srcOrd="0" destOrd="0" presId="urn:microsoft.com/office/officeart/2005/8/layout/cycle5"/>
    <dgm:cxn modelId="{513D9A44-ED37-0649-8872-9BD684127419}" type="presOf" srcId="{C2C1F37B-08CA-5847-A559-FBB91F74A2A8}" destId="{E204C11F-5C5D-F74C-AF75-B64548D671A0}" srcOrd="0" destOrd="0" presId="urn:microsoft.com/office/officeart/2005/8/layout/cycle5"/>
    <dgm:cxn modelId="{DE069A4C-90BB-7341-846E-31BDB1BA932B}" type="presOf" srcId="{E0EAFDE6-D9F5-CA44-836B-ACF9A2D2C40D}" destId="{56B0E922-9703-1A46-B515-6E1D15533507}" srcOrd="0" destOrd="0" presId="urn:microsoft.com/office/officeart/2005/8/layout/cycle5"/>
    <dgm:cxn modelId="{56DD594F-3535-EC41-8687-800BBD4AF091}" type="presOf" srcId="{A6F28B06-D194-1A4F-BF7D-6CA863254C9C}" destId="{106C5141-82D6-264C-B7C1-A8B4B2B8D87C}" srcOrd="0" destOrd="0" presId="urn:microsoft.com/office/officeart/2005/8/layout/cycle5"/>
    <dgm:cxn modelId="{97627076-F0D2-B044-82F8-D26B05EFE2CC}" type="presOf" srcId="{3C56CE14-BCEA-D149-9FBE-0F501D97C5F8}" destId="{ACE0B2B8-12D4-4846-B8FB-5EAD8F0B4669}" srcOrd="0" destOrd="0" presId="urn:microsoft.com/office/officeart/2005/8/layout/cycle5"/>
    <dgm:cxn modelId="{5C1B1E93-08C2-4F48-9C6B-FB1583A42157}" srcId="{E0EAFDE6-D9F5-CA44-836B-ACF9A2D2C40D}" destId="{901FECEB-0508-4741-A0FD-46301216A94D}" srcOrd="4" destOrd="0" parTransId="{87D20A74-247A-1A4A-B536-05D351072082}" sibTransId="{A1FBF5A6-39DB-4D48-8A9F-608B6AC5C8FC}"/>
    <dgm:cxn modelId="{DFBB3698-101F-E34C-A183-2453C6668B02}" type="presOf" srcId="{D0EE9E29-D625-D146-BDFF-E1479FA3F887}" destId="{C0EA4419-CE01-4746-8489-2FA2DEF6F697}" srcOrd="0" destOrd="0" presId="urn:microsoft.com/office/officeart/2005/8/layout/cycle5"/>
    <dgm:cxn modelId="{69D4649E-F8DD-E949-A778-B6F9E52D49B6}" type="presOf" srcId="{A1FBF5A6-39DB-4D48-8A9F-608B6AC5C8FC}" destId="{9D2ECEAE-AEBC-2642-A7EC-DB9829AAF0EE}" srcOrd="0" destOrd="0" presId="urn:microsoft.com/office/officeart/2005/8/layout/cycle5"/>
    <dgm:cxn modelId="{6DC9A8CA-1D09-7048-8C71-3018B37718AA}" type="presOf" srcId="{2AB28EBE-E9B6-054D-9FA8-96A87735F0B9}" destId="{AB9F9C8B-3EF8-4148-881C-80ED73F153E5}" srcOrd="0" destOrd="0" presId="urn:microsoft.com/office/officeart/2005/8/layout/cycle5"/>
    <dgm:cxn modelId="{51F286CE-AF0D-514C-BCD1-C4EF91D8BFFB}" type="presOf" srcId="{EADF3CAA-3F1B-BA47-BEC5-5202E3DE5D31}" destId="{F321433E-4086-E04D-ABF4-B8AF51F4370F}" srcOrd="0" destOrd="0" presId="urn:microsoft.com/office/officeart/2005/8/layout/cycle5"/>
    <dgm:cxn modelId="{305F1AD0-C497-6E4A-84C5-E06DFB7520B6}" type="presOf" srcId="{25EE5676-804C-7443-9B8E-8DB7C7E11743}" destId="{32FDEDCF-20D8-8543-827C-A5236B02436A}" srcOrd="0" destOrd="0" presId="urn:microsoft.com/office/officeart/2005/8/layout/cycle5"/>
    <dgm:cxn modelId="{036C28EA-A15F-664B-B06B-584BD1C60EF9}" srcId="{E0EAFDE6-D9F5-CA44-836B-ACF9A2D2C40D}" destId="{25EE5676-804C-7443-9B8E-8DB7C7E11743}" srcOrd="3" destOrd="0" parTransId="{877C83ED-929E-4248-8E88-B1C833F6860F}" sibTransId="{D0EE9E29-D625-D146-BDFF-E1479FA3F887}"/>
    <dgm:cxn modelId="{E5A029F2-8E39-6541-A90E-266DD92B7BDD}" type="presOf" srcId="{E5480C20-85FE-EA4D-8C77-505B64321EAC}" destId="{B1FCCB63-7441-CC4B-9DB7-CD822B2A23BD}" srcOrd="0" destOrd="0" presId="urn:microsoft.com/office/officeart/2005/8/layout/cycle5"/>
    <dgm:cxn modelId="{F7C960FE-8605-644D-976C-4B4641C27591}" srcId="{E0EAFDE6-D9F5-CA44-836B-ACF9A2D2C40D}" destId="{2AB28EBE-E9B6-054D-9FA8-96A87735F0B9}" srcOrd="2" destOrd="0" parTransId="{8C51535A-9BF1-364F-B25D-0AC233956F23}" sibTransId="{C2C1F37B-08CA-5847-A559-FBB91F74A2A8}"/>
    <dgm:cxn modelId="{FA261CAB-78D2-5747-9068-A1A56655A024}" type="presParOf" srcId="{56B0E922-9703-1A46-B515-6E1D15533507}" destId="{106C5141-82D6-264C-B7C1-A8B4B2B8D87C}" srcOrd="0" destOrd="0" presId="urn:microsoft.com/office/officeart/2005/8/layout/cycle5"/>
    <dgm:cxn modelId="{00B971D2-4B6F-7440-965A-3B22743D8FB7}" type="presParOf" srcId="{56B0E922-9703-1A46-B515-6E1D15533507}" destId="{353CDFAE-B981-B542-B059-405C7A601DC9}" srcOrd="1" destOrd="0" presId="urn:microsoft.com/office/officeart/2005/8/layout/cycle5"/>
    <dgm:cxn modelId="{F97FBD8A-941D-B94D-A4C3-D4F9881BB6AA}" type="presParOf" srcId="{56B0E922-9703-1A46-B515-6E1D15533507}" destId="{B1FCCB63-7441-CC4B-9DB7-CD822B2A23BD}" srcOrd="2" destOrd="0" presId="urn:microsoft.com/office/officeart/2005/8/layout/cycle5"/>
    <dgm:cxn modelId="{FDD1A847-8253-AE42-8D84-F5CB73705E9D}" type="presParOf" srcId="{56B0E922-9703-1A46-B515-6E1D15533507}" destId="{ACE0B2B8-12D4-4846-B8FB-5EAD8F0B4669}" srcOrd="3" destOrd="0" presId="urn:microsoft.com/office/officeart/2005/8/layout/cycle5"/>
    <dgm:cxn modelId="{DF2DC3C5-A010-BE40-91FD-E676028B7001}" type="presParOf" srcId="{56B0E922-9703-1A46-B515-6E1D15533507}" destId="{E87DAA9B-83BD-F24E-93FB-361D6B7832C5}" srcOrd="4" destOrd="0" presId="urn:microsoft.com/office/officeart/2005/8/layout/cycle5"/>
    <dgm:cxn modelId="{2390CAB7-9C8B-AE4E-9465-59B07F7581C5}" type="presParOf" srcId="{56B0E922-9703-1A46-B515-6E1D15533507}" destId="{F321433E-4086-E04D-ABF4-B8AF51F4370F}" srcOrd="5" destOrd="0" presId="urn:microsoft.com/office/officeart/2005/8/layout/cycle5"/>
    <dgm:cxn modelId="{2A54A057-9769-364F-B3D3-55F0CA601D4F}" type="presParOf" srcId="{56B0E922-9703-1A46-B515-6E1D15533507}" destId="{AB9F9C8B-3EF8-4148-881C-80ED73F153E5}" srcOrd="6" destOrd="0" presId="urn:microsoft.com/office/officeart/2005/8/layout/cycle5"/>
    <dgm:cxn modelId="{B18604C8-E8C2-E444-B9BF-0AFC57815948}" type="presParOf" srcId="{56B0E922-9703-1A46-B515-6E1D15533507}" destId="{D219F5E2-9406-2446-BFBB-5327D5B9A935}" srcOrd="7" destOrd="0" presId="urn:microsoft.com/office/officeart/2005/8/layout/cycle5"/>
    <dgm:cxn modelId="{D27F85C8-13B2-B540-8111-657C208CCF44}" type="presParOf" srcId="{56B0E922-9703-1A46-B515-6E1D15533507}" destId="{E204C11F-5C5D-F74C-AF75-B64548D671A0}" srcOrd="8" destOrd="0" presId="urn:microsoft.com/office/officeart/2005/8/layout/cycle5"/>
    <dgm:cxn modelId="{598F98A1-10BF-7F4E-B63D-7D34F117C4F5}" type="presParOf" srcId="{56B0E922-9703-1A46-B515-6E1D15533507}" destId="{32FDEDCF-20D8-8543-827C-A5236B02436A}" srcOrd="9" destOrd="0" presId="urn:microsoft.com/office/officeart/2005/8/layout/cycle5"/>
    <dgm:cxn modelId="{C7C0C127-B145-1F46-8209-EB8C04EA35E5}" type="presParOf" srcId="{56B0E922-9703-1A46-B515-6E1D15533507}" destId="{3454F95F-70C7-B54B-9F94-7C2F96C9E205}" srcOrd="10" destOrd="0" presId="urn:microsoft.com/office/officeart/2005/8/layout/cycle5"/>
    <dgm:cxn modelId="{A7EC2968-3658-4446-9325-885E479CA4B9}" type="presParOf" srcId="{56B0E922-9703-1A46-B515-6E1D15533507}" destId="{C0EA4419-CE01-4746-8489-2FA2DEF6F697}" srcOrd="11" destOrd="0" presId="urn:microsoft.com/office/officeart/2005/8/layout/cycle5"/>
    <dgm:cxn modelId="{8A029AE7-B804-DA46-8822-10F9F871FEE3}" type="presParOf" srcId="{56B0E922-9703-1A46-B515-6E1D15533507}" destId="{5FACAFDC-BDA9-514C-A206-84EEDA279010}" srcOrd="12" destOrd="0" presId="urn:microsoft.com/office/officeart/2005/8/layout/cycle5"/>
    <dgm:cxn modelId="{8D73219B-569C-7B46-A278-43C8B30C534C}" type="presParOf" srcId="{56B0E922-9703-1A46-B515-6E1D15533507}" destId="{7F8B245C-4136-7447-A81E-678C73D372A8}" srcOrd="13" destOrd="0" presId="urn:microsoft.com/office/officeart/2005/8/layout/cycle5"/>
    <dgm:cxn modelId="{D354D7F8-514D-F743-BD54-EFD529F9D8D3}" type="presParOf" srcId="{56B0E922-9703-1A46-B515-6E1D15533507}" destId="{9D2ECEAE-AEBC-2642-A7EC-DB9829AAF0EE}"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E0EAFDE6-D9F5-CA44-836B-ACF9A2D2C40D}" type="doc">
      <dgm:prSet loTypeId="urn:microsoft.com/office/officeart/2005/8/layout/cycle5" loCatId="" qsTypeId="urn:microsoft.com/office/officeart/2005/8/quickstyle/simple2" qsCatId="simple" csTypeId="urn:microsoft.com/office/officeart/2005/8/colors/colorful1" csCatId="colorful" phldr="1"/>
      <dgm:spPr/>
      <dgm:t>
        <a:bodyPr/>
        <a:lstStyle/>
        <a:p>
          <a:endParaRPr lang="en-US"/>
        </a:p>
      </dgm:t>
    </dgm:pt>
    <dgm:pt modelId="{A6F28B06-D194-1A4F-BF7D-6CA863254C9C}">
      <dgm:prSet phldrT="[Text]" custT="1"/>
      <dgm:spPr/>
      <dgm:t>
        <a:bodyPr/>
        <a:lstStyle/>
        <a:p>
          <a:pPr algn="ctr"/>
          <a:r>
            <a:rPr lang="en-US" sz="2000" b="1" i="0" dirty="0">
              <a:effectLst>
                <a:outerShdw blurRad="50800" dist="38100" dir="2700000" algn="tl" rotWithShape="0">
                  <a:srgbClr val="000000">
                    <a:alpha val="43000"/>
                  </a:srgbClr>
                </a:outerShdw>
              </a:effectLst>
            </a:rPr>
            <a:t>Awareness</a:t>
          </a:r>
          <a:endParaRPr lang="en-US" sz="1800" b="1" i="0" dirty="0">
            <a:effectLst>
              <a:outerShdw blurRad="50800" dist="38100" dir="2700000" algn="tl" rotWithShape="0">
                <a:srgbClr val="000000">
                  <a:alpha val="43000"/>
                </a:srgbClr>
              </a:outerShdw>
            </a:effectLst>
          </a:endParaRPr>
        </a:p>
      </dgm:t>
    </dgm:pt>
    <dgm:pt modelId="{C73341AE-9ED0-554C-BAB0-D8D4410151E2}" type="parTrans" cxnId="{48888A13-274D-2340-83BA-A1BC7ADE9299}">
      <dgm:prSet/>
      <dgm:spPr/>
      <dgm:t>
        <a:bodyPr/>
        <a:lstStyle/>
        <a:p>
          <a:endParaRPr lang="en-US"/>
        </a:p>
      </dgm:t>
    </dgm:pt>
    <dgm:pt modelId="{E5480C20-85FE-EA4D-8C77-505B64321EAC}" type="sibTrans" cxnId="{48888A13-274D-2340-83BA-A1BC7ADE9299}">
      <dgm:prSet/>
      <dgm:spPr/>
      <dgm:t>
        <a:bodyPr/>
        <a:lstStyle/>
        <a:p>
          <a:endParaRPr lang="en-US"/>
        </a:p>
      </dgm:t>
    </dgm:pt>
    <dgm:pt modelId="{2AB28EBE-E9B6-054D-9FA8-96A87735F0B9}">
      <dgm:prSet phldrT="[Text]" custT="1"/>
      <dgm:spPr/>
      <dgm:t>
        <a:bodyPr/>
        <a:lstStyle/>
        <a:p>
          <a:pPr algn="ctr"/>
          <a:r>
            <a:rPr lang="en-US" sz="2000" b="1" i="0" dirty="0">
              <a:effectLst>
                <a:outerShdw blurRad="50800" dist="38100" dir="2700000" algn="tl" rotWithShape="0">
                  <a:srgbClr val="000000">
                    <a:alpha val="43000"/>
                  </a:srgbClr>
                </a:outerShdw>
              </a:effectLst>
            </a:rPr>
            <a:t>Acceptance</a:t>
          </a:r>
          <a:endParaRPr lang="en-US" sz="1800" b="1" i="0" dirty="0">
            <a:effectLst>
              <a:outerShdw blurRad="50800" dist="38100" dir="2700000" algn="tl" rotWithShape="0">
                <a:srgbClr val="000000">
                  <a:alpha val="43000"/>
                </a:srgbClr>
              </a:outerShdw>
            </a:effectLst>
          </a:endParaRPr>
        </a:p>
      </dgm:t>
    </dgm:pt>
    <dgm:pt modelId="{8C51535A-9BF1-364F-B25D-0AC233956F23}" type="parTrans" cxnId="{F7C960FE-8605-644D-976C-4B4641C27591}">
      <dgm:prSet/>
      <dgm:spPr/>
      <dgm:t>
        <a:bodyPr/>
        <a:lstStyle/>
        <a:p>
          <a:endParaRPr lang="en-US"/>
        </a:p>
      </dgm:t>
    </dgm:pt>
    <dgm:pt modelId="{C2C1F37B-08CA-5847-A559-FBB91F74A2A8}" type="sibTrans" cxnId="{F7C960FE-8605-644D-976C-4B4641C27591}">
      <dgm:prSet/>
      <dgm:spPr/>
      <dgm:t>
        <a:bodyPr/>
        <a:lstStyle/>
        <a:p>
          <a:endParaRPr lang="en-US"/>
        </a:p>
      </dgm:t>
    </dgm:pt>
    <dgm:pt modelId="{25EE5676-804C-7443-9B8E-8DB7C7E11743}">
      <dgm:prSet phldrT="[Text]" custT="1"/>
      <dgm:spPr/>
      <dgm:t>
        <a:bodyPr/>
        <a:lstStyle/>
        <a:p>
          <a:pPr algn="ctr"/>
          <a:r>
            <a:rPr lang="en-US" sz="1800" b="1" i="0" dirty="0">
              <a:effectLst>
                <a:outerShdw blurRad="50800" dist="38100" dir="2700000" algn="tl" rotWithShape="0">
                  <a:srgbClr val="000000">
                    <a:alpha val="43000"/>
                  </a:srgbClr>
                </a:outerShdw>
              </a:effectLst>
            </a:rPr>
            <a:t>Commitment</a:t>
          </a:r>
        </a:p>
      </dgm:t>
    </dgm:pt>
    <dgm:pt modelId="{877C83ED-929E-4248-8E88-B1C833F6860F}" type="parTrans" cxnId="{036C28EA-A15F-664B-B06B-584BD1C60EF9}">
      <dgm:prSet/>
      <dgm:spPr/>
      <dgm:t>
        <a:bodyPr/>
        <a:lstStyle/>
        <a:p>
          <a:endParaRPr lang="en-US"/>
        </a:p>
      </dgm:t>
    </dgm:pt>
    <dgm:pt modelId="{D0EE9E29-D625-D146-BDFF-E1479FA3F887}" type="sibTrans" cxnId="{036C28EA-A15F-664B-B06B-584BD1C60EF9}">
      <dgm:prSet/>
      <dgm:spPr/>
      <dgm:t>
        <a:bodyPr/>
        <a:lstStyle/>
        <a:p>
          <a:endParaRPr lang="en-US"/>
        </a:p>
      </dgm:t>
    </dgm:pt>
    <dgm:pt modelId="{901FECEB-0508-4741-A0FD-46301216A94D}">
      <dgm:prSet phldrT="[Text]" custT="1"/>
      <dgm:spPr/>
      <dgm:t>
        <a:bodyPr/>
        <a:lstStyle/>
        <a:p>
          <a:pPr algn="ctr"/>
          <a:r>
            <a:rPr lang="en-US" sz="1800" b="1" i="0" dirty="0">
              <a:effectLst>
                <a:outerShdw blurRad="50800" dist="38100" dir="2700000" algn="tl" rotWithShape="0">
                  <a:srgbClr val="000000">
                    <a:alpha val="43000"/>
                  </a:srgbClr>
                </a:outerShdw>
              </a:effectLst>
            </a:rPr>
            <a:t>Engagement</a:t>
          </a:r>
        </a:p>
      </dgm:t>
    </dgm:pt>
    <dgm:pt modelId="{87D20A74-247A-1A4A-B536-05D351072082}" type="parTrans" cxnId="{5C1B1E93-08C2-4F48-9C6B-FB1583A42157}">
      <dgm:prSet/>
      <dgm:spPr/>
      <dgm:t>
        <a:bodyPr/>
        <a:lstStyle/>
        <a:p>
          <a:endParaRPr lang="en-US"/>
        </a:p>
      </dgm:t>
    </dgm:pt>
    <dgm:pt modelId="{A1FBF5A6-39DB-4D48-8A9F-608B6AC5C8FC}" type="sibTrans" cxnId="{5C1B1E93-08C2-4F48-9C6B-FB1583A42157}">
      <dgm:prSet/>
      <dgm:spPr/>
      <dgm:t>
        <a:bodyPr/>
        <a:lstStyle/>
        <a:p>
          <a:endParaRPr lang="en-US"/>
        </a:p>
      </dgm:t>
    </dgm:pt>
    <dgm:pt modelId="{3C56CE14-BCEA-D149-9FBE-0F501D97C5F8}">
      <dgm:prSet phldrT="[Text]" custT="1"/>
      <dgm:spPr/>
      <dgm:t>
        <a:bodyPr/>
        <a:lstStyle/>
        <a:p>
          <a:pPr algn="ctr"/>
          <a:r>
            <a:rPr lang="en-US" sz="2000" b="1" i="0" dirty="0">
              <a:effectLst>
                <a:outerShdw blurRad="50800" dist="38100" dir="2700000" algn="tl" rotWithShape="0">
                  <a:srgbClr val="000000">
                    <a:alpha val="43000"/>
                  </a:srgbClr>
                </a:outerShdw>
              </a:effectLst>
            </a:rPr>
            <a:t>Understanding</a:t>
          </a:r>
          <a:endParaRPr lang="en-US" sz="1800" b="1" i="0" dirty="0">
            <a:effectLst>
              <a:outerShdw blurRad="50800" dist="38100" dir="2700000" algn="tl" rotWithShape="0">
                <a:srgbClr val="000000">
                  <a:alpha val="43000"/>
                </a:srgbClr>
              </a:outerShdw>
            </a:effectLst>
          </a:endParaRPr>
        </a:p>
      </dgm:t>
    </dgm:pt>
    <dgm:pt modelId="{EADF3CAA-3F1B-BA47-BEC5-5202E3DE5D31}" type="sibTrans" cxnId="{4F3DA028-4E59-7948-BE81-F16AC0F77462}">
      <dgm:prSet/>
      <dgm:spPr/>
      <dgm:t>
        <a:bodyPr/>
        <a:lstStyle/>
        <a:p>
          <a:endParaRPr lang="en-US"/>
        </a:p>
      </dgm:t>
    </dgm:pt>
    <dgm:pt modelId="{6792F2F5-54C5-2746-9299-79649DB24FFC}" type="parTrans" cxnId="{4F3DA028-4E59-7948-BE81-F16AC0F77462}">
      <dgm:prSet/>
      <dgm:spPr/>
      <dgm:t>
        <a:bodyPr/>
        <a:lstStyle/>
        <a:p>
          <a:endParaRPr lang="en-US"/>
        </a:p>
      </dgm:t>
    </dgm:pt>
    <dgm:pt modelId="{56B0E922-9703-1A46-B515-6E1D15533507}" type="pres">
      <dgm:prSet presAssocID="{E0EAFDE6-D9F5-CA44-836B-ACF9A2D2C40D}" presName="cycle" presStyleCnt="0">
        <dgm:presLayoutVars>
          <dgm:dir/>
          <dgm:resizeHandles val="exact"/>
        </dgm:presLayoutVars>
      </dgm:prSet>
      <dgm:spPr/>
    </dgm:pt>
    <dgm:pt modelId="{106C5141-82D6-264C-B7C1-A8B4B2B8D87C}" type="pres">
      <dgm:prSet presAssocID="{A6F28B06-D194-1A4F-BF7D-6CA863254C9C}" presName="node" presStyleLbl="node1" presStyleIdx="0" presStyleCnt="5" custScaleX="113011">
        <dgm:presLayoutVars>
          <dgm:bulletEnabled val="1"/>
        </dgm:presLayoutVars>
      </dgm:prSet>
      <dgm:spPr/>
    </dgm:pt>
    <dgm:pt modelId="{353CDFAE-B981-B542-B059-405C7A601DC9}" type="pres">
      <dgm:prSet presAssocID="{A6F28B06-D194-1A4F-BF7D-6CA863254C9C}" presName="spNode" presStyleCnt="0"/>
      <dgm:spPr/>
    </dgm:pt>
    <dgm:pt modelId="{B1FCCB63-7441-CC4B-9DB7-CD822B2A23BD}" type="pres">
      <dgm:prSet presAssocID="{E5480C20-85FE-EA4D-8C77-505B64321EAC}" presName="sibTrans" presStyleLbl="sibTrans1D1" presStyleIdx="0" presStyleCnt="5"/>
      <dgm:spPr/>
    </dgm:pt>
    <dgm:pt modelId="{ACE0B2B8-12D4-4846-B8FB-5EAD8F0B4669}" type="pres">
      <dgm:prSet presAssocID="{3C56CE14-BCEA-D149-9FBE-0F501D97C5F8}" presName="node" presStyleLbl="node1" presStyleIdx="1" presStyleCnt="5" custScaleX="126333">
        <dgm:presLayoutVars>
          <dgm:bulletEnabled val="1"/>
        </dgm:presLayoutVars>
      </dgm:prSet>
      <dgm:spPr/>
    </dgm:pt>
    <dgm:pt modelId="{E87DAA9B-83BD-F24E-93FB-361D6B7832C5}" type="pres">
      <dgm:prSet presAssocID="{3C56CE14-BCEA-D149-9FBE-0F501D97C5F8}" presName="spNode" presStyleCnt="0"/>
      <dgm:spPr/>
    </dgm:pt>
    <dgm:pt modelId="{F321433E-4086-E04D-ABF4-B8AF51F4370F}" type="pres">
      <dgm:prSet presAssocID="{EADF3CAA-3F1B-BA47-BEC5-5202E3DE5D31}" presName="sibTrans" presStyleLbl="sibTrans1D1" presStyleIdx="1" presStyleCnt="5"/>
      <dgm:spPr/>
    </dgm:pt>
    <dgm:pt modelId="{AB9F9C8B-3EF8-4148-881C-80ED73F153E5}" type="pres">
      <dgm:prSet presAssocID="{2AB28EBE-E9B6-054D-9FA8-96A87735F0B9}" presName="node" presStyleLbl="node1" presStyleIdx="2" presStyleCnt="5" custScaleX="114288">
        <dgm:presLayoutVars>
          <dgm:bulletEnabled val="1"/>
        </dgm:presLayoutVars>
      </dgm:prSet>
      <dgm:spPr/>
    </dgm:pt>
    <dgm:pt modelId="{D219F5E2-9406-2446-BFBB-5327D5B9A935}" type="pres">
      <dgm:prSet presAssocID="{2AB28EBE-E9B6-054D-9FA8-96A87735F0B9}" presName="spNode" presStyleCnt="0"/>
      <dgm:spPr/>
    </dgm:pt>
    <dgm:pt modelId="{E204C11F-5C5D-F74C-AF75-B64548D671A0}" type="pres">
      <dgm:prSet presAssocID="{C2C1F37B-08CA-5847-A559-FBB91F74A2A8}" presName="sibTrans" presStyleLbl="sibTrans1D1" presStyleIdx="2" presStyleCnt="5"/>
      <dgm:spPr/>
    </dgm:pt>
    <dgm:pt modelId="{32FDEDCF-20D8-8543-827C-A5236B02436A}" type="pres">
      <dgm:prSet presAssocID="{25EE5676-804C-7443-9B8E-8DB7C7E11743}" presName="node" presStyleLbl="node1" presStyleIdx="3" presStyleCnt="5" custScaleX="117183">
        <dgm:presLayoutVars>
          <dgm:bulletEnabled val="1"/>
        </dgm:presLayoutVars>
      </dgm:prSet>
      <dgm:spPr/>
    </dgm:pt>
    <dgm:pt modelId="{3454F95F-70C7-B54B-9F94-7C2F96C9E205}" type="pres">
      <dgm:prSet presAssocID="{25EE5676-804C-7443-9B8E-8DB7C7E11743}" presName="spNode" presStyleCnt="0"/>
      <dgm:spPr/>
    </dgm:pt>
    <dgm:pt modelId="{C0EA4419-CE01-4746-8489-2FA2DEF6F697}" type="pres">
      <dgm:prSet presAssocID="{D0EE9E29-D625-D146-BDFF-E1479FA3F887}" presName="sibTrans" presStyleLbl="sibTrans1D1" presStyleIdx="3" presStyleCnt="5"/>
      <dgm:spPr/>
    </dgm:pt>
    <dgm:pt modelId="{5FACAFDC-BDA9-514C-A206-84EEDA279010}" type="pres">
      <dgm:prSet presAssocID="{901FECEB-0508-4741-A0FD-46301216A94D}" presName="node" presStyleLbl="node1" presStyleIdx="4" presStyleCnt="5" custScaleX="119423">
        <dgm:presLayoutVars>
          <dgm:bulletEnabled val="1"/>
        </dgm:presLayoutVars>
      </dgm:prSet>
      <dgm:spPr/>
    </dgm:pt>
    <dgm:pt modelId="{7F8B245C-4136-7447-A81E-678C73D372A8}" type="pres">
      <dgm:prSet presAssocID="{901FECEB-0508-4741-A0FD-46301216A94D}" presName="spNode" presStyleCnt="0"/>
      <dgm:spPr/>
    </dgm:pt>
    <dgm:pt modelId="{9D2ECEAE-AEBC-2642-A7EC-DB9829AAF0EE}" type="pres">
      <dgm:prSet presAssocID="{A1FBF5A6-39DB-4D48-8A9F-608B6AC5C8FC}" presName="sibTrans" presStyleLbl="sibTrans1D1" presStyleIdx="4" presStyleCnt="5"/>
      <dgm:spPr/>
    </dgm:pt>
  </dgm:ptLst>
  <dgm:cxnLst>
    <dgm:cxn modelId="{F689A209-936E-4D41-9FE5-38850E04D73D}" type="presOf" srcId="{E0EAFDE6-D9F5-CA44-836B-ACF9A2D2C40D}" destId="{56B0E922-9703-1A46-B515-6E1D15533507}" srcOrd="0" destOrd="0" presId="urn:microsoft.com/office/officeart/2005/8/layout/cycle5"/>
    <dgm:cxn modelId="{0A07970F-BA54-394A-89EA-B18B1A43A8A4}" type="presOf" srcId="{C2C1F37B-08CA-5847-A559-FBB91F74A2A8}" destId="{E204C11F-5C5D-F74C-AF75-B64548D671A0}" srcOrd="0" destOrd="0" presId="urn:microsoft.com/office/officeart/2005/8/layout/cycle5"/>
    <dgm:cxn modelId="{48888A13-274D-2340-83BA-A1BC7ADE9299}" srcId="{E0EAFDE6-D9F5-CA44-836B-ACF9A2D2C40D}" destId="{A6F28B06-D194-1A4F-BF7D-6CA863254C9C}" srcOrd="0" destOrd="0" parTransId="{C73341AE-9ED0-554C-BAB0-D8D4410151E2}" sibTransId="{E5480C20-85FE-EA4D-8C77-505B64321EAC}"/>
    <dgm:cxn modelId="{61A16025-0F3A-6B4B-977A-CCD4AC078FD6}" type="presOf" srcId="{2AB28EBE-E9B6-054D-9FA8-96A87735F0B9}" destId="{AB9F9C8B-3EF8-4148-881C-80ED73F153E5}" srcOrd="0" destOrd="0" presId="urn:microsoft.com/office/officeart/2005/8/layout/cycle5"/>
    <dgm:cxn modelId="{4F3DA028-4E59-7948-BE81-F16AC0F77462}" srcId="{E0EAFDE6-D9F5-CA44-836B-ACF9A2D2C40D}" destId="{3C56CE14-BCEA-D149-9FBE-0F501D97C5F8}" srcOrd="1" destOrd="0" parTransId="{6792F2F5-54C5-2746-9299-79649DB24FFC}" sibTransId="{EADF3CAA-3F1B-BA47-BEC5-5202E3DE5D31}"/>
    <dgm:cxn modelId="{6745A63A-8DCC-6744-B873-51871675AC30}" type="presOf" srcId="{E5480C20-85FE-EA4D-8C77-505B64321EAC}" destId="{B1FCCB63-7441-CC4B-9DB7-CD822B2A23BD}" srcOrd="0" destOrd="0" presId="urn:microsoft.com/office/officeart/2005/8/layout/cycle5"/>
    <dgm:cxn modelId="{5A7B2950-B365-4947-BDFC-A3EB449909B1}" type="presOf" srcId="{25EE5676-804C-7443-9B8E-8DB7C7E11743}" destId="{32FDEDCF-20D8-8543-827C-A5236B02436A}" srcOrd="0" destOrd="0" presId="urn:microsoft.com/office/officeart/2005/8/layout/cycle5"/>
    <dgm:cxn modelId="{ADE9B75B-1371-6740-8026-956A003B001D}" type="presOf" srcId="{901FECEB-0508-4741-A0FD-46301216A94D}" destId="{5FACAFDC-BDA9-514C-A206-84EEDA279010}" srcOrd="0" destOrd="0" presId="urn:microsoft.com/office/officeart/2005/8/layout/cycle5"/>
    <dgm:cxn modelId="{64D82560-C8E2-F64A-B880-0E2950CD4D60}" type="presOf" srcId="{A1FBF5A6-39DB-4D48-8A9F-608B6AC5C8FC}" destId="{9D2ECEAE-AEBC-2642-A7EC-DB9829AAF0EE}" srcOrd="0" destOrd="0" presId="urn:microsoft.com/office/officeart/2005/8/layout/cycle5"/>
    <dgm:cxn modelId="{5C1B1E93-08C2-4F48-9C6B-FB1583A42157}" srcId="{E0EAFDE6-D9F5-CA44-836B-ACF9A2D2C40D}" destId="{901FECEB-0508-4741-A0FD-46301216A94D}" srcOrd="4" destOrd="0" parTransId="{87D20A74-247A-1A4A-B536-05D351072082}" sibTransId="{A1FBF5A6-39DB-4D48-8A9F-608B6AC5C8FC}"/>
    <dgm:cxn modelId="{50C45C96-1426-4946-AB37-54703EC1D913}" type="presOf" srcId="{A6F28B06-D194-1A4F-BF7D-6CA863254C9C}" destId="{106C5141-82D6-264C-B7C1-A8B4B2B8D87C}" srcOrd="0" destOrd="0" presId="urn:microsoft.com/office/officeart/2005/8/layout/cycle5"/>
    <dgm:cxn modelId="{78C07EBE-159B-F143-8F9B-194FE0F8C7BE}" type="presOf" srcId="{D0EE9E29-D625-D146-BDFF-E1479FA3F887}" destId="{C0EA4419-CE01-4746-8489-2FA2DEF6F697}" srcOrd="0" destOrd="0" presId="urn:microsoft.com/office/officeart/2005/8/layout/cycle5"/>
    <dgm:cxn modelId="{785E05E1-96C2-7B47-A4B7-36523F546096}" type="presOf" srcId="{EADF3CAA-3F1B-BA47-BEC5-5202E3DE5D31}" destId="{F321433E-4086-E04D-ABF4-B8AF51F4370F}" srcOrd="0" destOrd="0" presId="urn:microsoft.com/office/officeart/2005/8/layout/cycle5"/>
    <dgm:cxn modelId="{036C28EA-A15F-664B-B06B-584BD1C60EF9}" srcId="{E0EAFDE6-D9F5-CA44-836B-ACF9A2D2C40D}" destId="{25EE5676-804C-7443-9B8E-8DB7C7E11743}" srcOrd="3" destOrd="0" parTransId="{877C83ED-929E-4248-8E88-B1C833F6860F}" sibTransId="{D0EE9E29-D625-D146-BDFF-E1479FA3F887}"/>
    <dgm:cxn modelId="{F7564DFC-D0E0-B448-A120-3B1D321FD0AE}" type="presOf" srcId="{3C56CE14-BCEA-D149-9FBE-0F501D97C5F8}" destId="{ACE0B2B8-12D4-4846-B8FB-5EAD8F0B4669}" srcOrd="0" destOrd="0" presId="urn:microsoft.com/office/officeart/2005/8/layout/cycle5"/>
    <dgm:cxn modelId="{F7C960FE-8605-644D-976C-4B4641C27591}" srcId="{E0EAFDE6-D9F5-CA44-836B-ACF9A2D2C40D}" destId="{2AB28EBE-E9B6-054D-9FA8-96A87735F0B9}" srcOrd="2" destOrd="0" parTransId="{8C51535A-9BF1-364F-B25D-0AC233956F23}" sibTransId="{C2C1F37B-08CA-5847-A559-FBB91F74A2A8}"/>
    <dgm:cxn modelId="{C97527A4-A19A-D248-BAE7-7EB0AD1D652F}" type="presParOf" srcId="{56B0E922-9703-1A46-B515-6E1D15533507}" destId="{106C5141-82D6-264C-B7C1-A8B4B2B8D87C}" srcOrd="0" destOrd="0" presId="urn:microsoft.com/office/officeart/2005/8/layout/cycle5"/>
    <dgm:cxn modelId="{C521C87B-6E88-D842-B3C5-A6982AB52527}" type="presParOf" srcId="{56B0E922-9703-1A46-B515-6E1D15533507}" destId="{353CDFAE-B981-B542-B059-405C7A601DC9}" srcOrd="1" destOrd="0" presId="urn:microsoft.com/office/officeart/2005/8/layout/cycle5"/>
    <dgm:cxn modelId="{01278043-B104-E644-AA9D-F2906DC99377}" type="presParOf" srcId="{56B0E922-9703-1A46-B515-6E1D15533507}" destId="{B1FCCB63-7441-CC4B-9DB7-CD822B2A23BD}" srcOrd="2" destOrd="0" presId="urn:microsoft.com/office/officeart/2005/8/layout/cycle5"/>
    <dgm:cxn modelId="{B2A37EFE-E1A5-3142-8E07-8EB3848CECC8}" type="presParOf" srcId="{56B0E922-9703-1A46-B515-6E1D15533507}" destId="{ACE0B2B8-12D4-4846-B8FB-5EAD8F0B4669}" srcOrd="3" destOrd="0" presId="urn:microsoft.com/office/officeart/2005/8/layout/cycle5"/>
    <dgm:cxn modelId="{88F04787-6515-C644-B960-432A107CCF4C}" type="presParOf" srcId="{56B0E922-9703-1A46-B515-6E1D15533507}" destId="{E87DAA9B-83BD-F24E-93FB-361D6B7832C5}" srcOrd="4" destOrd="0" presId="urn:microsoft.com/office/officeart/2005/8/layout/cycle5"/>
    <dgm:cxn modelId="{9CD7B66D-F161-C04B-80A0-E3C1C841ACF5}" type="presParOf" srcId="{56B0E922-9703-1A46-B515-6E1D15533507}" destId="{F321433E-4086-E04D-ABF4-B8AF51F4370F}" srcOrd="5" destOrd="0" presId="urn:microsoft.com/office/officeart/2005/8/layout/cycle5"/>
    <dgm:cxn modelId="{E1E9D18A-2CA9-FC4D-9E5C-4F39412408E2}" type="presParOf" srcId="{56B0E922-9703-1A46-B515-6E1D15533507}" destId="{AB9F9C8B-3EF8-4148-881C-80ED73F153E5}" srcOrd="6" destOrd="0" presId="urn:microsoft.com/office/officeart/2005/8/layout/cycle5"/>
    <dgm:cxn modelId="{EA334E94-9498-3A44-ABA2-025336FFCC5E}" type="presParOf" srcId="{56B0E922-9703-1A46-B515-6E1D15533507}" destId="{D219F5E2-9406-2446-BFBB-5327D5B9A935}" srcOrd="7" destOrd="0" presId="urn:microsoft.com/office/officeart/2005/8/layout/cycle5"/>
    <dgm:cxn modelId="{8C70F05A-6008-A94F-A720-118D7480DC09}" type="presParOf" srcId="{56B0E922-9703-1A46-B515-6E1D15533507}" destId="{E204C11F-5C5D-F74C-AF75-B64548D671A0}" srcOrd="8" destOrd="0" presId="urn:microsoft.com/office/officeart/2005/8/layout/cycle5"/>
    <dgm:cxn modelId="{72432B34-D129-DF45-A4A1-D9EC0D06ABFD}" type="presParOf" srcId="{56B0E922-9703-1A46-B515-6E1D15533507}" destId="{32FDEDCF-20D8-8543-827C-A5236B02436A}" srcOrd="9" destOrd="0" presId="urn:microsoft.com/office/officeart/2005/8/layout/cycle5"/>
    <dgm:cxn modelId="{9578A7F0-8524-D84B-BF60-98EADFC7EBCC}" type="presParOf" srcId="{56B0E922-9703-1A46-B515-6E1D15533507}" destId="{3454F95F-70C7-B54B-9F94-7C2F96C9E205}" srcOrd="10" destOrd="0" presId="urn:microsoft.com/office/officeart/2005/8/layout/cycle5"/>
    <dgm:cxn modelId="{D8B00B50-A763-ED4A-ACE2-0AAD9A0D1452}" type="presParOf" srcId="{56B0E922-9703-1A46-B515-6E1D15533507}" destId="{C0EA4419-CE01-4746-8489-2FA2DEF6F697}" srcOrd="11" destOrd="0" presId="urn:microsoft.com/office/officeart/2005/8/layout/cycle5"/>
    <dgm:cxn modelId="{14AA8EF5-E84C-F54C-B03B-F4FC8CBE28F9}" type="presParOf" srcId="{56B0E922-9703-1A46-B515-6E1D15533507}" destId="{5FACAFDC-BDA9-514C-A206-84EEDA279010}" srcOrd="12" destOrd="0" presId="urn:microsoft.com/office/officeart/2005/8/layout/cycle5"/>
    <dgm:cxn modelId="{F5FC7427-D565-D04F-B8C7-43C94B25B59D}" type="presParOf" srcId="{56B0E922-9703-1A46-B515-6E1D15533507}" destId="{7F8B245C-4136-7447-A81E-678C73D372A8}" srcOrd="13" destOrd="0" presId="urn:microsoft.com/office/officeart/2005/8/layout/cycle5"/>
    <dgm:cxn modelId="{F04D76E7-AF42-1E44-B60E-219E7FE9C429}" type="presParOf" srcId="{56B0E922-9703-1A46-B515-6E1D15533507}" destId="{9D2ECEAE-AEBC-2642-A7EC-DB9829AAF0EE}"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0EAFDE6-D9F5-CA44-836B-ACF9A2D2C40D}" type="doc">
      <dgm:prSet loTypeId="urn:microsoft.com/office/officeart/2005/8/layout/cycle5" loCatId="" qsTypeId="urn:microsoft.com/office/officeart/2005/8/quickstyle/simple2" qsCatId="simple" csTypeId="urn:microsoft.com/office/officeart/2005/8/colors/colorful1" csCatId="colorful" phldr="1"/>
      <dgm:spPr/>
      <dgm:t>
        <a:bodyPr/>
        <a:lstStyle/>
        <a:p>
          <a:endParaRPr lang="en-US"/>
        </a:p>
      </dgm:t>
    </dgm:pt>
    <dgm:pt modelId="{A6F28B06-D194-1A4F-BF7D-6CA863254C9C}">
      <dgm:prSet phldrT="[Text]" custT="1"/>
      <dgm:spPr/>
      <dgm:t>
        <a:bodyPr/>
        <a:lstStyle/>
        <a:p>
          <a:pPr algn="ctr"/>
          <a:r>
            <a:rPr lang="en-US" sz="2000" b="1" i="0" dirty="0">
              <a:effectLst>
                <a:outerShdw blurRad="50800" dist="38100" dir="2700000" algn="tl" rotWithShape="0">
                  <a:srgbClr val="000000">
                    <a:alpha val="43000"/>
                  </a:srgbClr>
                </a:outerShdw>
              </a:effectLst>
            </a:rPr>
            <a:t>Awareness</a:t>
          </a:r>
          <a:endParaRPr lang="en-US" sz="1800" b="1" i="0" dirty="0">
            <a:effectLst>
              <a:outerShdw blurRad="50800" dist="38100" dir="2700000" algn="tl" rotWithShape="0">
                <a:srgbClr val="000000">
                  <a:alpha val="43000"/>
                </a:srgbClr>
              </a:outerShdw>
            </a:effectLst>
          </a:endParaRPr>
        </a:p>
      </dgm:t>
    </dgm:pt>
    <dgm:pt modelId="{C73341AE-9ED0-554C-BAB0-D8D4410151E2}" type="parTrans" cxnId="{48888A13-274D-2340-83BA-A1BC7ADE9299}">
      <dgm:prSet/>
      <dgm:spPr/>
      <dgm:t>
        <a:bodyPr/>
        <a:lstStyle/>
        <a:p>
          <a:endParaRPr lang="en-US"/>
        </a:p>
      </dgm:t>
    </dgm:pt>
    <dgm:pt modelId="{E5480C20-85FE-EA4D-8C77-505B64321EAC}" type="sibTrans" cxnId="{48888A13-274D-2340-83BA-A1BC7ADE9299}">
      <dgm:prSet/>
      <dgm:spPr/>
      <dgm:t>
        <a:bodyPr/>
        <a:lstStyle/>
        <a:p>
          <a:endParaRPr lang="en-US"/>
        </a:p>
      </dgm:t>
    </dgm:pt>
    <dgm:pt modelId="{2AB28EBE-E9B6-054D-9FA8-96A87735F0B9}">
      <dgm:prSet phldrT="[Text]" custT="1"/>
      <dgm:spPr/>
      <dgm:t>
        <a:bodyPr/>
        <a:lstStyle/>
        <a:p>
          <a:pPr algn="ctr"/>
          <a:r>
            <a:rPr lang="en-US" sz="2000" b="1" i="0" dirty="0">
              <a:effectLst>
                <a:outerShdw blurRad="50800" dist="38100" dir="2700000" algn="tl" rotWithShape="0">
                  <a:srgbClr val="000000">
                    <a:alpha val="43000"/>
                  </a:srgbClr>
                </a:outerShdw>
              </a:effectLst>
            </a:rPr>
            <a:t>Acceptance</a:t>
          </a:r>
          <a:endParaRPr lang="en-US" sz="1800" b="1" i="0" dirty="0">
            <a:effectLst>
              <a:outerShdw blurRad="50800" dist="38100" dir="2700000" algn="tl" rotWithShape="0">
                <a:srgbClr val="000000">
                  <a:alpha val="43000"/>
                </a:srgbClr>
              </a:outerShdw>
            </a:effectLst>
          </a:endParaRPr>
        </a:p>
      </dgm:t>
    </dgm:pt>
    <dgm:pt modelId="{8C51535A-9BF1-364F-B25D-0AC233956F23}" type="parTrans" cxnId="{F7C960FE-8605-644D-976C-4B4641C27591}">
      <dgm:prSet/>
      <dgm:spPr/>
      <dgm:t>
        <a:bodyPr/>
        <a:lstStyle/>
        <a:p>
          <a:endParaRPr lang="en-US"/>
        </a:p>
      </dgm:t>
    </dgm:pt>
    <dgm:pt modelId="{C2C1F37B-08CA-5847-A559-FBB91F74A2A8}" type="sibTrans" cxnId="{F7C960FE-8605-644D-976C-4B4641C27591}">
      <dgm:prSet/>
      <dgm:spPr/>
      <dgm:t>
        <a:bodyPr/>
        <a:lstStyle/>
        <a:p>
          <a:endParaRPr lang="en-US"/>
        </a:p>
      </dgm:t>
    </dgm:pt>
    <dgm:pt modelId="{25EE5676-804C-7443-9B8E-8DB7C7E11743}">
      <dgm:prSet phldrT="[Text]" custT="1"/>
      <dgm:spPr/>
      <dgm:t>
        <a:bodyPr/>
        <a:lstStyle/>
        <a:p>
          <a:pPr algn="ctr"/>
          <a:r>
            <a:rPr lang="en-US" sz="2000" b="1" i="0" dirty="0">
              <a:effectLst>
                <a:outerShdw blurRad="50800" dist="38100" dir="2700000" algn="tl" rotWithShape="0">
                  <a:srgbClr val="000000">
                    <a:alpha val="43000"/>
                  </a:srgbClr>
                </a:outerShdw>
              </a:effectLst>
            </a:rPr>
            <a:t>Commitment</a:t>
          </a:r>
          <a:endParaRPr lang="en-US" sz="1800" b="1" i="0" dirty="0">
            <a:effectLst>
              <a:outerShdw blurRad="50800" dist="38100" dir="2700000" algn="tl" rotWithShape="0">
                <a:srgbClr val="000000">
                  <a:alpha val="43000"/>
                </a:srgbClr>
              </a:outerShdw>
            </a:effectLst>
          </a:endParaRPr>
        </a:p>
      </dgm:t>
    </dgm:pt>
    <dgm:pt modelId="{877C83ED-929E-4248-8E88-B1C833F6860F}" type="parTrans" cxnId="{036C28EA-A15F-664B-B06B-584BD1C60EF9}">
      <dgm:prSet/>
      <dgm:spPr/>
      <dgm:t>
        <a:bodyPr/>
        <a:lstStyle/>
        <a:p>
          <a:endParaRPr lang="en-US"/>
        </a:p>
      </dgm:t>
    </dgm:pt>
    <dgm:pt modelId="{D0EE9E29-D625-D146-BDFF-E1479FA3F887}" type="sibTrans" cxnId="{036C28EA-A15F-664B-B06B-584BD1C60EF9}">
      <dgm:prSet/>
      <dgm:spPr/>
      <dgm:t>
        <a:bodyPr/>
        <a:lstStyle/>
        <a:p>
          <a:endParaRPr lang="en-US"/>
        </a:p>
      </dgm:t>
    </dgm:pt>
    <dgm:pt modelId="{901FECEB-0508-4741-A0FD-46301216A94D}">
      <dgm:prSet phldrT="[Text]" custT="1"/>
      <dgm:spPr/>
      <dgm:t>
        <a:bodyPr/>
        <a:lstStyle/>
        <a:p>
          <a:pPr algn="ctr"/>
          <a:r>
            <a:rPr lang="en-US" sz="1800" b="1" i="0" dirty="0">
              <a:effectLst>
                <a:outerShdw blurRad="50800" dist="38100" dir="2700000" algn="tl" rotWithShape="0">
                  <a:srgbClr val="000000">
                    <a:alpha val="43000"/>
                  </a:srgbClr>
                </a:outerShdw>
              </a:effectLst>
            </a:rPr>
            <a:t>Engagement</a:t>
          </a:r>
        </a:p>
      </dgm:t>
    </dgm:pt>
    <dgm:pt modelId="{87D20A74-247A-1A4A-B536-05D351072082}" type="parTrans" cxnId="{5C1B1E93-08C2-4F48-9C6B-FB1583A42157}">
      <dgm:prSet/>
      <dgm:spPr/>
      <dgm:t>
        <a:bodyPr/>
        <a:lstStyle/>
        <a:p>
          <a:endParaRPr lang="en-US"/>
        </a:p>
      </dgm:t>
    </dgm:pt>
    <dgm:pt modelId="{A1FBF5A6-39DB-4D48-8A9F-608B6AC5C8FC}" type="sibTrans" cxnId="{5C1B1E93-08C2-4F48-9C6B-FB1583A42157}">
      <dgm:prSet/>
      <dgm:spPr/>
      <dgm:t>
        <a:bodyPr/>
        <a:lstStyle/>
        <a:p>
          <a:endParaRPr lang="en-US"/>
        </a:p>
      </dgm:t>
    </dgm:pt>
    <dgm:pt modelId="{3C56CE14-BCEA-D149-9FBE-0F501D97C5F8}">
      <dgm:prSet phldrT="[Text]" custT="1"/>
      <dgm:spPr/>
      <dgm:t>
        <a:bodyPr/>
        <a:lstStyle/>
        <a:p>
          <a:pPr algn="ctr"/>
          <a:r>
            <a:rPr lang="en-US" sz="2000" b="1" i="0" dirty="0">
              <a:effectLst>
                <a:outerShdw blurRad="50800" dist="38100" dir="2700000" algn="tl" rotWithShape="0">
                  <a:srgbClr val="000000">
                    <a:alpha val="43000"/>
                  </a:srgbClr>
                </a:outerShdw>
              </a:effectLst>
            </a:rPr>
            <a:t>Understanding</a:t>
          </a:r>
          <a:endParaRPr lang="en-US" sz="1800" b="1" i="0" dirty="0">
            <a:effectLst>
              <a:outerShdw blurRad="50800" dist="38100" dir="2700000" algn="tl" rotWithShape="0">
                <a:srgbClr val="000000">
                  <a:alpha val="43000"/>
                </a:srgbClr>
              </a:outerShdw>
            </a:effectLst>
          </a:endParaRPr>
        </a:p>
      </dgm:t>
    </dgm:pt>
    <dgm:pt modelId="{EADF3CAA-3F1B-BA47-BEC5-5202E3DE5D31}" type="sibTrans" cxnId="{4F3DA028-4E59-7948-BE81-F16AC0F77462}">
      <dgm:prSet/>
      <dgm:spPr/>
      <dgm:t>
        <a:bodyPr/>
        <a:lstStyle/>
        <a:p>
          <a:endParaRPr lang="en-US"/>
        </a:p>
      </dgm:t>
    </dgm:pt>
    <dgm:pt modelId="{6792F2F5-54C5-2746-9299-79649DB24FFC}" type="parTrans" cxnId="{4F3DA028-4E59-7948-BE81-F16AC0F77462}">
      <dgm:prSet/>
      <dgm:spPr/>
      <dgm:t>
        <a:bodyPr/>
        <a:lstStyle/>
        <a:p>
          <a:endParaRPr lang="en-US"/>
        </a:p>
      </dgm:t>
    </dgm:pt>
    <dgm:pt modelId="{56B0E922-9703-1A46-B515-6E1D15533507}" type="pres">
      <dgm:prSet presAssocID="{E0EAFDE6-D9F5-CA44-836B-ACF9A2D2C40D}" presName="cycle" presStyleCnt="0">
        <dgm:presLayoutVars>
          <dgm:dir/>
          <dgm:resizeHandles val="exact"/>
        </dgm:presLayoutVars>
      </dgm:prSet>
      <dgm:spPr/>
    </dgm:pt>
    <dgm:pt modelId="{106C5141-82D6-264C-B7C1-A8B4B2B8D87C}" type="pres">
      <dgm:prSet presAssocID="{A6F28B06-D194-1A4F-BF7D-6CA863254C9C}" presName="node" presStyleLbl="node1" presStyleIdx="0" presStyleCnt="5" custScaleX="113011">
        <dgm:presLayoutVars>
          <dgm:bulletEnabled val="1"/>
        </dgm:presLayoutVars>
      </dgm:prSet>
      <dgm:spPr/>
    </dgm:pt>
    <dgm:pt modelId="{353CDFAE-B981-B542-B059-405C7A601DC9}" type="pres">
      <dgm:prSet presAssocID="{A6F28B06-D194-1A4F-BF7D-6CA863254C9C}" presName="spNode" presStyleCnt="0"/>
      <dgm:spPr/>
    </dgm:pt>
    <dgm:pt modelId="{B1FCCB63-7441-CC4B-9DB7-CD822B2A23BD}" type="pres">
      <dgm:prSet presAssocID="{E5480C20-85FE-EA4D-8C77-505B64321EAC}" presName="sibTrans" presStyleLbl="sibTrans1D1" presStyleIdx="0" presStyleCnt="5"/>
      <dgm:spPr/>
    </dgm:pt>
    <dgm:pt modelId="{ACE0B2B8-12D4-4846-B8FB-5EAD8F0B4669}" type="pres">
      <dgm:prSet presAssocID="{3C56CE14-BCEA-D149-9FBE-0F501D97C5F8}" presName="node" presStyleLbl="node1" presStyleIdx="1" presStyleCnt="5" custScaleX="126333">
        <dgm:presLayoutVars>
          <dgm:bulletEnabled val="1"/>
        </dgm:presLayoutVars>
      </dgm:prSet>
      <dgm:spPr/>
    </dgm:pt>
    <dgm:pt modelId="{E87DAA9B-83BD-F24E-93FB-361D6B7832C5}" type="pres">
      <dgm:prSet presAssocID="{3C56CE14-BCEA-D149-9FBE-0F501D97C5F8}" presName="spNode" presStyleCnt="0"/>
      <dgm:spPr/>
    </dgm:pt>
    <dgm:pt modelId="{F321433E-4086-E04D-ABF4-B8AF51F4370F}" type="pres">
      <dgm:prSet presAssocID="{EADF3CAA-3F1B-BA47-BEC5-5202E3DE5D31}" presName="sibTrans" presStyleLbl="sibTrans1D1" presStyleIdx="1" presStyleCnt="5"/>
      <dgm:spPr/>
    </dgm:pt>
    <dgm:pt modelId="{AB9F9C8B-3EF8-4148-881C-80ED73F153E5}" type="pres">
      <dgm:prSet presAssocID="{2AB28EBE-E9B6-054D-9FA8-96A87735F0B9}" presName="node" presStyleLbl="node1" presStyleIdx="2" presStyleCnt="5" custScaleX="114288">
        <dgm:presLayoutVars>
          <dgm:bulletEnabled val="1"/>
        </dgm:presLayoutVars>
      </dgm:prSet>
      <dgm:spPr/>
    </dgm:pt>
    <dgm:pt modelId="{D219F5E2-9406-2446-BFBB-5327D5B9A935}" type="pres">
      <dgm:prSet presAssocID="{2AB28EBE-E9B6-054D-9FA8-96A87735F0B9}" presName="spNode" presStyleCnt="0"/>
      <dgm:spPr/>
    </dgm:pt>
    <dgm:pt modelId="{E204C11F-5C5D-F74C-AF75-B64548D671A0}" type="pres">
      <dgm:prSet presAssocID="{C2C1F37B-08CA-5847-A559-FBB91F74A2A8}" presName="sibTrans" presStyleLbl="sibTrans1D1" presStyleIdx="2" presStyleCnt="5"/>
      <dgm:spPr/>
    </dgm:pt>
    <dgm:pt modelId="{32FDEDCF-20D8-8543-827C-A5236B02436A}" type="pres">
      <dgm:prSet presAssocID="{25EE5676-804C-7443-9B8E-8DB7C7E11743}" presName="node" presStyleLbl="node1" presStyleIdx="3" presStyleCnt="5" custScaleX="117183">
        <dgm:presLayoutVars>
          <dgm:bulletEnabled val="1"/>
        </dgm:presLayoutVars>
      </dgm:prSet>
      <dgm:spPr/>
    </dgm:pt>
    <dgm:pt modelId="{3454F95F-70C7-B54B-9F94-7C2F96C9E205}" type="pres">
      <dgm:prSet presAssocID="{25EE5676-804C-7443-9B8E-8DB7C7E11743}" presName="spNode" presStyleCnt="0"/>
      <dgm:spPr/>
    </dgm:pt>
    <dgm:pt modelId="{C0EA4419-CE01-4746-8489-2FA2DEF6F697}" type="pres">
      <dgm:prSet presAssocID="{D0EE9E29-D625-D146-BDFF-E1479FA3F887}" presName="sibTrans" presStyleLbl="sibTrans1D1" presStyleIdx="3" presStyleCnt="5"/>
      <dgm:spPr/>
    </dgm:pt>
    <dgm:pt modelId="{5FACAFDC-BDA9-514C-A206-84EEDA279010}" type="pres">
      <dgm:prSet presAssocID="{901FECEB-0508-4741-A0FD-46301216A94D}" presName="node" presStyleLbl="node1" presStyleIdx="4" presStyleCnt="5" custScaleX="119423">
        <dgm:presLayoutVars>
          <dgm:bulletEnabled val="1"/>
        </dgm:presLayoutVars>
      </dgm:prSet>
      <dgm:spPr/>
    </dgm:pt>
    <dgm:pt modelId="{7F8B245C-4136-7447-A81E-678C73D372A8}" type="pres">
      <dgm:prSet presAssocID="{901FECEB-0508-4741-A0FD-46301216A94D}" presName="spNode" presStyleCnt="0"/>
      <dgm:spPr/>
    </dgm:pt>
    <dgm:pt modelId="{9D2ECEAE-AEBC-2642-A7EC-DB9829AAF0EE}" type="pres">
      <dgm:prSet presAssocID="{A1FBF5A6-39DB-4D48-8A9F-608B6AC5C8FC}" presName="sibTrans" presStyleLbl="sibTrans1D1" presStyleIdx="4" presStyleCnt="5"/>
      <dgm:spPr/>
    </dgm:pt>
  </dgm:ptLst>
  <dgm:cxnLst>
    <dgm:cxn modelId="{441A1E13-3EB8-4F48-A32D-29799A5B2602}" type="presOf" srcId="{A6F28B06-D194-1A4F-BF7D-6CA863254C9C}" destId="{106C5141-82D6-264C-B7C1-A8B4B2B8D87C}" srcOrd="0" destOrd="0" presId="urn:microsoft.com/office/officeart/2005/8/layout/cycle5"/>
    <dgm:cxn modelId="{48888A13-274D-2340-83BA-A1BC7ADE9299}" srcId="{E0EAFDE6-D9F5-CA44-836B-ACF9A2D2C40D}" destId="{A6F28B06-D194-1A4F-BF7D-6CA863254C9C}" srcOrd="0" destOrd="0" parTransId="{C73341AE-9ED0-554C-BAB0-D8D4410151E2}" sibTransId="{E5480C20-85FE-EA4D-8C77-505B64321EAC}"/>
    <dgm:cxn modelId="{794AF516-9B91-D94A-BB97-ED03DDB20097}" type="presOf" srcId="{25EE5676-804C-7443-9B8E-8DB7C7E11743}" destId="{32FDEDCF-20D8-8543-827C-A5236B02436A}" srcOrd="0" destOrd="0" presId="urn:microsoft.com/office/officeart/2005/8/layout/cycle5"/>
    <dgm:cxn modelId="{D22C1A1B-E3FC-5C4D-85CD-AF2A4B290B62}" type="presOf" srcId="{EADF3CAA-3F1B-BA47-BEC5-5202E3DE5D31}" destId="{F321433E-4086-E04D-ABF4-B8AF51F4370F}" srcOrd="0" destOrd="0" presId="urn:microsoft.com/office/officeart/2005/8/layout/cycle5"/>
    <dgm:cxn modelId="{4F3DA028-4E59-7948-BE81-F16AC0F77462}" srcId="{E0EAFDE6-D9F5-CA44-836B-ACF9A2D2C40D}" destId="{3C56CE14-BCEA-D149-9FBE-0F501D97C5F8}" srcOrd="1" destOrd="0" parTransId="{6792F2F5-54C5-2746-9299-79649DB24FFC}" sibTransId="{EADF3CAA-3F1B-BA47-BEC5-5202E3DE5D31}"/>
    <dgm:cxn modelId="{D010422C-986B-9642-A5ED-5D4BD6DEDADD}" type="presOf" srcId="{3C56CE14-BCEA-D149-9FBE-0F501D97C5F8}" destId="{ACE0B2B8-12D4-4846-B8FB-5EAD8F0B4669}" srcOrd="0" destOrd="0" presId="urn:microsoft.com/office/officeart/2005/8/layout/cycle5"/>
    <dgm:cxn modelId="{36EF4C3A-2703-9342-B9A5-203186D9B278}" type="presOf" srcId="{2AB28EBE-E9B6-054D-9FA8-96A87735F0B9}" destId="{AB9F9C8B-3EF8-4148-881C-80ED73F153E5}" srcOrd="0" destOrd="0" presId="urn:microsoft.com/office/officeart/2005/8/layout/cycle5"/>
    <dgm:cxn modelId="{6D174442-B429-4A4D-9118-3B630E8E4608}" type="presOf" srcId="{E0EAFDE6-D9F5-CA44-836B-ACF9A2D2C40D}" destId="{56B0E922-9703-1A46-B515-6E1D15533507}" srcOrd="0" destOrd="0" presId="urn:microsoft.com/office/officeart/2005/8/layout/cycle5"/>
    <dgm:cxn modelId="{BDCE3A60-A788-0842-ACB4-2AE59643D295}" type="presOf" srcId="{D0EE9E29-D625-D146-BDFF-E1479FA3F887}" destId="{C0EA4419-CE01-4746-8489-2FA2DEF6F697}" srcOrd="0" destOrd="0" presId="urn:microsoft.com/office/officeart/2005/8/layout/cycle5"/>
    <dgm:cxn modelId="{39D22C85-A362-0F4C-A62E-265507B8A417}" type="presOf" srcId="{E5480C20-85FE-EA4D-8C77-505B64321EAC}" destId="{B1FCCB63-7441-CC4B-9DB7-CD822B2A23BD}" srcOrd="0" destOrd="0" presId="urn:microsoft.com/office/officeart/2005/8/layout/cycle5"/>
    <dgm:cxn modelId="{CB6BD38C-6F70-754E-AAFC-ADA376177157}" type="presOf" srcId="{A1FBF5A6-39DB-4D48-8A9F-608B6AC5C8FC}" destId="{9D2ECEAE-AEBC-2642-A7EC-DB9829AAF0EE}" srcOrd="0" destOrd="0" presId="urn:microsoft.com/office/officeart/2005/8/layout/cycle5"/>
    <dgm:cxn modelId="{5C1B1E93-08C2-4F48-9C6B-FB1583A42157}" srcId="{E0EAFDE6-D9F5-CA44-836B-ACF9A2D2C40D}" destId="{901FECEB-0508-4741-A0FD-46301216A94D}" srcOrd="4" destOrd="0" parTransId="{87D20A74-247A-1A4A-B536-05D351072082}" sibTransId="{A1FBF5A6-39DB-4D48-8A9F-608B6AC5C8FC}"/>
    <dgm:cxn modelId="{4C8998A9-AA9F-6C4A-9C33-6BF83BD50BE6}" type="presOf" srcId="{C2C1F37B-08CA-5847-A559-FBB91F74A2A8}" destId="{E204C11F-5C5D-F74C-AF75-B64548D671A0}" srcOrd="0" destOrd="0" presId="urn:microsoft.com/office/officeart/2005/8/layout/cycle5"/>
    <dgm:cxn modelId="{846100D5-620D-A14D-8E49-4D5549497C2F}" type="presOf" srcId="{901FECEB-0508-4741-A0FD-46301216A94D}" destId="{5FACAFDC-BDA9-514C-A206-84EEDA279010}" srcOrd="0" destOrd="0" presId="urn:microsoft.com/office/officeart/2005/8/layout/cycle5"/>
    <dgm:cxn modelId="{036C28EA-A15F-664B-B06B-584BD1C60EF9}" srcId="{E0EAFDE6-D9F5-CA44-836B-ACF9A2D2C40D}" destId="{25EE5676-804C-7443-9B8E-8DB7C7E11743}" srcOrd="3" destOrd="0" parTransId="{877C83ED-929E-4248-8E88-B1C833F6860F}" sibTransId="{D0EE9E29-D625-D146-BDFF-E1479FA3F887}"/>
    <dgm:cxn modelId="{F7C960FE-8605-644D-976C-4B4641C27591}" srcId="{E0EAFDE6-D9F5-CA44-836B-ACF9A2D2C40D}" destId="{2AB28EBE-E9B6-054D-9FA8-96A87735F0B9}" srcOrd="2" destOrd="0" parTransId="{8C51535A-9BF1-364F-B25D-0AC233956F23}" sibTransId="{C2C1F37B-08CA-5847-A559-FBB91F74A2A8}"/>
    <dgm:cxn modelId="{8494881A-562E-1349-835E-435B2D954D14}" type="presParOf" srcId="{56B0E922-9703-1A46-B515-6E1D15533507}" destId="{106C5141-82D6-264C-B7C1-A8B4B2B8D87C}" srcOrd="0" destOrd="0" presId="urn:microsoft.com/office/officeart/2005/8/layout/cycle5"/>
    <dgm:cxn modelId="{BABE4D13-9762-3F40-8391-236288F47940}" type="presParOf" srcId="{56B0E922-9703-1A46-B515-6E1D15533507}" destId="{353CDFAE-B981-B542-B059-405C7A601DC9}" srcOrd="1" destOrd="0" presId="urn:microsoft.com/office/officeart/2005/8/layout/cycle5"/>
    <dgm:cxn modelId="{B4385F9F-1D98-214D-ABC7-05E97DDE7877}" type="presParOf" srcId="{56B0E922-9703-1A46-B515-6E1D15533507}" destId="{B1FCCB63-7441-CC4B-9DB7-CD822B2A23BD}" srcOrd="2" destOrd="0" presId="urn:microsoft.com/office/officeart/2005/8/layout/cycle5"/>
    <dgm:cxn modelId="{2F8F9A16-6DB1-A247-91CB-7E7977950590}" type="presParOf" srcId="{56B0E922-9703-1A46-B515-6E1D15533507}" destId="{ACE0B2B8-12D4-4846-B8FB-5EAD8F0B4669}" srcOrd="3" destOrd="0" presId="urn:microsoft.com/office/officeart/2005/8/layout/cycle5"/>
    <dgm:cxn modelId="{D78B7B26-8933-8E44-8F71-86CFC6FE6432}" type="presParOf" srcId="{56B0E922-9703-1A46-B515-6E1D15533507}" destId="{E87DAA9B-83BD-F24E-93FB-361D6B7832C5}" srcOrd="4" destOrd="0" presId="urn:microsoft.com/office/officeart/2005/8/layout/cycle5"/>
    <dgm:cxn modelId="{3FD68771-C7BB-3348-870C-F27312E7C5C3}" type="presParOf" srcId="{56B0E922-9703-1A46-B515-6E1D15533507}" destId="{F321433E-4086-E04D-ABF4-B8AF51F4370F}" srcOrd="5" destOrd="0" presId="urn:microsoft.com/office/officeart/2005/8/layout/cycle5"/>
    <dgm:cxn modelId="{53127F78-1B84-0B4D-899F-04517AEA1F8A}" type="presParOf" srcId="{56B0E922-9703-1A46-B515-6E1D15533507}" destId="{AB9F9C8B-3EF8-4148-881C-80ED73F153E5}" srcOrd="6" destOrd="0" presId="urn:microsoft.com/office/officeart/2005/8/layout/cycle5"/>
    <dgm:cxn modelId="{B7C111EE-45E0-2A43-9384-9DF972CBD16F}" type="presParOf" srcId="{56B0E922-9703-1A46-B515-6E1D15533507}" destId="{D219F5E2-9406-2446-BFBB-5327D5B9A935}" srcOrd="7" destOrd="0" presId="urn:microsoft.com/office/officeart/2005/8/layout/cycle5"/>
    <dgm:cxn modelId="{45E64FEC-04F2-E64A-A758-CD867B19499D}" type="presParOf" srcId="{56B0E922-9703-1A46-B515-6E1D15533507}" destId="{E204C11F-5C5D-F74C-AF75-B64548D671A0}" srcOrd="8" destOrd="0" presId="urn:microsoft.com/office/officeart/2005/8/layout/cycle5"/>
    <dgm:cxn modelId="{7A41F4CF-0E8B-714F-881B-3371835C6093}" type="presParOf" srcId="{56B0E922-9703-1A46-B515-6E1D15533507}" destId="{32FDEDCF-20D8-8543-827C-A5236B02436A}" srcOrd="9" destOrd="0" presId="urn:microsoft.com/office/officeart/2005/8/layout/cycle5"/>
    <dgm:cxn modelId="{02695A5A-322D-3F4B-A597-2423E365635C}" type="presParOf" srcId="{56B0E922-9703-1A46-B515-6E1D15533507}" destId="{3454F95F-70C7-B54B-9F94-7C2F96C9E205}" srcOrd="10" destOrd="0" presId="urn:microsoft.com/office/officeart/2005/8/layout/cycle5"/>
    <dgm:cxn modelId="{795406B9-8B51-9048-B1EF-C6EF7F4F6464}" type="presParOf" srcId="{56B0E922-9703-1A46-B515-6E1D15533507}" destId="{C0EA4419-CE01-4746-8489-2FA2DEF6F697}" srcOrd="11" destOrd="0" presId="urn:microsoft.com/office/officeart/2005/8/layout/cycle5"/>
    <dgm:cxn modelId="{12BC1354-631F-D644-A0F7-D53BA9BC78B4}" type="presParOf" srcId="{56B0E922-9703-1A46-B515-6E1D15533507}" destId="{5FACAFDC-BDA9-514C-A206-84EEDA279010}" srcOrd="12" destOrd="0" presId="urn:microsoft.com/office/officeart/2005/8/layout/cycle5"/>
    <dgm:cxn modelId="{16A06691-9F9C-BA4A-9E41-B60B4A4740DE}" type="presParOf" srcId="{56B0E922-9703-1A46-B515-6E1D15533507}" destId="{7F8B245C-4136-7447-A81E-678C73D372A8}" srcOrd="13" destOrd="0" presId="urn:microsoft.com/office/officeart/2005/8/layout/cycle5"/>
    <dgm:cxn modelId="{7112F6FD-9B29-6748-B85D-ABEB5B24BCAC}" type="presParOf" srcId="{56B0E922-9703-1A46-B515-6E1D15533507}" destId="{9D2ECEAE-AEBC-2642-A7EC-DB9829AAF0EE}"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0C51A-4FF6-3A49-968F-D5FA5D46F382}">
      <dsp:nvSpPr>
        <dsp:cNvPr id="0" name=""/>
        <dsp:cNvSpPr/>
      </dsp:nvSpPr>
      <dsp:spPr>
        <a:xfrm>
          <a:off x="1354666" y="0"/>
          <a:ext cx="5418667" cy="541866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Become a role model  for excellence</a:t>
          </a:r>
        </a:p>
      </dsp:txBody>
      <dsp:txXfrm>
        <a:off x="3047999" y="270933"/>
        <a:ext cx="2032000" cy="541866"/>
      </dsp:txXfrm>
    </dsp:sp>
    <dsp:sp modelId="{C3578732-2079-514B-B993-980D64AD30A0}">
      <dsp:nvSpPr>
        <dsp:cNvPr id="0" name=""/>
        <dsp:cNvSpPr/>
      </dsp:nvSpPr>
      <dsp:spPr>
        <a:xfrm>
          <a:off x="1761066" y="812800"/>
          <a:ext cx="4605866" cy="4605866"/>
        </a:xfrm>
        <a:prstGeom prst="ellipse">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Take a committed stand</a:t>
          </a:r>
        </a:p>
      </dsp:txBody>
      <dsp:txXfrm>
        <a:off x="3070859" y="1077637"/>
        <a:ext cx="1986280" cy="529674"/>
      </dsp:txXfrm>
    </dsp:sp>
    <dsp:sp modelId="{23F3663A-3CD0-C842-BA7B-013039F9EEBD}">
      <dsp:nvSpPr>
        <dsp:cNvPr id="0" name=""/>
        <dsp:cNvSpPr/>
      </dsp:nvSpPr>
      <dsp:spPr>
        <a:xfrm>
          <a:off x="2167466" y="1625600"/>
          <a:ext cx="3793066" cy="3793066"/>
        </a:xfrm>
        <a:prstGeom prst="ellipse">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Display vulnerability</a:t>
          </a:r>
        </a:p>
      </dsp:txBody>
      <dsp:txXfrm>
        <a:off x="3082543" y="1887321"/>
        <a:ext cx="1962912" cy="523443"/>
      </dsp:txXfrm>
    </dsp:sp>
    <dsp:sp modelId="{1F32F72D-7566-2E4C-9CB0-B3A162A6B473}">
      <dsp:nvSpPr>
        <dsp:cNvPr id="0" name=""/>
        <dsp:cNvSpPr/>
      </dsp:nvSpPr>
      <dsp:spPr>
        <a:xfrm>
          <a:off x="2543244" y="2438400"/>
          <a:ext cx="3041511" cy="2980266"/>
        </a:xfrm>
        <a:prstGeom prst="ellipse">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Use respectful straight talk</a:t>
          </a:r>
        </a:p>
      </dsp:txBody>
      <dsp:txXfrm>
        <a:off x="3242791" y="2706624"/>
        <a:ext cx="1642416" cy="536448"/>
      </dsp:txXfrm>
    </dsp:sp>
    <dsp:sp modelId="{982C73D9-F049-C549-9E5A-FF7BBC2C80C2}">
      <dsp:nvSpPr>
        <dsp:cNvPr id="0" name=""/>
        <dsp:cNvSpPr/>
      </dsp:nvSpPr>
      <dsp:spPr>
        <a:xfrm>
          <a:off x="2980266" y="3251200"/>
          <a:ext cx="2167466" cy="2167466"/>
        </a:xfrm>
        <a:prstGeom prst="ellipse">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Do the right thing</a:t>
          </a:r>
        </a:p>
      </dsp:txBody>
      <dsp:txXfrm>
        <a:off x="3359573" y="3522133"/>
        <a:ext cx="1408853" cy="541866"/>
      </dsp:txXfrm>
    </dsp:sp>
    <dsp:sp modelId="{F49EE33B-E397-6647-995A-A6D6E6B6A17B}">
      <dsp:nvSpPr>
        <dsp:cNvPr id="0" name=""/>
        <dsp:cNvSpPr/>
      </dsp:nvSpPr>
      <dsp:spPr>
        <a:xfrm>
          <a:off x="3386666" y="4064000"/>
          <a:ext cx="1354666" cy="1354666"/>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Raise our standards</a:t>
          </a:r>
        </a:p>
      </dsp:txBody>
      <dsp:txXfrm>
        <a:off x="3585052" y="4402666"/>
        <a:ext cx="957894" cy="6773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5141-82D6-264C-B7C1-A8B4B2B8D87C}">
      <dsp:nvSpPr>
        <dsp:cNvPr id="0" name=""/>
        <dsp:cNvSpPr/>
      </dsp:nvSpPr>
      <dsp:spPr>
        <a:xfrm>
          <a:off x="3213895" y="1749"/>
          <a:ext cx="1748357" cy="10055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Awareness</a:t>
          </a:r>
          <a:endParaRPr lang="en-US" sz="1800" b="1" i="0" kern="1200" dirty="0">
            <a:effectLst>
              <a:outerShdw blurRad="50800" dist="38100" dir="2700000" algn="tl" rotWithShape="0">
                <a:srgbClr val="000000">
                  <a:alpha val="43000"/>
                </a:srgbClr>
              </a:outerShdw>
            </a:effectLst>
          </a:endParaRPr>
        </a:p>
      </dsp:txBody>
      <dsp:txXfrm>
        <a:off x="3262984" y="50838"/>
        <a:ext cx="1650179" cy="907416"/>
      </dsp:txXfrm>
    </dsp:sp>
    <dsp:sp modelId="{B1FCCB63-7441-CC4B-9DB7-CD822B2A23BD}">
      <dsp:nvSpPr>
        <dsp:cNvPr id="0" name=""/>
        <dsp:cNvSpPr/>
      </dsp:nvSpPr>
      <dsp:spPr>
        <a:xfrm>
          <a:off x="2079784" y="504547"/>
          <a:ext cx="4016579" cy="4016579"/>
        </a:xfrm>
        <a:custGeom>
          <a:avLst/>
          <a:gdLst/>
          <a:ahLst/>
          <a:cxnLst/>
          <a:rect l="0" t="0" r="0" b="0"/>
          <a:pathLst>
            <a:path>
              <a:moveTo>
                <a:pt x="3065694" y="300916"/>
              </a:moveTo>
              <a:arcTo wR="2008289" hR="2008289" stAng="18106238" swAng="109496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E0B2B8-12D4-4846-B8FB-5EAD8F0B4669}">
      <dsp:nvSpPr>
        <dsp:cNvPr id="0" name=""/>
        <dsp:cNvSpPr/>
      </dsp:nvSpPr>
      <dsp:spPr>
        <a:xfrm>
          <a:off x="5020842" y="1389444"/>
          <a:ext cx="1954457" cy="1005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Understanding</a:t>
          </a:r>
        </a:p>
      </dsp:txBody>
      <dsp:txXfrm>
        <a:off x="5069931" y="1438533"/>
        <a:ext cx="1856279" cy="907416"/>
      </dsp:txXfrm>
    </dsp:sp>
    <dsp:sp modelId="{F321433E-4086-E04D-ABF4-B8AF51F4370F}">
      <dsp:nvSpPr>
        <dsp:cNvPr id="0" name=""/>
        <dsp:cNvSpPr/>
      </dsp:nvSpPr>
      <dsp:spPr>
        <a:xfrm>
          <a:off x="2079784" y="504547"/>
          <a:ext cx="4016579" cy="4016579"/>
        </a:xfrm>
        <a:custGeom>
          <a:avLst/>
          <a:gdLst/>
          <a:ahLst/>
          <a:cxnLst/>
          <a:rect l="0" t="0" r="0" b="0"/>
          <a:pathLst>
            <a:path>
              <a:moveTo>
                <a:pt x="4011757" y="2147371"/>
              </a:moveTo>
              <a:arcTo wR="2008289" hR="2008289" stAng="21838268" swAng="135947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9F9C8B-3EF8-4148-881C-80ED73F153E5}">
      <dsp:nvSpPr>
        <dsp:cNvPr id="0" name=""/>
        <dsp:cNvSpPr/>
      </dsp:nvSpPr>
      <dsp:spPr>
        <a:xfrm>
          <a:off x="4384460" y="3634780"/>
          <a:ext cx="1768113" cy="10055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Acceptance</a:t>
          </a:r>
          <a:endParaRPr lang="en-US" sz="1800" b="1" i="0" kern="1200" dirty="0">
            <a:effectLst>
              <a:outerShdw blurRad="50800" dist="38100" dir="2700000" algn="tl" rotWithShape="0">
                <a:srgbClr val="000000">
                  <a:alpha val="43000"/>
                </a:srgbClr>
              </a:outerShdw>
            </a:effectLst>
          </a:endParaRPr>
        </a:p>
      </dsp:txBody>
      <dsp:txXfrm>
        <a:off x="4433549" y="3683869"/>
        <a:ext cx="1669935" cy="907416"/>
      </dsp:txXfrm>
    </dsp:sp>
    <dsp:sp modelId="{E204C11F-5C5D-F74C-AF75-B64548D671A0}">
      <dsp:nvSpPr>
        <dsp:cNvPr id="0" name=""/>
        <dsp:cNvSpPr/>
      </dsp:nvSpPr>
      <dsp:spPr>
        <a:xfrm>
          <a:off x="2079784" y="504547"/>
          <a:ext cx="4016579" cy="4016579"/>
        </a:xfrm>
        <a:custGeom>
          <a:avLst/>
          <a:gdLst/>
          <a:ahLst/>
          <a:cxnLst/>
          <a:rect l="0" t="0" r="0" b="0"/>
          <a:pathLst>
            <a:path>
              <a:moveTo>
                <a:pt x="2191430" y="4008211"/>
              </a:moveTo>
              <a:arcTo wR="2008289" hR="2008289" stAng="5086068" swAng="58913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FDEDCF-20D8-8543-827C-A5236B02436A}">
      <dsp:nvSpPr>
        <dsp:cNvPr id="0" name=""/>
        <dsp:cNvSpPr/>
      </dsp:nvSpPr>
      <dsp:spPr>
        <a:xfrm>
          <a:off x="2001180" y="3634780"/>
          <a:ext cx="1812901" cy="10055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Commitment</a:t>
          </a:r>
        </a:p>
      </dsp:txBody>
      <dsp:txXfrm>
        <a:off x="2050269" y="3683869"/>
        <a:ext cx="1714723" cy="907416"/>
      </dsp:txXfrm>
    </dsp:sp>
    <dsp:sp modelId="{C0EA4419-CE01-4746-8489-2FA2DEF6F697}">
      <dsp:nvSpPr>
        <dsp:cNvPr id="0" name=""/>
        <dsp:cNvSpPr/>
      </dsp:nvSpPr>
      <dsp:spPr>
        <a:xfrm>
          <a:off x="2079784" y="504547"/>
          <a:ext cx="4016579" cy="4016579"/>
        </a:xfrm>
        <a:custGeom>
          <a:avLst/>
          <a:gdLst/>
          <a:ahLst/>
          <a:cxnLst/>
          <a:rect l="0" t="0" r="0" b="0"/>
          <a:pathLst>
            <a:path>
              <a:moveTo>
                <a:pt x="213025" y="2908431"/>
              </a:moveTo>
              <a:arcTo wR="2008289" hR="2008289" stAng="9202254" swAng="135947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ACAFDC-BDA9-514C-A206-84EEDA279010}">
      <dsp:nvSpPr>
        <dsp:cNvPr id="0" name=""/>
        <dsp:cNvSpPr/>
      </dsp:nvSpPr>
      <dsp:spPr>
        <a:xfrm>
          <a:off x="1254299" y="1389444"/>
          <a:ext cx="1847555" cy="100559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Engagement</a:t>
          </a:r>
        </a:p>
      </dsp:txBody>
      <dsp:txXfrm>
        <a:off x="1303388" y="1438533"/>
        <a:ext cx="1749377" cy="907416"/>
      </dsp:txXfrm>
    </dsp:sp>
    <dsp:sp modelId="{9D2ECEAE-AEBC-2642-A7EC-DB9829AAF0EE}">
      <dsp:nvSpPr>
        <dsp:cNvPr id="0" name=""/>
        <dsp:cNvSpPr/>
      </dsp:nvSpPr>
      <dsp:spPr>
        <a:xfrm>
          <a:off x="2079784" y="504547"/>
          <a:ext cx="4016579" cy="4016579"/>
        </a:xfrm>
        <a:custGeom>
          <a:avLst/>
          <a:gdLst/>
          <a:ahLst/>
          <a:cxnLst/>
          <a:rect l="0" t="0" r="0" b="0"/>
          <a:pathLst>
            <a:path>
              <a:moveTo>
                <a:pt x="469399" y="717923"/>
              </a:moveTo>
              <a:arcTo wR="2008289" hR="2008289" stAng="13198799" swAng="109496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5141-82D6-264C-B7C1-A8B4B2B8D87C}">
      <dsp:nvSpPr>
        <dsp:cNvPr id="0" name=""/>
        <dsp:cNvSpPr/>
      </dsp:nvSpPr>
      <dsp:spPr>
        <a:xfrm>
          <a:off x="3213895" y="1749"/>
          <a:ext cx="1748357" cy="10055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Awareness</a:t>
          </a:r>
          <a:endParaRPr lang="en-US" sz="1800" b="1" i="0" kern="1200" dirty="0">
            <a:effectLst>
              <a:outerShdw blurRad="50800" dist="38100" dir="2700000" algn="tl" rotWithShape="0">
                <a:srgbClr val="000000">
                  <a:alpha val="43000"/>
                </a:srgbClr>
              </a:outerShdw>
            </a:effectLst>
          </a:endParaRPr>
        </a:p>
      </dsp:txBody>
      <dsp:txXfrm>
        <a:off x="3262984" y="50838"/>
        <a:ext cx="1650179" cy="907416"/>
      </dsp:txXfrm>
    </dsp:sp>
    <dsp:sp modelId="{B1FCCB63-7441-CC4B-9DB7-CD822B2A23BD}">
      <dsp:nvSpPr>
        <dsp:cNvPr id="0" name=""/>
        <dsp:cNvSpPr/>
      </dsp:nvSpPr>
      <dsp:spPr>
        <a:xfrm>
          <a:off x="2079784" y="504547"/>
          <a:ext cx="4016579" cy="4016579"/>
        </a:xfrm>
        <a:custGeom>
          <a:avLst/>
          <a:gdLst/>
          <a:ahLst/>
          <a:cxnLst/>
          <a:rect l="0" t="0" r="0" b="0"/>
          <a:pathLst>
            <a:path>
              <a:moveTo>
                <a:pt x="3065694" y="300916"/>
              </a:moveTo>
              <a:arcTo wR="2008289" hR="2008289" stAng="18106238" swAng="109496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E0B2B8-12D4-4846-B8FB-5EAD8F0B4669}">
      <dsp:nvSpPr>
        <dsp:cNvPr id="0" name=""/>
        <dsp:cNvSpPr/>
      </dsp:nvSpPr>
      <dsp:spPr>
        <a:xfrm>
          <a:off x="5020842" y="1389444"/>
          <a:ext cx="1954457" cy="1005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Understanding</a:t>
          </a:r>
        </a:p>
      </dsp:txBody>
      <dsp:txXfrm>
        <a:off x="5069931" y="1438533"/>
        <a:ext cx="1856279" cy="907416"/>
      </dsp:txXfrm>
    </dsp:sp>
    <dsp:sp modelId="{F321433E-4086-E04D-ABF4-B8AF51F4370F}">
      <dsp:nvSpPr>
        <dsp:cNvPr id="0" name=""/>
        <dsp:cNvSpPr/>
      </dsp:nvSpPr>
      <dsp:spPr>
        <a:xfrm>
          <a:off x="2079784" y="504547"/>
          <a:ext cx="4016579" cy="4016579"/>
        </a:xfrm>
        <a:custGeom>
          <a:avLst/>
          <a:gdLst/>
          <a:ahLst/>
          <a:cxnLst/>
          <a:rect l="0" t="0" r="0" b="0"/>
          <a:pathLst>
            <a:path>
              <a:moveTo>
                <a:pt x="4011757" y="2147371"/>
              </a:moveTo>
              <a:arcTo wR="2008289" hR="2008289" stAng="21838268" swAng="135947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9F9C8B-3EF8-4148-881C-80ED73F153E5}">
      <dsp:nvSpPr>
        <dsp:cNvPr id="0" name=""/>
        <dsp:cNvSpPr/>
      </dsp:nvSpPr>
      <dsp:spPr>
        <a:xfrm>
          <a:off x="4384460" y="3634780"/>
          <a:ext cx="1768113" cy="10055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Acceptance</a:t>
          </a:r>
          <a:endParaRPr lang="en-US" sz="1800" b="1" i="0" kern="1200" dirty="0">
            <a:effectLst>
              <a:outerShdw blurRad="50800" dist="38100" dir="2700000" algn="tl" rotWithShape="0">
                <a:srgbClr val="000000">
                  <a:alpha val="43000"/>
                </a:srgbClr>
              </a:outerShdw>
            </a:effectLst>
          </a:endParaRPr>
        </a:p>
      </dsp:txBody>
      <dsp:txXfrm>
        <a:off x="4433549" y="3683869"/>
        <a:ext cx="1669935" cy="907416"/>
      </dsp:txXfrm>
    </dsp:sp>
    <dsp:sp modelId="{E204C11F-5C5D-F74C-AF75-B64548D671A0}">
      <dsp:nvSpPr>
        <dsp:cNvPr id="0" name=""/>
        <dsp:cNvSpPr/>
      </dsp:nvSpPr>
      <dsp:spPr>
        <a:xfrm>
          <a:off x="2079784" y="504547"/>
          <a:ext cx="4016579" cy="4016579"/>
        </a:xfrm>
        <a:custGeom>
          <a:avLst/>
          <a:gdLst/>
          <a:ahLst/>
          <a:cxnLst/>
          <a:rect l="0" t="0" r="0" b="0"/>
          <a:pathLst>
            <a:path>
              <a:moveTo>
                <a:pt x="2191430" y="4008211"/>
              </a:moveTo>
              <a:arcTo wR="2008289" hR="2008289" stAng="5086068" swAng="58913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FDEDCF-20D8-8543-827C-A5236B02436A}">
      <dsp:nvSpPr>
        <dsp:cNvPr id="0" name=""/>
        <dsp:cNvSpPr/>
      </dsp:nvSpPr>
      <dsp:spPr>
        <a:xfrm>
          <a:off x="2001180" y="3634780"/>
          <a:ext cx="1812901" cy="10055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Commitment</a:t>
          </a:r>
          <a:endParaRPr lang="en-US" sz="1800" b="1" i="0" kern="1200" dirty="0">
            <a:effectLst>
              <a:outerShdw blurRad="50800" dist="38100" dir="2700000" algn="tl" rotWithShape="0">
                <a:srgbClr val="000000">
                  <a:alpha val="43000"/>
                </a:srgbClr>
              </a:outerShdw>
            </a:effectLst>
          </a:endParaRPr>
        </a:p>
      </dsp:txBody>
      <dsp:txXfrm>
        <a:off x="2050269" y="3683869"/>
        <a:ext cx="1714723" cy="907416"/>
      </dsp:txXfrm>
    </dsp:sp>
    <dsp:sp modelId="{C0EA4419-CE01-4746-8489-2FA2DEF6F697}">
      <dsp:nvSpPr>
        <dsp:cNvPr id="0" name=""/>
        <dsp:cNvSpPr/>
      </dsp:nvSpPr>
      <dsp:spPr>
        <a:xfrm>
          <a:off x="2079784" y="504547"/>
          <a:ext cx="4016579" cy="4016579"/>
        </a:xfrm>
        <a:custGeom>
          <a:avLst/>
          <a:gdLst/>
          <a:ahLst/>
          <a:cxnLst/>
          <a:rect l="0" t="0" r="0" b="0"/>
          <a:pathLst>
            <a:path>
              <a:moveTo>
                <a:pt x="213025" y="2908431"/>
              </a:moveTo>
              <a:arcTo wR="2008289" hR="2008289" stAng="9202254" swAng="135947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ACAFDC-BDA9-514C-A206-84EEDA279010}">
      <dsp:nvSpPr>
        <dsp:cNvPr id="0" name=""/>
        <dsp:cNvSpPr/>
      </dsp:nvSpPr>
      <dsp:spPr>
        <a:xfrm>
          <a:off x="1254299" y="1389444"/>
          <a:ext cx="1847555" cy="100559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Engagement</a:t>
          </a:r>
          <a:endParaRPr lang="en-US" sz="1800" b="1" i="0" kern="1200" dirty="0">
            <a:effectLst>
              <a:outerShdw blurRad="50800" dist="38100" dir="2700000" algn="tl" rotWithShape="0">
                <a:srgbClr val="000000">
                  <a:alpha val="43000"/>
                </a:srgbClr>
              </a:outerShdw>
            </a:effectLst>
          </a:endParaRPr>
        </a:p>
      </dsp:txBody>
      <dsp:txXfrm>
        <a:off x="1303388" y="1438533"/>
        <a:ext cx="1749377" cy="907416"/>
      </dsp:txXfrm>
    </dsp:sp>
    <dsp:sp modelId="{9D2ECEAE-AEBC-2642-A7EC-DB9829AAF0EE}">
      <dsp:nvSpPr>
        <dsp:cNvPr id="0" name=""/>
        <dsp:cNvSpPr/>
      </dsp:nvSpPr>
      <dsp:spPr>
        <a:xfrm>
          <a:off x="2079784" y="504547"/>
          <a:ext cx="4016579" cy="4016579"/>
        </a:xfrm>
        <a:custGeom>
          <a:avLst/>
          <a:gdLst/>
          <a:ahLst/>
          <a:cxnLst/>
          <a:rect l="0" t="0" r="0" b="0"/>
          <a:pathLst>
            <a:path>
              <a:moveTo>
                <a:pt x="469399" y="717923"/>
              </a:moveTo>
              <a:arcTo wR="2008289" hR="2008289" stAng="13198799" swAng="109496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778DC-03D2-364E-8C8E-AE697C2D6E3D}">
      <dsp:nvSpPr>
        <dsp:cNvPr id="0" name=""/>
        <dsp:cNvSpPr/>
      </dsp:nvSpPr>
      <dsp:spPr>
        <a:xfrm>
          <a:off x="3330165" y="1594"/>
          <a:ext cx="1554277" cy="155427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Observe</a:t>
          </a:r>
        </a:p>
        <a:p>
          <a:pPr marL="0" lvl="0" indent="0" algn="ctr" defTabSz="933450">
            <a:lnSpc>
              <a:spcPct val="90000"/>
            </a:lnSpc>
            <a:spcBef>
              <a:spcPct val="0"/>
            </a:spcBef>
            <a:spcAft>
              <a:spcPct val="35000"/>
            </a:spcAft>
            <a:buNone/>
          </a:pPr>
          <a:r>
            <a:rPr lang="en-US" sz="1400" kern="1200" dirty="0"/>
            <a:t>Gather info</a:t>
          </a:r>
        </a:p>
      </dsp:txBody>
      <dsp:txXfrm>
        <a:off x="3557784" y="229213"/>
        <a:ext cx="1099039" cy="1099039"/>
      </dsp:txXfrm>
    </dsp:sp>
    <dsp:sp modelId="{C54304B5-990B-A649-BAA1-7218B39DB7A7}">
      <dsp:nvSpPr>
        <dsp:cNvPr id="0" name=""/>
        <dsp:cNvSpPr/>
      </dsp:nvSpPr>
      <dsp:spPr>
        <a:xfrm rot="2700000">
          <a:off x="4717520" y="1333013"/>
          <a:ext cx="412698" cy="524568"/>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4735651" y="1394154"/>
        <a:ext cx="288889" cy="314740"/>
      </dsp:txXfrm>
    </dsp:sp>
    <dsp:sp modelId="{8EAD05D8-8016-FE41-9262-EB20EAC21153}">
      <dsp:nvSpPr>
        <dsp:cNvPr id="0" name=""/>
        <dsp:cNvSpPr/>
      </dsp:nvSpPr>
      <dsp:spPr>
        <a:xfrm>
          <a:off x="4979813" y="1651242"/>
          <a:ext cx="1554277" cy="155427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Orient</a:t>
          </a:r>
        </a:p>
        <a:p>
          <a:pPr marL="0" lvl="0" indent="0" algn="ctr" defTabSz="933450">
            <a:lnSpc>
              <a:spcPct val="90000"/>
            </a:lnSpc>
            <a:spcBef>
              <a:spcPct val="0"/>
            </a:spcBef>
            <a:spcAft>
              <a:spcPct val="35000"/>
            </a:spcAft>
            <a:buNone/>
          </a:pPr>
          <a:r>
            <a:rPr lang="en-US" sz="1400" kern="1200" dirty="0"/>
            <a:t>Interpret the situation</a:t>
          </a:r>
        </a:p>
      </dsp:txBody>
      <dsp:txXfrm>
        <a:off x="5207432" y="1878861"/>
        <a:ext cx="1099039" cy="1099039"/>
      </dsp:txXfrm>
    </dsp:sp>
    <dsp:sp modelId="{686F00C7-B82E-D047-9793-B5075FE4558F}">
      <dsp:nvSpPr>
        <dsp:cNvPr id="0" name=""/>
        <dsp:cNvSpPr/>
      </dsp:nvSpPr>
      <dsp:spPr>
        <a:xfrm rot="8100000">
          <a:off x="4734038" y="2982662"/>
          <a:ext cx="412698" cy="524568"/>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10800000">
        <a:off x="4839716" y="3043803"/>
        <a:ext cx="288889" cy="314740"/>
      </dsp:txXfrm>
    </dsp:sp>
    <dsp:sp modelId="{F515D587-635E-2E48-889E-E4FAF87DDADE}">
      <dsp:nvSpPr>
        <dsp:cNvPr id="0" name=""/>
        <dsp:cNvSpPr/>
      </dsp:nvSpPr>
      <dsp:spPr>
        <a:xfrm>
          <a:off x="3330165" y="3300890"/>
          <a:ext cx="1554277" cy="155427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Decide</a:t>
          </a:r>
        </a:p>
        <a:p>
          <a:pPr marL="0" lvl="0" indent="0" algn="ctr" defTabSz="933450">
            <a:lnSpc>
              <a:spcPct val="90000"/>
            </a:lnSpc>
            <a:spcBef>
              <a:spcPct val="0"/>
            </a:spcBef>
            <a:spcAft>
              <a:spcPct val="35000"/>
            </a:spcAft>
            <a:buNone/>
          </a:pPr>
          <a:r>
            <a:rPr lang="en-US" sz="1400" kern="1200" dirty="0"/>
            <a:t>Repeated best guesses </a:t>
          </a:r>
        </a:p>
      </dsp:txBody>
      <dsp:txXfrm>
        <a:off x="3557784" y="3528509"/>
        <a:ext cx="1099039" cy="1099039"/>
      </dsp:txXfrm>
    </dsp:sp>
    <dsp:sp modelId="{08E6A18A-4BA6-234C-88BB-B8D82FC2BA1B}">
      <dsp:nvSpPr>
        <dsp:cNvPr id="0" name=""/>
        <dsp:cNvSpPr/>
      </dsp:nvSpPr>
      <dsp:spPr>
        <a:xfrm rot="13500000">
          <a:off x="3084390" y="2999180"/>
          <a:ext cx="412698" cy="524568"/>
        </a:xfrm>
        <a:prstGeom prst="rightArrow">
          <a:avLst>
            <a:gd name="adj1" fmla="val 60000"/>
            <a:gd name="adj2" fmla="val 50000"/>
          </a:avLst>
        </a:prstGeom>
        <a:solidFill>
          <a:srgbClr val="FFA81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10800000">
        <a:off x="3190068" y="3147867"/>
        <a:ext cx="288889" cy="314740"/>
      </dsp:txXfrm>
    </dsp:sp>
    <dsp:sp modelId="{A54F4961-ADEF-1D42-94B2-3E4CAFEECEFF}">
      <dsp:nvSpPr>
        <dsp:cNvPr id="0" name=""/>
        <dsp:cNvSpPr/>
      </dsp:nvSpPr>
      <dsp:spPr>
        <a:xfrm>
          <a:off x="1680517" y="1651242"/>
          <a:ext cx="1554277" cy="155427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Act</a:t>
          </a:r>
        </a:p>
        <a:p>
          <a:pPr marL="0" lvl="0" indent="0" algn="ctr" defTabSz="933450">
            <a:lnSpc>
              <a:spcPct val="90000"/>
            </a:lnSpc>
            <a:spcBef>
              <a:spcPct val="0"/>
            </a:spcBef>
            <a:spcAft>
              <a:spcPct val="35000"/>
            </a:spcAft>
            <a:buNone/>
          </a:pPr>
          <a:r>
            <a:rPr lang="en-US" sz="1400" kern="1200" dirty="0"/>
            <a:t>Implement the best decision</a:t>
          </a:r>
        </a:p>
      </dsp:txBody>
      <dsp:txXfrm>
        <a:off x="1908136" y="1878861"/>
        <a:ext cx="1099039" cy="1099039"/>
      </dsp:txXfrm>
    </dsp:sp>
    <dsp:sp modelId="{78967A55-AA12-FC4B-A32F-B27F72BF6015}">
      <dsp:nvSpPr>
        <dsp:cNvPr id="0" name=""/>
        <dsp:cNvSpPr/>
      </dsp:nvSpPr>
      <dsp:spPr>
        <a:xfrm rot="18900000">
          <a:off x="3067872" y="1349532"/>
          <a:ext cx="412698" cy="524568"/>
        </a:xfrm>
        <a:prstGeom prst="rightArrow">
          <a:avLst>
            <a:gd name="adj1" fmla="val 60000"/>
            <a:gd name="adj2" fmla="val 50000"/>
          </a:avLst>
        </a:prstGeom>
        <a:solidFill>
          <a:srgbClr val="FFA81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3086003" y="1498219"/>
        <a:ext cx="288889" cy="314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AE5F8-BC00-B84B-AD17-C8737E7EE5B7}">
      <dsp:nvSpPr>
        <dsp:cNvPr id="0" name=""/>
        <dsp:cNvSpPr/>
      </dsp:nvSpPr>
      <dsp:spPr>
        <a:xfrm>
          <a:off x="3943350" y="0"/>
          <a:ext cx="2628900" cy="1294993"/>
        </a:xfrm>
        <a:prstGeom prst="trapezoid">
          <a:avLst>
            <a:gd name="adj" fmla="val 10150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chemeClr val="bg1"/>
            </a:solidFill>
          </a:endParaRPr>
        </a:p>
        <a:p>
          <a:pPr marL="0" lvl="0" indent="0" algn="ctr" defTabSz="622300">
            <a:lnSpc>
              <a:spcPct val="90000"/>
            </a:lnSpc>
            <a:spcBef>
              <a:spcPct val="0"/>
            </a:spcBef>
            <a:spcAft>
              <a:spcPct val="35000"/>
            </a:spcAft>
            <a:buNone/>
          </a:pPr>
          <a:endParaRPr lang="en-US" sz="1400" b="1" kern="1200" dirty="0">
            <a:solidFill>
              <a:schemeClr val="bg1"/>
            </a:solidFill>
          </a:endParaRPr>
        </a:p>
        <a:p>
          <a:pPr marL="0" lvl="0" indent="0" algn="ctr" defTabSz="622300">
            <a:lnSpc>
              <a:spcPct val="90000"/>
            </a:lnSpc>
            <a:spcBef>
              <a:spcPct val="0"/>
            </a:spcBef>
            <a:spcAft>
              <a:spcPct val="35000"/>
            </a:spcAft>
            <a:buNone/>
          </a:pPr>
          <a:r>
            <a:rPr lang="en-US" sz="2000" b="1" kern="1200" dirty="0">
              <a:solidFill>
                <a:schemeClr val="bg1"/>
              </a:solidFill>
            </a:rPr>
            <a:t>Engagement</a:t>
          </a:r>
        </a:p>
      </dsp:txBody>
      <dsp:txXfrm>
        <a:off x="3943350" y="0"/>
        <a:ext cx="2628900" cy="1294993"/>
      </dsp:txXfrm>
    </dsp:sp>
    <dsp:sp modelId="{F106149A-3276-7745-B3C1-91DD46ED665D}">
      <dsp:nvSpPr>
        <dsp:cNvPr id="0" name=""/>
        <dsp:cNvSpPr/>
      </dsp:nvSpPr>
      <dsp:spPr>
        <a:xfrm>
          <a:off x="2628900" y="1294992"/>
          <a:ext cx="5257800" cy="1294993"/>
        </a:xfrm>
        <a:prstGeom prst="trapezoid">
          <a:avLst>
            <a:gd name="adj" fmla="val 10150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Alignment</a:t>
          </a:r>
          <a:endParaRPr lang="en-US" sz="4700" b="1" kern="1200" dirty="0">
            <a:solidFill>
              <a:schemeClr val="bg1"/>
            </a:solidFill>
          </a:endParaRPr>
        </a:p>
      </dsp:txBody>
      <dsp:txXfrm>
        <a:off x="3549015" y="1294992"/>
        <a:ext cx="3417570" cy="1294993"/>
      </dsp:txXfrm>
    </dsp:sp>
    <dsp:sp modelId="{286E182C-2A82-444C-900A-A61E8B1E9B5E}">
      <dsp:nvSpPr>
        <dsp:cNvPr id="0" name=""/>
        <dsp:cNvSpPr/>
      </dsp:nvSpPr>
      <dsp:spPr>
        <a:xfrm>
          <a:off x="1314450" y="2589985"/>
          <a:ext cx="7886700" cy="1294993"/>
        </a:xfrm>
        <a:prstGeom prst="trapezoid">
          <a:avLst>
            <a:gd name="adj" fmla="val 10150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Understanding</a:t>
          </a:r>
        </a:p>
      </dsp:txBody>
      <dsp:txXfrm>
        <a:off x="2694622" y="2589985"/>
        <a:ext cx="5126355" cy="1294993"/>
      </dsp:txXfrm>
    </dsp:sp>
    <dsp:sp modelId="{8A2430DC-F13F-6940-B576-1A6DCD1A1017}">
      <dsp:nvSpPr>
        <dsp:cNvPr id="0" name=""/>
        <dsp:cNvSpPr/>
      </dsp:nvSpPr>
      <dsp:spPr>
        <a:xfrm>
          <a:off x="0" y="3884978"/>
          <a:ext cx="10515600" cy="1294993"/>
        </a:xfrm>
        <a:prstGeom prst="trapezoid">
          <a:avLst>
            <a:gd name="adj" fmla="val 10150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solidFill>
                <a:schemeClr val="bg1"/>
              </a:solidFill>
            </a:rPr>
            <a:t>Transparency</a:t>
          </a:r>
          <a:endParaRPr lang="en-US" sz="5200" b="1" i="0" kern="1200" baseline="0" dirty="0">
            <a:solidFill>
              <a:schemeClr val="bg1"/>
            </a:solidFill>
          </a:endParaRPr>
        </a:p>
      </dsp:txBody>
      <dsp:txXfrm>
        <a:off x="1840229" y="3884978"/>
        <a:ext cx="6835140" cy="1294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5141-82D6-264C-B7C1-A8B4B2B8D87C}">
      <dsp:nvSpPr>
        <dsp:cNvPr id="0" name=""/>
        <dsp:cNvSpPr/>
      </dsp:nvSpPr>
      <dsp:spPr>
        <a:xfrm>
          <a:off x="3213895" y="1749"/>
          <a:ext cx="1748357" cy="10055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Awareness</a:t>
          </a:r>
        </a:p>
      </dsp:txBody>
      <dsp:txXfrm>
        <a:off x="3262984" y="50838"/>
        <a:ext cx="1650179" cy="907416"/>
      </dsp:txXfrm>
    </dsp:sp>
    <dsp:sp modelId="{B1FCCB63-7441-CC4B-9DB7-CD822B2A23BD}">
      <dsp:nvSpPr>
        <dsp:cNvPr id="0" name=""/>
        <dsp:cNvSpPr/>
      </dsp:nvSpPr>
      <dsp:spPr>
        <a:xfrm>
          <a:off x="2079784" y="504547"/>
          <a:ext cx="4016579" cy="4016579"/>
        </a:xfrm>
        <a:custGeom>
          <a:avLst/>
          <a:gdLst/>
          <a:ahLst/>
          <a:cxnLst/>
          <a:rect l="0" t="0" r="0" b="0"/>
          <a:pathLst>
            <a:path>
              <a:moveTo>
                <a:pt x="3065694" y="300916"/>
              </a:moveTo>
              <a:arcTo wR="2008289" hR="2008289" stAng="18106238" swAng="109496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E0B2B8-12D4-4846-B8FB-5EAD8F0B4669}">
      <dsp:nvSpPr>
        <dsp:cNvPr id="0" name=""/>
        <dsp:cNvSpPr/>
      </dsp:nvSpPr>
      <dsp:spPr>
        <a:xfrm>
          <a:off x="5020842" y="1389444"/>
          <a:ext cx="1954457" cy="1005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Understanding</a:t>
          </a:r>
          <a:endParaRPr lang="en-US" sz="1800" b="1" i="0" kern="1200" dirty="0">
            <a:effectLst>
              <a:outerShdw blurRad="50800" dist="38100" dir="2700000" algn="tl" rotWithShape="0">
                <a:srgbClr val="000000">
                  <a:alpha val="43000"/>
                </a:srgbClr>
              </a:outerShdw>
            </a:effectLst>
          </a:endParaRPr>
        </a:p>
      </dsp:txBody>
      <dsp:txXfrm>
        <a:off x="5069931" y="1438533"/>
        <a:ext cx="1856279" cy="907416"/>
      </dsp:txXfrm>
    </dsp:sp>
    <dsp:sp modelId="{F321433E-4086-E04D-ABF4-B8AF51F4370F}">
      <dsp:nvSpPr>
        <dsp:cNvPr id="0" name=""/>
        <dsp:cNvSpPr/>
      </dsp:nvSpPr>
      <dsp:spPr>
        <a:xfrm>
          <a:off x="2079784" y="504547"/>
          <a:ext cx="4016579" cy="4016579"/>
        </a:xfrm>
        <a:custGeom>
          <a:avLst/>
          <a:gdLst/>
          <a:ahLst/>
          <a:cxnLst/>
          <a:rect l="0" t="0" r="0" b="0"/>
          <a:pathLst>
            <a:path>
              <a:moveTo>
                <a:pt x="4011757" y="2147371"/>
              </a:moveTo>
              <a:arcTo wR="2008289" hR="2008289" stAng="21838268" swAng="135947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9F9C8B-3EF8-4148-881C-80ED73F153E5}">
      <dsp:nvSpPr>
        <dsp:cNvPr id="0" name=""/>
        <dsp:cNvSpPr/>
      </dsp:nvSpPr>
      <dsp:spPr>
        <a:xfrm>
          <a:off x="4384460" y="3634780"/>
          <a:ext cx="1768113" cy="10055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Acceptance</a:t>
          </a:r>
          <a:endParaRPr lang="en-US" sz="1800" b="1" i="0" kern="1200" dirty="0">
            <a:effectLst>
              <a:outerShdw blurRad="50800" dist="38100" dir="2700000" algn="tl" rotWithShape="0">
                <a:srgbClr val="000000">
                  <a:alpha val="43000"/>
                </a:srgbClr>
              </a:outerShdw>
            </a:effectLst>
          </a:endParaRPr>
        </a:p>
      </dsp:txBody>
      <dsp:txXfrm>
        <a:off x="4433549" y="3683869"/>
        <a:ext cx="1669935" cy="907416"/>
      </dsp:txXfrm>
    </dsp:sp>
    <dsp:sp modelId="{E204C11F-5C5D-F74C-AF75-B64548D671A0}">
      <dsp:nvSpPr>
        <dsp:cNvPr id="0" name=""/>
        <dsp:cNvSpPr/>
      </dsp:nvSpPr>
      <dsp:spPr>
        <a:xfrm>
          <a:off x="2079784" y="504547"/>
          <a:ext cx="4016579" cy="4016579"/>
        </a:xfrm>
        <a:custGeom>
          <a:avLst/>
          <a:gdLst/>
          <a:ahLst/>
          <a:cxnLst/>
          <a:rect l="0" t="0" r="0" b="0"/>
          <a:pathLst>
            <a:path>
              <a:moveTo>
                <a:pt x="2191430" y="4008211"/>
              </a:moveTo>
              <a:arcTo wR="2008289" hR="2008289" stAng="5086068" swAng="58913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FDEDCF-20D8-8543-827C-A5236B02436A}">
      <dsp:nvSpPr>
        <dsp:cNvPr id="0" name=""/>
        <dsp:cNvSpPr/>
      </dsp:nvSpPr>
      <dsp:spPr>
        <a:xfrm>
          <a:off x="2001180" y="3634780"/>
          <a:ext cx="1812901" cy="10055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Commitment</a:t>
          </a:r>
          <a:endParaRPr lang="en-US" sz="1800" b="1" i="0" kern="1200" dirty="0">
            <a:effectLst>
              <a:outerShdw blurRad="50800" dist="38100" dir="2700000" algn="tl" rotWithShape="0">
                <a:srgbClr val="000000">
                  <a:alpha val="43000"/>
                </a:srgbClr>
              </a:outerShdw>
            </a:effectLst>
          </a:endParaRPr>
        </a:p>
      </dsp:txBody>
      <dsp:txXfrm>
        <a:off x="2050269" y="3683869"/>
        <a:ext cx="1714723" cy="907416"/>
      </dsp:txXfrm>
    </dsp:sp>
    <dsp:sp modelId="{C0EA4419-CE01-4746-8489-2FA2DEF6F697}">
      <dsp:nvSpPr>
        <dsp:cNvPr id="0" name=""/>
        <dsp:cNvSpPr/>
      </dsp:nvSpPr>
      <dsp:spPr>
        <a:xfrm>
          <a:off x="2079784" y="504547"/>
          <a:ext cx="4016579" cy="4016579"/>
        </a:xfrm>
        <a:custGeom>
          <a:avLst/>
          <a:gdLst/>
          <a:ahLst/>
          <a:cxnLst/>
          <a:rect l="0" t="0" r="0" b="0"/>
          <a:pathLst>
            <a:path>
              <a:moveTo>
                <a:pt x="213025" y="2908431"/>
              </a:moveTo>
              <a:arcTo wR="2008289" hR="2008289" stAng="9202254" swAng="135947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ACAFDC-BDA9-514C-A206-84EEDA279010}">
      <dsp:nvSpPr>
        <dsp:cNvPr id="0" name=""/>
        <dsp:cNvSpPr/>
      </dsp:nvSpPr>
      <dsp:spPr>
        <a:xfrm>
          <a:off x="1254299" y="1389444"/>
          <a:ext cx="1847555" cy="100559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Engagement</a:t>
          </a:r>
          <a:endParaRPr lang="en-US" sz="1800" b="1" i="0" kern="1200" dirty="0">
            <a:effectLst>
              <a:outerShdw blurRad="50800" dist="38100" dir="2700000" algn="tl" rotWithShape="0">
                <a:srgbClr val="000000">
                  <a:alpha val="43000"/>
                </a:srgbClr>
              </a:outerShdw>
            </a:effectLst>
          </a:endParaRPr>
        </a:p>
      </dsp:txBody>
      <dsp:txXfrm>
        <a:off x="1303388" y="1438533"/>
        <a:ext cx="1749377" cy="907416"/>
      </dsp:txXfrm>
    </dsp:sp>
    <dsp:sp modelId="{9D2ECEAE-AEBC-2642-A7EC-DB9829AAF0EE}">
      <dsp:nvSpPr>
        <dsp:cNvPr id="0" name=""/>
        <dsp:cNvSpPr/>
      </dsp:nvSpPr>
      <dsp:spPr>
        <a:xfrm>
          <a:off x="2079784" y="504547"/>
          <a:ext cx="4016579" cy="4016579"/>
        </a:xfrm>
        <a:custGeom>
          <a:avLst/>
          <a:gdLst/>
          <a:ahLst/>
          <a:cxnLst/>
          <a:rect l="0" t="0" r="0" b="0"/>
          <a:pathLst>
            <a:path>
              <a:moveTo>
                <a:pt x="469399" y="717923"/>
              </a:moveTo>
              <a:arcTo wR="2008289" hR="2008289" stAng="13198799" swAng="109496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5141-82D6-264C-B7C1-A8B4B2B8D87C}">
      <dsp:nvSpPr>
        <dsp:cNvPr id="0" name=""/>
        <dsp:cNvSpPr/>
      </dsp:nvSpPr>
      <dsp:spPr>
        <a:xfrm>
          <a:off x="3213895" y="1749"/>
          <a:ext cx="1748357" cy="10055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Awareness</a:t>
          </a:r>
          <a:endParaRPr lang="en-US" sz="1800" b="1" i="0" kern="1200" dirty="0">
            <a:effectLst>
              <a:outerShdw blurRad="50800" dist="38100" dir="2700000" algn="tl" rotWithShape="0">
                <a:srgbClr val="000000">
                  <a:alpha val="43000"/>
                </a:srgbClr>
              </a:outerShdw>
            </a:effectLst>
          </a:endParaRPr>
        </a:p>
      </dsp:txBody>
      <dsp:txXfrm>
        <a:off x="3262984" y="50838"/>
        <a:ext cx="1650179" cy="907416"/>
      </dsp:txXfrm>
    </dsp:sp>
    <dsp:sp modelId="{B1FCCB63-7441-CC4B-9DB7-CD822B2A23BD}">
      <dsp:nvSpPr>
        <dsp:cNvPr id="0" name=""/>
        <dsp:cNvSpPr/>
      </dsp:nvSpPr>
      <dsp:spPr>
        <a:xfrm>
          <a:off x="2079784" y="504547"/>
          <a:ext cx="4016579" cy="4016579"/>
        </a:xfrm>
        <a:custGeom>
          <a:avLst/>
          <a:gdLst/>
          <a:ahLst/>
          <a:cxnLst/>
          <a:rect l="0" t="0" r="0" b="0"/>
          <a:pathLst>
            <a:path>
              <a:moveTo>
                <a:pt x="3065694" y="300916"/>
              </a:moveTo>
              <a:arcTo wR="2008289" hR="2008289" stAng="18106238" swAng="109496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E0B2B8-12D4-4846-B8FB-5EAD8F0B4669}">
      <dsp:nvSpPr>
        <dsp:cNvPr id="0" name=""/>
        <dsp:cNvSpPr/>
      </dsp:nvSpPr>
      <dsp:spPr>
        <a:xfrm>
          <a:off x="5020842" y="1389444"/>
          <a:ext cx="1954457" cy="1005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Understanding</a:t>
          </a:r>
        </a:p>
      </dsp:txBody>
      <dsp:txXfrm>
        <a:off x="5069931" y="1438533"/>
        <a:ext cx="1856279" cy="907416"/>
      </dsp:txXfrm>
    </dsp:sp>
    <dsp:sp modelId="{F321433E-4086-E04D-ABF4-B8AF51F4370F}">
      <dsp:nvSpPr>
        <dsp:cNvPr id="0" name=""/>
        <dsp:cNvSpPr/>
      </dsp:nvSpPr>
      <dsp:spPr>
        <a:xfrm>
          <a:off x="2079784" y="504547"/>
          <a:ext cx="4016579" cy="4016579"/>
        </a:xfrm>
        <a:custGeom>
          <a:avLst/>
          <a:gdLst/>
          <a:ahLst/>
          <a:cxnLst/>
          <a:rect l="0" t="0" r="0" b="0"/>
          <a:pathLst>
            <a:path>
              <a:moveTo>
                <a:pt x="4011757" y="2147371"/>
              </a:moveTo>
              <a:arcTo wR="2008289" hR="2008289" stAng="21838268" swAng="135947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9F9C8B-3EF8-4148-881C-80ED73F153E5}">
      <dsp:nvSpPr>
        <dsp:cNvPr id="0" name=""/>
        <dsp:cNvSpPr/>
      </dsp:nvSpPr>
      <dsp:spPr>
        <a:xfrm>
          <a:off x="4384460" y="3634780"/>
          <a:ext cx="1768113" cy="10055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Acceptance</a:t>
          </a:r>
        </a:p>
      </dsp:txBody>
      <dsp:txXfrm>
        <a:off x="4433549" y="3683869"/>
        <a:ext cx="1669935" cy="907416"/>
      </dsp:txXfrm>
    </dsp:sp>
    <dsp:sp modelId="{E204C11F-5C5D-F74C-AF75-B64548D671A0}">
      <dsp:nvSpPr>
        <dsp:cNvPr id="0" name=""/>
        <dsp:cNvSpPr/>
      </dsp:nvSpPr>
      <dsp:spPr>
        <a:xfrm>
          <a:off x="2079784" y="504547"/>
          <a:ext cx="4016579" cy="4016579"/>
        </a:xfrm>
        <a:custGeom>
          <a:avLst/>
          <a:gdLst/>
          <a:ahLst/>
          <a:cxnLst/>
          <a:rect l="0" t="0" r="0" b="0"/>
          <a:pathLst>
            <a:path>
              <a:moveTo>
                <a:pt x="2191430" y="4008211"/>
              </a:moveTo>
              <a:arcTo wR="2008289" hR="2008289" stAng="5086068" swAng="58913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FDEDCF-20D8-8543-827C-A5236B02436A}">
      <dsp:nvSpPr>
        <dsp:cNvPr id="0" name=""/>
        <dsp:cNvSpPr/>
      </dsp:nvSpPr>
      <dsp:spPr>
        <a:xfrm>
          <a:off x="2001180" y="3634780"/>
          <a:ext cx="1812901" cy="10055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Commitment</a:t>
          </a:r>
        </a:p>
      </dsp:txBody>
      <dsp:txXfrm>
        <a:off x="2050269" y="3683869"/>
        <a:ext cx="1714723" cy="907416"/>
      </dsp:txXfrm>
    </dsp:sp>
    <dsp:sp modelId="{C0EA4419-CE01-4746-8489-2FA2DEF6F697}">
      <dsp:nvSpPr>
        <dsp:cNvPr id="0" name=""/>
        <dsp:cNvSpPr/>
      </dsp:nvSpPr>
      <dsp:spPr>
        <a:xfrm>
          <a:off x="2079784" y="504547"/>
          <a:ext cx="4016579" cy="4016579"/>
        </a:xfrm>
        <a:custGeom>
          <a:avLst/>
          <a:gdLst/>
          <a:ahLst/>
          <a:cxnLst/>
          <a:rect l="0" t="0" r="0" b="0"/>
          <a:pathLst>
            <a:path>
              <a:moveTo>
                <a:pt x="213025" y="2908431"/>
              </a:moveTo>
              <a:arcTo wR="2008289" hR="2008289" stAng="9202254" swAng="135947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ACAFDC-BDA9-514C-A206-84EEDA279010}">
      <dsp:nvSpPr>
        <dsp:cNvPr id="0" name=""/>
        <dsp:cNvSpPr/>
      </dsp:nvSpPr>
      <dsp:spPr>
        <a:xfrm>
          <a:off x="1254299" y="1389444"/>
          <a:ext cx="1847555" cy="100559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Engagement</a:t>
          </a:r>
        </a:p>
      </dsp:txBody>
      <dsp:txXfrm>
        <a:off x="1303388" y="1438533"/>
        <a:ext cx="1749377" cy="907416"/>
      </dsp:txXfrm>
    </dsp:sp>
    <dsp:sp modelId="{9D2ECEAE-AEBC-2642-A7EC-DB9829AAF0EE}">
      <dsp:nvSpPr>
        <dsp:cNvPr id="0" name=""/>
        <dsp:cNvSpPr/>
      </dsp:nvSpPr>
      <dsp:spPr>
        <a:xfrm>
          <a:off x="2079784" y="504547"/>
          <a:ext cx="4016579" cy="4016579"/>
        </a:xfrm>
        <a:custGeom>
          <a:avLst/>
          <a:gdLst/>
          <a:ahLst/>
          <a:cxnLst/>
          <a:rect l="0" t="0" r="0" b="0"/>
          <a:pathLst>
            <a:path>
              <a:moveTo>
                <a:pt x="469399" y="717923"/>
              </a:moveTo>
              <a:arcTo wR="2008289" hR="2008289" stAng="13198799" swAng="109496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5141-82D6-264C-B7C1-A8B4B2B8D87C}">
      <dsp:nvSpPr>
        <dsp:cNvPr id="0" name=""/>
        <dsp:cNvSpPr/>
      </dsp:nvSpPr>
      <dsp:spPr>
        <a:xfrm>
          <a:off x="3213895" y="1749"/>
          <a:ext cx="1748357" cy="10055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Awareness</a:t>
          </a:r>
          <a:endParaRPr lang="en-US" sz="1800" b="1" i="0" kern="1200" dirty="0">
            <a:effectLst>
              <a:outerShdw blurRad="50800" dist="38100" dir="2700000" algn="tl" rotWithShape="0">
                <a:srgbClr val="000000">
                  <a:alpha val="43000"/>
                </a:srgbClr>
              </a:outerShdw>
            </a:effectLst>
          </a:endParaRPr>
        </a:p>
      </dsp:txBody>
      <dsp:txXfrm>
        <a:off x="3262984" y="50838"/>
        <a:ext cx="1650179" cy="907416"/>
      </dsp:txXfrm>
    </dsp:sp>
    <dsp:sp modelId="{B1FCCB63-7441-CC4B-9DB7-CD822B2A23BD}">
      <dsp:nvSpPr>
        <dsp:cNvPr id="0" name=""/>
        <dsp:cNvSpPr/>
      </dsp:nvSpPr>
      <dsp:spPr>
        <a:xfrm>
          <a:off x="2079784" y="504547"/>
          <a:ext cx="4016579" cy="4016579"/>
        </a:xfrm>
        <a:custGeom>
          <a:avLst/>
          <a:gdLst/>
          <a:ahLst/>
          <a:cxnLst/>
          <a:rect l="0" t="0" r="0" b="0"/>
          <a:pathLst>
            <a:path>
              <a:moveTo>
                <a:pt x="3065694" y="300916"/>
              </a:moveTo>
              <a:arcTo wR="2008289" hR="2008289" stAng="18106238" swAng="109496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E0B2B8-12D4-4846-B8FB-5EAD8F0B4669}">
      <dsp:nvSpPr>
        <dsp:cNvPr id="0" name=""/>
        <dsp:cNvSpPr/>
      </dsp:nvSpPr>
      <dsp:spPr>
        <a:xfrm>
          <a:off x="5020842" y="1389444"/>
          <a:ext cx="1954457" cy="1005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Understanding</a:t>
          </a:r>
          <a:endParaRPr lang="en-US" sz="1800" b="1" i="0" kern="1200" dirty="0">
            <a:effectLst>
              <a:outerShdw blurRad="50800" dist="38100" dir="2700000" algn="tl" rotWithShape="0">
                <a:srgbClr val="000000">
                  <a:alpha val="43000"/>
                </a:srgbClr>
              </a:outerShdw>
            </a:effectLst>
          </a:endParaRPr>
        </a:p>
      </dsp:txBody>
      <dsp:txXfrm>
        <a:off x="5069931" y="1438533"/>
        <a:ext cx="1856279" cy="907416"/>
      </dsp:txXfrm>
    </dsp:sp>
    <dsp:sp modelId="{F321433E-4086-E04D-ABF4-B8AF51F4370F}">
      <dsp:nvSpPr>
        <dsp:cNvPr id="0" name=""/>
        <dsp:cNvSpPr/>
      </dsp:nvSpPr>
      <dsp:spPr>
        <a:xfrm>
          <a:off x="2079784" y="504547"/>
          <a:ext cx="4016579" cy="4016579"/>
        </a:xfrm>
        <a:custGeom>
          <a:avLst/>
          <a:gdLst/>
          <a:ahLst/>
          <a:cxnLst/>
          <a:rect l="0" t="0" r="0" b="0"/>
          <a:pathLst>
            <a:path>
              <a:moveTo>
                <a:pt x="4011757" y="2147371"/>
              </a:moveTo>
              <a:arcTo wR="2008289" hR="2008289" stAng="21838268" swAng="135947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9F9C8B-3EF8-4148-881C-80ED73F153E5}">
      <dsp:nvSpPr>
        <dsp:cNvPr id="0" name=""/>
        <dsp:cNvSpPr/>
      </dsp:nvSpPr>
      <dsp:spPr>
        <a:xfrm>
          <a:off x="4384460" y="3634780"/>
          <a:ext cx="1768113" cy="10055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Acceptance</a:t>
          </a:r>
        </a:p>
      </dsp:txBody>
      <dsp:txXfrm>
        <a:off x="4433549" y="3683869"/>
        <a:ext cx="1669935" cy="907416"/>
      </dsp:txXfrm>
    </dsp:sp>
    <dsp:sp modelId="{E204C11F-5C5D-F74C-AF75-B64548D671A0}">
      <dsp:nvSpPr>
        <dsp:cNvPr id="0" name=""/>
        <dsp:cNvSpPr/>
      </dsp:nvSpPr>
      <dsp:spPr>
        <a:xfrm>
          <a:off x="2079784" y="504547"/>
          <a:ext cx="4016579" cy="4016579"/>
        </a:xfrm>
        <a:custGeom>
          <a:avLst/>
          <a:gdLst/>
          <a:ahLst/>
          <a:cxnLst/>
          <a:rect l="0" t="0" r="0" b="0"/>
          <a:pathLst>
            <a:path>
              <a:moveTo>
                <a:pt x="2191430" y="4008211"/>
              </a:moveTo>
              <a:arcTo wR="2008289" hR="2008289" stAng="5086068" swAng="58913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FDEDCF-20D8-8543-827C-A5236B02436A}">
      <dsp:nvSpPr>
        <dsp:cNvPr id="0" name=""/>
        <dsp:cNvSpPr/>
      </dsp:nvSpPr>
      <dsp:spPr>
        <a:xfrm>
          <a:off x="2001180" y="3634780"/>
          <a:ext cx="1812901" cy="10055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Commitment</a:t>
          </a:r>
        </a:p>
      </dsp:txBody>
      <dsp:txXfrm>
        <a:off x="2050269" y="3683869"/>
        <a:ext cx="1714723" cy="907416"/>
      </dsp:txXfrm>
    </dsp:sp>
    <dsp:sp modelId="{C0EA4419-CE01-4746-8489-2FA2DEF6F697}">
      <dsp:nvSpPr>
        <dsp:cNvPr id="0" name=""/>
        <dsp:cNvSpPr/>
      </dsp:nvSpPr>
      <dsp:spPr>
        <a:xfrm>
          <a:off x="2079784" y="504547"/>
          <a:ext cx="4016579" cy="4016579"/>
        </a:xfrm>
        <a:custGeom>
          <a:avLst/>
          <a:gdLst/>
          <a:ahLst/>
          <a:cxnLst/>
          <a:rect l="0" t="0" r="0" b="0"/>
          <a:pathLst>
            <a:path>
              <a:moveTo>
                <a:pt x="213025" y="2908431"/>
              </a:moveTo>
              <a:arcTo wR="2008289" hR="2008289" stAng="9202254" swAng="135947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ACAFDC-BDA9-514C-A206-84EEDA279010}">
      <dsp:nvSpPr>
        <dsp:cNvPr id="0" name=""/>
        <dsp:cNvSpPr/>
      </dsp:nvSpPr>
      <dsp:spPr>
        <a:xfrm>
          <a:off x="1254299" y="1389444"/>
          <a:ext cx="1847555" cy="100559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Engagement</a:t>
          </a:r>
        </a:p>
      </dsp:txBody>
      <dsp:txXfrm>
        <a:off x="1303388" y="1438533"/>
        <a:ext cx="1749377" cy="907416"/>
      </dsp:txXfrm>
    </dsp:sp>
    <dsp:sp modelId="{9D2ECEAE-AEBC-2642-A7EC-DB9829AAF0EE}">
      <dsp:nvSpPr>
        <dsp:cNvPr id="0" name=""/>
        <dsp:cNvSpPr/>
      </dsp:nvSpPr>
      <dsp:spPr>
        <a:xfrm>
          <a:off x="2079784" y="504547"/>
          <a:ext cx="4016579" cy="4016579"/>
        </a:xfrm>
        <a:custGeom>
          <a:avLst/>
          <a:gdLst/>
          <a:ahLst/>
          <a:cxnLst/>
          <a:rect l="0" t="0" r="0" b="0"/>
          <a:pathLst>
            <a:path>
              <a:moveTo>
                <a:pt x="469399" y="717923"/>
              </a:moveTo>
              <a:arcTo wR="2008289" hR="2008289" stAng="13198799" swAng="109496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5141-82D6-264C-B7C1-A8B4B2B8D87C}">
      <dsp:nvSpPr>
        <dsp:cNvPr id="0" name=""/>
        <dsp:cNvSpPr/>
      </dsp:nvSpPr>
      <dsp:spPr>
        <a:xfrm>
          <a:off x="3213895" y="1749"/>
          <a:ext cx="1748357" cy="10055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Awareness</a:t>
          </a:r>
          <a:endParaRPr lang="en-US" sz="1800" b="1" i="0" kern="1200" dirty="0">
            <a:effectLst>
              <a:outerShdw blurRad="50800" dist="38100" dir="2700000" algn="tl" rotWithShape="0">
                <a:srgbClr val="000000">
                  <a:alpha val="43000"/>
                </a:srgbClr>
              </a:outerShdw>
            </a:effectLst>
          </a:endParaRPr>
        </a:p>
      </dsp:txBody>
      <dsp:txXfrm>
        <a:off x="3262984" y="50838"/>
        <a:ext cx="1650179" cy="907416"/>
      </dsp:txXfrm>
    </dsp:sp>
    <dsp:sp modelId="{B1FCCB63-7441-CC4B-9DB7-CD822B2A23BD}">
      <dsp:nvSpPr>
        <dsp:cNvPr id="0" name=""/>
        <dsp:cNvSpPr/>
      </dsp:nvSpPr>
      <dsp:spPr>
        <a:xfrm>
          <a:off x="2079784" y="504547"/>
          <a:ext cx="4016579" cy="4016579"/>
        </a:xfrm>
        <a:custGeom>
          <a:avLst/>
          <a:gdLst/>
          <a:ahLst/>
          <a:cxnLst/>
          <a:rect l="0" t="0" r="0" b="0"/>
          <a:pathLst>
            <a:path>
              <a:moveTo>
                <a:pt x="3065694" y="300916"/>
              </a:moveTo>
              <a:arcTo wR="2008289" hR="2008289" stAng="18106238" swAng="109496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E0B2B8-12D4-4846-B8FB-5EAD8F0B4669}">
      <dsp:nvSpPr>
        <dsp:cNvPr id="0" name=""/>
        <dsp:cNvSpPr/>
      </dsp:nvSpPr>
      <dsp:spPr>
        <a:xfrm>
          <a:off x="5020842" y="1389444"/>
          <a:ext cx="1954457" cy="1005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Understanding</a:t>
          </a:r>
          <a:endParaRPr lang="en-US" sz="1800" b="1" i="0" kern="1200" dirty="0">
            <a:effectLst>
              <a:outerShdw blurRad="50800" dist="38100" dir="2700000" algn="tl" rotWithShape="0">
                <a:srgbClr val="000000">
                  <a:alpha val="43000"/>
                </a:srgbClr>
              </a:outerShdw>
            </a:effectLst>
          </a:endParaRPr>
        </a:p>
      </dsp:txBody>
      <dsp:txXfrm>
        <a:off x="5069931" y="1438533"/>
        <a:ext cx="1856279" cy="907416"/>
      </dsp:txXfrm>
    </dsp:sp>
    <dsp:sp modelId="{F321433E-4086-E04D-ABF4-B8AF51F4370F}">
      <dsp:nvSpPr>
        <dsp:cNvPr id="0" name=""/>
        <dsp:cNvSpPr/>
      </dsp:nvSpPr>
      <dsp:spPr>
        <a:xfrm>
          <a:off x="2079784" y="504547"/>
          <a:ext cx="4016579" cy="4016579"/>
        </a:xfrm>
        <a:custGeom>
          <a:avLst/>
          <a:gdLst/>
          <a:ahLst/>
          <a:cxnLst/>
          <a:rect l="0" t="0" r="0" b="0"/>
          <a:pathLst>
            <a:path>
              <a:moveTo>
                <a:pt x="4011757" y="2147371"/>
              </a:moveTo>
              <a:arcTo wR="2008289" hR="2008289" stAng="21838268" swAng="135947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9F9C8B-3EF8-4148-881C-80ED73F153E5}">
      <dsp:nvSpPr>
        <dsp:cNvPr id="0" name=""/>
        <dsp:cNvSpPr/>
      </dsp:nvSpPr>
      <dsp:spPr>
        <a:xfrm>
          <a:off x="4384460" y="3634780"/>
          <a:ext cx="1768113" cy="10055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Acceptance</a:t>
          </a:r>
          <a:endParaRPr lang="en-US" sz="1800" b="1" i="0" kern="1200" dirty="0">
            <a:effectLst>
              <a:outerShdw blurRad="50800" dist="38100" dir="2700000" algn="tl" rotWithShape="0">
                <a:srgbClr val="000000">
                  <a:alpha val="43000"/>
                </a:srgbClr>
              </a:outerShdw>
            </a:effectLst>
          </a:endParaRPr>
        </a:p>
      </dsp:txBody>
      <dsp:txXfrm>
        <a:off x="4433549" y="3683869"/>
        <a:ext cx="1669935" cy="907416"/>
      </dsp:txXfrm>
    </dsp:sp>
    <dsp:sp modelId="{E204C11F-5C5D-F74C-AF75-B64548D671A0}">
      <dsp:nvSpPr>
        <dsp:cNvPr id="0" name=""/>
        <dsp:cNvSpPr/>
      </dsp:nvSpPr>
      <dsp:spPr>
        <a:xfrm>
          <a:off x="2079784" y="504547"/>
          <a:ext cx="4016579" cy="4016579"/>
        </a:xfrm>
        <a:custGeom>
          <a:avLst/>
          <a:gdLst/>
          <a:ahLst/>
          <a:cxnLst/>
          <a:rect l="0" t="0" r="0" b="0"/>
          <a:pathLst>
            <a:path>
              <a:moveTo>
                <a:pt x="2191430" y="4008211"/>
              </a:moveTo>
              <a:arcTo wR="2008289" hR="2008289" stAng="5086068" swAng="58913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FDEDCF-20D8-8543-827C-A5236B02436A}">
      <dsp:nvSpPr>
        <dsp:cNvPr id="0" name=""/>
        <dsp:cNvSpPr/>
      </dsp:nvSpPr>
      <dsp:spPr>
        <a:xfrm>
          <a:off x="2001180" y="3634780"/>
          <a:ext cx="1812901" cy="10055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Commitment</a:t>
          </a:r>
        </a:p>
      </dsp:txBody>
      <dsp:txXfrm>
        <a:off x="2050269" y="3683869"/>
        <a:ext cx="1714723" cy="907416"/>
      </dsp:txXfrm>
    </dsp:sp>
    <dsp:sp modelId="{C0EA4419-CE01-4746-8489-2FA2DEF6F697}">
      <dsp:nvSpPr>
        <dsp:cNvPr id="0" name=""/>
        <dsp:cNvSpPr/>
      </dsp:nvSpPr>
      <dsp:spPr>
        <a:xfrm>
          <a:off x="2079784" y="504547"/>
          <a:ext cx="4016579" cy="4016579"/>
        </a:xfrm>
        <a:custGeom>
          <a:avLst/>
          <a:gdLst/>
          <a:ahLst/>
          <a:cxnLst/>
          <a:rect l="0" t="0" r="0" b="0"/>
          <a:pathLst>
            <a:path>
              <a:moveTo>
                <a:pt x="213025" y="2908431"/>
              </a:moveTo>
              <a:arcTo wR="2008289" hR="2008289" stAng="9202254" swAng="135947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ACAFDC-BDA9-514C-A206-84EEDA279010}">
      <dsp:nvSpPr>
        <dsp:cNvPr id="0" name=""/>
        <dsp:cNvSpPr/>
      </dsp:nvSpPr>
      <dsp:spPr>
        <a:xfrm>
          <a:off x="1254299" y="1389444"/>
          <a:ext cx="1847555" cy="100559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Engagement</a:t>
          </a:r>
        </a:p>
      </dsp:txBody>
      <dsp:txXfrm>
        <a:off x="1303388" y="1438533"/>
        <a:ext cx="1749377" cy="907416"/>
      </dsp:txXfrm>
    </dsp:sp>
    <dsp:sp modelId="{9D2ECEAE-AEBC-2642-A7EC-DB9829AAF0EE}">
      <dsp:nvSpPr>
        <dsp:cNvPr id="0" name=""/>
        <dsp:cNvSpPr/>
      </dsp:nvSpPr>
      <dsp:spPr>
        <a:xfrm>
          <a:off x="2079784" y="504547"/>
          <a:ext cx="4016579" cy="4016579"/>
        </a:xfrm>
        <a:custGeom>
          <a:avLst/>
          <a:gdLst/>
          <a:ahLst/>
          <a:cxnLst/>
          <a:rect l="0" t="0" r="0" b="0"/>
          <a:pathLst>
            <a:path>
              <a:moveTo>
                <a:pt x="469399" y="717923"/>
              </a:moveTo>
              <a:arcTo wR="2008289" hR="2008289" stAng="13198799" swAng="109496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5141-82D6-264C-B7C1-A8B4B2B8D87C}">
      <dsp:nvSpPr>
        <dsp:cNvPr id="0" name=""/>
        <dsp:cNvSpPr/>
      </dsp:nvSpPr>
      <dsp:spPr>
        <a:xfrm>
          <a:off x="3213895" y="1749"/>
          <a:ext cx="1748357" cy="10055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Awareness</a:t>
          </a:r>
          <a:endParaRPr lang="en-US" sz="1800" b="1" i="0" kern="1200" dirty="0">
            <a:effectLst>
              <a:outerShdw blurRad="50800" dist="38100" dir="2700000" algn="tl" rotWithShape="0">
                <a:srgbClr val="000000">
                  <a:alpha val="43000"/>
                </a:srgbClr>
              </a:outerShdw>
            </a:effectLst>
          </a:endParaRPr>
        </a:p>
      </dsp:txBody>
      <dsp:txXfrm>
        <a:off x="3262984" y="50838"/>
        <a:ext cx="1650179" cy="907416"/>
      </dsp:txXfrm>
    </dsp:sp>
    <dsp:sp modelId="{B1FCCB63-7441-CC4B-9DB7-CD822B2A23BD}">
      <dsp:nvSpPr>
        <dsp:cNvPr id="0" name=""/>
        <dsp:cNvSpPr/>
      </dsp:nvSpPr>
      <dsp:spPr>
        <a:xfrm>
          <a:off x="2079784" y="504547"/>
          <a:ext cx="4016579" cy="4016579"/>
        </a:xfrm>
        <a:custGeom>
          <a:avLst/>
          <a:gdLst/>
          <a:ahLst/>
          <a:cxnLst/>
          <a:rect l="0" t="0" r="0" b="0"/>
          <a:pathLst>
            <a:path>
              <a:moveTo>
                <a:pt x="3065694" y="300916"/>
              </a:moveTo>
              <a:arcTo wR="2008289" hR="2008289" stAng="18106238" swAng="1094964"/>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E0B2B8-12D4-4846-B8FB-5EAD8F0B4669}">
      <dsp:nvSpPr>
        <dsp:cNvPr id="0" name=""/>
        <dsp:cNvSpPr/>
      </dsp:nvSpPr>
      <dsp:spPr>
        <a:xfrm>
          <a:off x="5020842" y="1389444"/>
          <a:ext cx="1954457" cy="10055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Understanding</a:t>
          </a:r>
          <a:endParaRPr lang="en-US" sz="1800" b="1" i="0" kern="1200" dirty="0">
            <a:effectLst>
              <a:outerShdw blurRad="50800" dist="38100" dir="2700000" algn="tl" rotWithShape="0">
                <a:srgbClr val="000000">
                  <a:alpha val="43000"/>
                </a:srgbClr>
              </a:outerShdw>
            </a:effectLst>
          </a:endParaRPr>
        </a:p>
      </dsp:txBody>
      <dsp:txXfrm>
        <a:off x="5069931" y="1438533"/>
        <a:ext cx="1856279" cy="907416"/>
      </dsp:txXfrm>
    </dsp:sp>
    <dsp:sp modelId="{F321433E-4086-E04D-ABF4-B8AF51F4370F}">
      <dsp:nvSpPr>
        <dsp:cNvPr id="0" name=""/>
        <dsp:cNvSpPr/>
      </dsp:nvSpPr>
      <dsp:spPr>
        <a:xfrm>
          <a:off x="2079784" y="504547"/>
          <a:ext cx="4016579" cy="4016579"/>
        </a:xfrm>
        <a:custGeom>
          <a:avLst/>
          <a:gdLst/>
          <a:ahLst/>
          <a:cxnLst/>
          <a:rect l="0" t="0" r="0" b="0"/>
          <a:pathLst>
            <a:path>
              <a:moveTo>
                <a:pt x="4011757" y="2147371"/>
              </a:moveTo>
              <a:arcTo wR="2008289" hR="2008289" stAng="21838268" swAng="135947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B9F9C8B-3EF8-4148-881C-80ED73F153E5}">
      <dsp:nvSpPr>
        <dsp:cNvPr id="0" name=""/>
        <dsp:cNvSpPr/>
      </dsp:nvSpPr>
      <dsp:spPr>
        <a:xfrm>
          <a:off x="4384460" y="3634780"/>
          <a:ext cx="1768113" cy="10055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Acceptance</a:t>
          </a:r>
          <a:endParaRPr lang="en-US" sz="1800" b="1" i="0" kern="1200" dirty="0">
            <a:effectLst>
              <a:outerShdw blurRad="50800" dist="38100" dir="2700000" algn="tl" rotWithShape="0">
                <a:srgbClr val="000000">
                  <a:alpha val="43000"/>
                </a:srgbClr>
              </a:outerShdw>
            </a:effectLst>
          </a:endParaRPr>
        </a:p>
      </dsp:txBody>
      <dsp:txXfrm>
        <a:off x="4433549" y="3683869"/>
        <a:ext cx="1669935" cy="907416"/>
      </dsp:txXfrm>
    </dsp:sp>
    <dsp:sp modelId="{E204C11F-5C5D-F74C-AF75-B64548D671A0}">
      <dsp:nvSpPr>
        <dsp:cNvPr id="0" name=""/>
        <dsp:cNvSpPr/>
      </dsp:nvSpPr>
      <dsp:spPr>
        <a:xfrm>
          <a:off x="2079784" y="504547"/>
          <a:ext cx="4016579" cy="4016579"/>
        </a:xfrm>
        <a:custGeom>
          <a:avLst/>
          <a:gdLst/>
          <a:ahLst/>
          <a:cxnLst/>
          <a:rect l="0" t="0" r="0" b="0"/>
          <a:pathLst>
            <a:path>
              <a:moveTo>
                <a:pt x="2191430" y="4008211"/>
              </a:moveTo>
              <a:arcTo wR="2008289" hR="2008289" stAng="5086068" swAng="589139"/>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FDEDCF-20D8-8543-827C-A5236B02436A}">
      <dsp:nvSpPr>
        <dsp:cNvPr id="0" name=""/>
        <dsp:cNvSpPr/>
      </dsp:nvSpPr>
      <dsp:spPr>
        <a:xfrm>
          <a:off x="2001180" y="3634780"/>
          <a:ext cx="1812901" cy="100559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effectLst>
                <a:outerShdw blurRad="50800" dist="38100" dir="2700000" algn="tl" rotWithShape="0">
                  <a:srgbClr val="000000">
                    <a:alpha val="43000"/>
                  </a:srgbClr>
                </a:outerShdw>
              </a:effectLst>
            </a:rPr>
            <a:t>Commitment</a:t>
          </a:r>
          <a:endParaRPr lang="en-US" sz="1800" b="1" i="0" kern="1200" dirty="0">
            <a:effectLst>
              <a:outerShdw blurRad="50800" dist="38100" dir="2700000" algn="tl" rotWithShape="0">
                <a:srgbClr val="000000">
                  <a:alpha val="43000"/>
                </a:srgbClr>
              </a:outerShdw>
            </a:effectLst>
          </a:endParaRPr>
        </a:p>
      </dsp:txBody>
      <dsp:txXfrm>
        <a:off x="2050269" y="3683869"/>
        <a:ext cx="1714723" cy="907416"/>
      </dsp:txXfrm>
    </dsp:sp>
    <dsp:sp modelId="{C0EA4419-CE01-4746-8489-2FA2DEF6F697}">
      <dsp:nvSpPr>
        <dsp:cNvPr id="0" name=""/>
        <dsp:cNvSpPr/>
      </dsp:nvSpPr>
      <dsp:spPr>
        <a:xfrm>
          <a:off x="2079784" y="504547"/>
          <a:ext cx="4016579" cy="4016579"/>
        </a:xfrm>
        <a:custGeom>
          <a:avLst/>
          <a:gdLst/>
          <a:ahLst/>
          <a:cxnLst/>
          <a:rect l="0" t="0" r="0" b="0"/>
          <a:pathLst>
            <a:path>
              <a:moveTo>
                <a:pt x="213025" y="2908431"/>
              </a:moveTo>
              <a:arcTo wR="2008289" hR="2008289" stAng="9202254" swAng="135947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ACAFDC-BDA9-514C-A206-84EEDA279010}">
      <dsp:nvSpPr>
        <dsp:cNvPr id="0" name=""/>
        <dsp:cNvSpPr/>
      </dsp:nvSpPr>
      <dsp:spPr>
        <a:xfrm>
          <a:off x="1254299" y="1389444"/>
          <a:ext cx="1847555" cy="100559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effectLst>
                <a:outerShdw blurRad="50800" dist="38100" dir="2700000" algn="tl" rotWithShape="0">
                  <a:srgbClr val="000000">
                    <a:alpha val="43000"/>
                  </a:srgbClr>
                </a:outerShdw>
              </a:effectLst>
            </a:rPr>
            <a:t>Engagement</a:t>
          </a:r>
        </a:p>
      </dsp:txBody>
      <dsp:txXfrm>
        <a:off x="1303388" y="1438533"/>
        <a:ext cx="1749377" cy="907416"/>
      </dsp:txXfrm>
    </dsp:sp>
    <dsp:sp modelId="{9D2ECEAE-AEBC-2642-A7EC-DB9829AAF0EE}">
      <dsp:nvSpPr>
        <dsp:cNvPr id="0" name=""/>
        <dsp:cNvSpPr/>
      </dsp:nvSpPr>
      <dsp:spPr>
        <a:xfrm>
          <a:off x="2079784" y="504547"/>
          <a:ext cx="4016579" cy="4016579"/>
        </a:xfrm>
        <a:custGeom>
          <a:avLst/>
          <a:gdLst/>
          <a:ahLst/>
          <a:cxnLst/>
          <a:rect l="0" t="0" r="0" b="0"/>
          <a:pathLst>
            <a:path>
              <a:moveTo>
                <a:pt x="469399" y="717923"/>
              </a:moveTo>
              <a:arcTo wR="2008289" hR="2008289" stAng="13198799" swAng="1094964"/>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A2E1-410F-9546-9BD8-C80B4789735A}" type="datetimeFigureOut">
              <a:rPr lang="en-US" smtClean="0"/>
              <a:t>8/15/18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3EDDB-7997-F74E-B2FB-32948B69F5E4}" type="slidenum">
              <a:rPr lang="en-US" smtClean="0"/>
              <a:t>‹#›</a:t>
            </a:fld>
            <a:endParaRPr lang="en-US" dirty="0"/>
          </a:p>
        </p:txBody>
      </p:sp>
    </p:spTree>
    <p:extLst>
      <p:ext uri="{BB962C8B-B14F-4D97-AF65-F5344CB8AC3E}">
        <p14:creationId xmlns:p14="http://schemas.microsoft.com/office/powerpoint/2010/main" val="112355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70% of transformations fail to achieve their original goals.</a:t>
            </a:r>
          </a:p>
          <a:p>
            <a:r>
              <a:rPr lang="en-US" dirty="0"/>
              <a:t>Over 80% of M&amp;A activity falls short of the original deal books.</a:t>
            </a:r>
          </a:p>
          <a:p>
            <a:endParaRPr lang="en-US" dirty="0"/>
          </a:p>
          <a:p>
            <a:r>
              <a:rPr lang="en-US" dirty="0"/>
              <a:t>What’s going on here and how can CFO’s position themselves to help?</a:t>
            </a:r>
          </a:p>
          <a:p>
            <a:endParaRPr lang="en-US" dirty="0"/>
          </a:p>
          <a:p>
            <a:r>
              <a:rPr lang="en-US" dirty="0"/>
              <a:t>Transformations are personal to me because they result in us leaving the people and the place either better or worse for having done the work.</a:t>
            </a:r>
          </a:p>
          <a:p>
            <a:endParaRPr lang="en-US" dirty="0"/>
          </a:p>
          <a:p>
            <a:r>
              <a:rPr lang="en-US" dirty="0"/>
              <a:t>GE change equation: Q X A = E</a:t>
            </a:r>
          </a:p>
          <a:p>
            <a:endParaRPr lang="en-US" dirty="0"/>
          </a:p>
          <a:p>
            <a:r>
              <a:rPr lang="en-US" dirty="0"/>
              <a:t>Quality of the technical solution times the acceptance by the team equals the effectiveness of the project/transformation</a:t>
            </a:r>
          </a:p>
          <a:p>
            <a:endParaRPr lang="en-US" dirty="0"/>
          </a:p>
          <a:p>
            <a:r>
              <a:rPr lang="en-US" dirty="0"/>
              <a:t>One of the big mistakes of a transformation is putting process before people</a:t>
            </a:r>
          </a:p>
        </p:txBody>
      </p:sp>
      <p:sp>
        <p:nvSpPr>
          <p:cNvPr id="4" name="Slide Number Placeholder 3"/>
          <p:cNvSpPr>
            <a:spLocks noGrp="1"/>
          </p:cNvSpPr>
          <p:nvPr>
            <p:ph type="sldNum" sz="quarter" idx="10"/>
          </p:nvPr>
        </p:nvSpPr>
        <p:spPr/>
        <p:txBody>
          <a:bodyPr/>
          <a:lstStyle/>
          <a:p>
            <a:fld id="{9EE3EDDB-7997-F74E-B2FB-32948B69F5E4}" type="slidenum">
              <a:rPr lang="en-US" smtClean="0"/>
              <a:t>1</a:t>
            </a:fld>
            <a:endParaRPr lang="en-US" dirty="0"/>
          </a:p>
        </p:txBody>
      </p:sp>
    </p:spTree>
    <p:extLst>
      <p:ext uri="{BB962C8B-B14F-4D97-AF65-F5344CB8AC3E}">
        <p14:creationId xmlns:p14="http://schemas.microsoft.com/office/powerpoint/2010/main" val="935744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Korn Ferry CFO Pulse Survey 2018</a:t>
            </a:r>
          </a:p>
        </p:txBody>
      </p:sp>
      <p:sp>
        <p:nvSpPr>
          <p:cNvPr id="4" name="Slide Number Placeholder 3"/>
          <p:cNvSpPr>
            <a:spLocks noGrp="1"/>
          </p:cNvSpPr>
          <p:nvPr>
            <p:ph type="sldNum" sz="quarter" idx="10"/>
          </p:nvPr>
        </p:nvSpPr>
        <p:spPr/>
        <p:txBody>
          <a:bodyPr/>
          <a:lstStyle/>
          <a:p>
            <a:fld id="{02B7A898-8FF3-EA40-ADBA-EFF48C6C6EE7}" type="slidenum">
              <a:rPr lang="en-US" smtClean="0"/>
              <a:t>10</a:t>
            </a:fld>
            <a:endParaRPr lang="en-US" dirty="0"/>
          </a:p>
        </p:txBody>
      </p:sp>
    </p:spTree>
    <p:extLst>
      <p:ext uri="{BB962C8B-B14F-4D97-AF65-F5344CB8AC3E}">
        <p14:creationId xmlns:p14="http://schemas.microsoft.com/office/powerpoint/2010/main" val="406126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CFO can help by reiterating the sense of urgency and continuous improvement mindset at the C-level, by demanding that new targets that reflect the improvements are baked into the budgets in future years, and by sharing the stories, perhaps their own, about what happens when complacency replaces urgency. The importance of buy-in by line managers should be emphasized as no change sustains if the people with line-of-sight to the customer are not on board.</a:t>
            </a:r>
          </a:p>
          <a:p>
            <a:endParaRPr lang="en-US" baseline="0" dirty="0"/>
          </a:p>
          <a:p>
            <a:r>
              <a:rPr lang="en-US" baseline="0" dirty="0"/>
              <a:t>Declining financial discipline: We don’t reset budgets and targets to EXPECT the gains to be sustained from the improvements and inertia wins.</a:t>
            </a:r>
          </a:p>
          <a:p>
            <a:endParaRPr lang="en-US" baseline="0" dirty="0"/>
          </a:p>
          <a:p>
            <a:r>
              <a:rPr lang="en-US" baseline="0" dirty="0"/>
              <a:t>Quitting while ahead: Early gains taken for granted and not sustained</a:t>
            </a:r>
          </a:p>
        </p:txBody>
      </p:sp>
      <p:sp>
        <p:nvSpPr>
          <p:cNvPr id="4" name="Slide Number Placeholder 3"/>
          <p:cNvSpPr>
            <a:spLocks noGrp="1"/>
          </p:cNvSpPr>
          <p:nvPr>
            <p:ph type="sldNum" sz="quarter" idx="10"/>
          </p:nvPr>
        </p:nvSpPr>
        <p:spPr/>
        <p:txBody>
          <a:bodyPr/>
          <a:lstStyle/>
          <a:p>
            <a:fld id="{02B7A898-8FF3-EA40-ADBA-EFF48C6C6EE7}" type="slidenum">
              <a:rPr lang="en-US" smtClean="0"/>
              <a:t>11</a:t>
            </a:fld>
            <a:endParaRPr lang="en-US" dirty="0"/>
          </a:p>
        </p:txBody>
      </p:sp>
    </p:spTree>
    <p:extLst>
      <p:ext uri="{BB962C8B-B14F-4D97-AF65-F5344CB8AC3E}">
        <p14:creationId xmlns:p14="http://schemas.microsoft.com/office/powerpoint/2010/main" val="139612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CFO can help by reiterating the sense of urgency and continuous improvement mindset at the C-level, by demanding that new targets that reflect the improvements are baked into the budgets in future years, and by sharing the stories, perhaps their own, about what happens when complacency replaces urgency. The importance of buy-in by line managers should be emphasized as no change sustains if the people with line-of-sight to the customer are not on board.</a:t>
            </a:r>
          </a:p>
          <a:p>
            <a:endParaRPr lang="en-US" baseline="0" dirty="0"/>
          </a:p>
          <a:p>
            <a:r>
              <a:rPr lang="en-US" baseline="0" dirty="0"/>
              <a:t>Declining financial discipline: We don’t reset budgets and targets to EXPECT the gains to be sustained from the improvements and inertia wins.</a:t>
            </a:r>
          </a:p>
          <a:p>
            <a:endParaRPr lang="en-US" baseline="0" dirty="0"/>
          </a:p>
          <a:p>
            <a:r>
              <a:rPr lang="en-US" baseline="0" dirty="0"/>
              <a:t>Quitting while ahead: Early gains taken for granted and not sustained</a:t>
            </a:r>
          </a:p>
        </p:txBody>
      </p:sp>
      <p:sp>
        <p:nvSpPr>
          <p:cNvPr id="4" name="Slide Number Placeholder 3"/>
          <p:cNvSpPr>
            <a:spLocks noGrp="1"/>
          </p:cNvSpPr>
          <p:nvPr>
            <p:ph type="sldNum" sz="quarter" idx="10"/>
          </p:nvPr>
        </p:nvSpPr>
        <p:spPr/>
        <p:txBody>
          <a:bodyPr/>
          <a:lstStyle/>
          <a:p>
            <a:fld id="{02B7A898-8FF3-EA40-ADBA-EFF48C6C6EE7}" type="slidenum">
              <a:rPr lang="en-US" smtClean="0"/>
              <a:t>12</a:t>
            </a:fld>
            <a:endParaRPr lang="en-US" dirty="0"/>
          </a:p>
        </p:txBody>
      </p:sp>
    </p:spTree>
    <p:extLst>
      <p:ext uri="{BB962C8B-B14F-4D97-AF65-F5344CB8AC3E}">
        <p14:creationId xmlns:p14="http://schemas.microsoft.com/office/powerpoint/2010/main" val="94458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Communication equals speaking and listening. It is a two-way exchange of information.</a:t>
            </a:r>
          </a:p>
          <a:p>
            <a:endParaRPr lang="en-US" baseline="0" dirty="0"/>
          </a:p>
          <a:p>
            <a:r>
              <a:rPr lang="en-US" baseline="0" dirty="0"/>
              <a:t>Role model: Leaders must work on themselves first</a:t>
            </a:r>
          </a:p>
          <a:p>
            <a:r>
              <a:rPr lang="en-US" baseline="0" dirty="0"/>
              <a:t>Drive multiple actions: Make it stick and overcome inevitable inertia</a:t>
            </a:r>
          </a:p>
          <a:p>
            <a:endParaRPr lang="en-US" baseline="0" dirty="0"/>
          </a:p>
          <a:p>
            <a:r>
              <a:rPr lang="en-US" baseline="0" dirty="0"/>
              <a:t>We will spend most of our time together today on trust, communication and decision-making. Whatever your technical skills that allow you to be a great financial professional, these two areas are key to success or failure. This is generally true, and doubly so in transformations.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2B7A898-8FF3-EA40-ADBA-EFF48C6C6EE7}" type="slidenum">
              <a:rPr lang="en-US" smtClean="0"/>
              <a:t>13</a:t>
            </a:fld>
            <a:endParaRPr lang="en-US" dirty="0"/>
          </a:p>
        </p:txBody>
      </p:sp>
    </p:spTree>
    <p:extLst>
      <p:ext uri="{BB962C8B-B14F-4D97-AF65-F5344CB8AC3E}">
        <p14:creationId xmlns:p14="http://schemas.microsoft.com/office/powerpoint/2010/main" val="1440921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Based upon this description, I’d like you to think about a work relationship that isn’t going as well as you’d like. Once you have that in mind, I’d like you to consider this question: In which box of the trust equation do you think the other person is exhibiting behavior that hurts their trustworthiness? One more question: In which box of the trust equation do you think you are exhibiting behavior toward this person that makes you less trustworthy?</a:t>
            </a:r>
          </a:p>
          <a:p>
            <a:endParaRPr lang="en-US" dirty="0"/>
          </a:p>
          <a:p>
            <a:r>
              <a:rPr lang="en-US" dirty="0"/>
              <a:t>Trust is, by definition, a two-way, high-risk street. It’s easy to judge others by their behavior. At the same time we often judge ourselves by our intent, not our behavior. How we are showing up to the relationship matters.</a:t>
            </a:r>
          </a:p>
        </p:txBody>
      </p:sp>
      <p:sp>
        <p:nvSpPr>
          <p:cNvPr id="4" name="Slide Number Placeholder 3"/>
          <p:cNvSpPr>
            <a:spLocks noGrp="1"/>
          </p:cNvSpPr>
          <p:nvPr>
            <p:ph type="sldNum" sz="quarter" idx="10"/>
          </p:nvPr>
        </p:nvSpPr>
        <p:spPr/>
        <p:txBody>
          <a:bodyPr/>
          <a:lstStyle/>
          <a:p>
            <a:fld id="{9EE3EDDB-7997-F74E-B2FB-32948B69F5E4}" type="slidenum">
              <a:rPr lang="en-US" smtClean="0"/>
              <a:t>14</a:t>
            </a:fld>
            <a:endParaRPr lang="en-US" dirty="0"/>
          </a:p>
        </p:txBody>
      </p:sp>
    </p:spTree>
    <p:extLst>
      <p:ext uri="{BB962C8B-B14F-4D97-AF65-F5344CB8AC3E}">
        <p14:creationId xmlns:p14="http://schemas.microsoft.com/office/powerpoint/2010/main" val="2387975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Credibility is about what we know and the words we use.</a:t>
            </a:r>
          </a:p>
          <a:p>
            <a:r>
              <a:rPr lang="en-US" dirty="0"/>
              <a:t>Reliability is about what we do, our actions and resulting dependability</a:t>
            </a:r>
          </a:p>
          <a:p>
            <a:r>
              <a:rPr lang="en-US" dirty="0"/>
              <a:t>Increasing Intimacy is about safety or security we feel when entrusting someone. How safe people feel to share with you.</a:t>
            </a:r>
          </a:p>
          <a:p>
            <a:r>
              <a:rPr lang="en-US" dirty="0"/>
              <a:t>Self-orientation is about our focus. It, along with intimacy, is the toughest, yet effective way to leverage our leadership effectiveness</a:t>
            </a:r>
          </a:p>
        </p:txBody>
      </p:sp>
      <p:sp>
        <p:nvSpPr>
          <p:cNvPr id="4" name="Slide Number Placeholder 3"/>
          <p:cNvSpPr>
            <a:spLocks noGrp="1"/>
          </p:cNvSpPr>
          <p:nvPr>
            <p:ph type="sldNum" sz="quarter" idx="10"/>
          </p:nvPr>
        </p:nvSpPr>
        <p:spPr/>
        <p:txBody>
          <a:bodyPr/>
          <a:lstStyle/>
          <a:p>
            <a:fld id="{9EE3EDDB-7997-F74E-B2FB-32948B69F5E4}" type="slidenum">
              <a:rPr lang="en-US" smtClean="0"/>
              <a:t>15</a:t>
            </a:fld>
            <a:endParaRPr lang="en-US" dirty="0"/>
          </a:p>
        </p:txBody>
      </p:sp>
    </p:spTree>
    <p:extLst>
      <p:ext uri="{BB962C8B-B14F-4D97-AF65-F5344CB8AC3E}">
        <p14:creationId xmlns:p14="http://schemas.microsoft.com/office/powerpoint/2010/main" val="2748818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E3EDDB-7997-F74E-B2FB-32948B69F5E4}" type="slidenum">
              <a:rPr lang="en-US" smtClean="0"/>
              <a:t>16</a:t>
            </a:fld>
            <a:endParaRPr lang="en-US" dirty="0"/>
          </a:p>
        </p:txBody>
      </p:sp>
    </p:spTree>
    <p:extLst>
      <p:ext uri="{BB962C8B-B14F-4D97-AF65-F5344CB8AC3E}">
        <p14:creationId xmlns:p14="http://schemas.microsoft.com/office/powerpoint/2010/main" val="284217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build our own trustworthiness by being more courageous in our leadership. It’s important to have the courage of our talent and not keep what we are capable of under wraps.</a:t>
            </a:r>
          </a:p>
          <a:p>
            <a:endParaRPr lang="en-US" dirty="0"/>
          </a:p>
          <a:p>
            <a:r>
              <a:rPr lang="en-US" dirty="0"/>
              <a:t>By working on these 6 elements, we increase our trustworthiness and our leadership effectiveness.</a:t>
            </a:r>
          </a:p>
          <a:p>
            <a:endParaRPr lang="en-US" dirty="0"/>
          </a:p>
          <a:p>
            <a:r>
              <a:rPr lang="en-US" dirty="0"/>
              <a:t>I want to dive into one of the elements more deeply. How we use respectful straight talk. (next slide)</a:t>
            </a:r>
          </a:p>
        </p:txBody>
      </p:sp>
      <p:sp>
        <p:nvSpPr>
          <p:cNvPr id="4" name="Slide Number Placeholder 3"/>
          <p:cNvSpPr>
            <a:spLocks noGrp="1"/>
          </p:cNvSpPr>
          <p:nvPr>
            <p:ph type="sldNum" sz="quarter" idx="10"/>
          </p:nvPr>
        </p:nvSpPr>
        <p:spPr/>
        <p:txBody>
          <a:bodyPr/>
          <a:lstStyle/>
          <a:p>
            <a:fld id="{9EE3EDDB-7997-F74E-B2FB-32948B69F5E4}" type="slidenum">
              <a:rPr lang="en-US" smtClean="0"/>
              <a:t>17</a:t>
            </a:fld>
            <a:endParaRPr lang="en-US" dirty="0"/>
          </a:p>
        </p:txBody>
      </p:sp>
    </p:spTree>
    <p:extLst>
      <p:ext uri="{BB962C8B-B14F-4D97-AF65-F5344CB8AC3E}">
        <p14:creationId xmlns:p14="http://schemas.microsoft.com/office/powerpoint/2010/main" val="659684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18</a:t>
            </a:fld>
            <a:endParaRPr lang="en-US" dirty="0"/>
          </a:p>
        </p:txBody>
      </p:sp>
    </p:spTree>
    <p:extLst>
      <p:ext uri="{BB962C8B-B14F-4D97-AF65-F5344CB8AC3E}">
        <p14:creationId xmlns:p14="http://schemas.microsoft.com/office/powerpoint/2010/main" val="3617757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intrinsically want to be part of something bigger than them. Telling people why something needs to be done helps them connect to a worthwhile goal.</a:t>
            </a:r>
          </a:p>
          <a:p>
            <a:r>
              <a:rPr lang="en-US" dirty="0"/>
              <a:t>Clarify and repeat the “why” to make sure it is understood and accepted</a:t>
            </a:r>
          </a:p>
          <a:p>
            <a:r>
              <a:rPr lang="en-US" dirty="0"/>
              <a:t>Repeat yourself: Repetition is the mother of all skill</a:t>
            </a:r>
          </a:p>
          <a:p>
            <a:r>
              <a:rPr lang="en-US" dirty="0"/>
              <a:t>When we are tired of our message, people are just beginning to hear it</a:t>
            </a:r>
          </a:p>
        </p:txBody>
      </p:sp>
      <p:sp>
        <p:nvSpPr>
          <p:cNvPr id="4" name="Slide Number Placeholder 3"/>
          <p:cNvSpPr>
            <a:spLocks noGrp="1"/>
          </p:cNvSpPr>
          <p:nvPr>
            <p:ph type="sldNum" sz="quarter" idx="10"/>
          </p:nvPr>
        </p:nvSpPr>
        <p:spPr/>
        <p:txBody>
          <a:bodyPr/>
          <a:lstStyle/>
          <a:p>
            <a:fld id="{9EE3EDDB-7997-F74E-B2FB-32948B69F5E4}" type="slidenum">
              <a:rPr lang="en-US" smtClean="0"/>
              <a:t>19</a:t>
            </a:fld>
            <a:endParaRPr lang="en-US" dirty="0"/>
          </a:p>
        </p:txBody>
      </p:sp>
    </p:spTree>
    <p:extLst>
      <p:ext uri="{BB962C8B-B14F-4D97-AF65-F5344CB8AC3E}">
        <p14:creationId xmlns:p14="http://schemas.microsoft.com/office/powerpoint/2010/main" val="199019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2B7A898-8FF3-EA40-ADBA-EFF48C6C6EE7}" type="slidenum">
              <a:rPr lang="en-US" smtClean="0"/>
              <a:t>2</a:t>
            </a:fld>
            <a:endParaRPr lang="en-US" dirty="0"/>
          </a:p>
        </p:txBody>
      </p:sp>
    </p:spTree>
    <p:extLst>
      <p:ext uri="{BB962C8B-B14F-4D97-AF65-F5344CB8AC3E}">
        <p14:creationId xmlns:p14="http://schemas.microsoft.com/office/powerpoint/2010/main" val="2046884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Pleasure and pain</a:t>
            </a:r>
          </a:p>
          <a:p>
            <a:endParaRPr lang="en-US" dirty="0"/>
          </a:p>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20</a:t>
            </a:fld>
            <a:endParaRPr lang="en-US" dirty="0"/>
          </a:p>
        </p:txBody>
      </p:sp>
    </p:spTree>
    <p:extLst>
      <p:ext uri="{BB962C8B-B14F-4D97-AF65-F5344CB8AC3E}">
        <p14:creationId xmlns:p14="http://schemas.microsoft.com/office/powerpoint/2010/main" val="1272624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21</a:t>
            </a:fld>
            <a:endParaRPr lang="en-US" dirty="0"/>
          </a:p>
        </p:txBody>
      </p:sp>
    </p:spTree>
    <p:extLst>
      <p:ext uri="{BB962C8B-B14F-4D97-AF65-F5344CB8AC3E}">
        <p14:creationId xmlns:p14="http://schemas.microsoft.com/office/powerpoint/2010/main" val="3433560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Volatile: Change is rapid and unpredictable in its nature and extent</a:t>
            </a:r>
          </a:p>
          <a:p>
            <a:r>
              <a:rPr lang="en-US" dirty="0"/>
              <a:t>Uncertain: The present is unclear and the future is uncertain</a:t>
            </a:r>
          </a:p>
          <a:p>
            <a:r>
              <a:rPr lang="en-US" dirty="0"/>
              <a:t>Complex: Many different, interconnected factors come into play, with the potential to cause chaos and confusion</a:t>
            </a:r>
          </a:p>
          <a:p>
            <a:r>
              <a:rPr lang="en-US" dirty="0"/>
              <a:t>Ambiguous: There is a lack of clarity or awareness about situations</a:t>
            </a:r>
          </a:p>
          <a:p>
            <a:endParaRPr lang="en-US" dirty="0"/>
          </a:p>
          <a:p>
            <a:r>
              <a:rPr lang="en-US" dirty="0"/>
              <a:t>Innovation: Inventing the future</a:t>
            </a:r>
          </a:p>
          <a:p>
            <a:r>
              <a:rPr lang="en-US" dirty="0"/>
              <a:t>Agility: Avoiding punches</a:t>
            </a:r>
          </a:p>
          <a:p>
            <a:r>
              <a:rPr lang="en-US" dirty="0"/>
              <a:t>Resilience: Getting back up</a:t>
            </a:r>
          </a:p>
          <a:p>
            <a:endParaRPr lang="en-US" dirty="0"/>
          </a:p>
          <a:p>
            <a:r>
              <a:rPr lang="en-US" dirty="0"/>
              <a:t>The point is that new skills, approaches and behaviors are required to manage VUCA</a:t>
            </a:r>
          </a:p>
        </p:txBody>
      </p:sp>
      <p:sp>
        <p:nvSpPr>
          <p:cNvPr id="4" name="Slide Number Placeholder 3"/>
          <p:cNvSpPr>
            <a:spLocks noGrp="1"/>
          </p:cNvSpPr>
          <p:nvPr>
            <p:ph type="sldNum" sz="quarter" idx="10"/>
          </p:nvPr>
        </p:nvSpPr>
        <p:spPr/>
        <p:txBody>
          <a:bodyPr/>
          <a:lstStyle/>
          <a:p>
            <a:fld id="{9EE3EDDB-7997-F74E-B2FB-32948B69F5E4}" type="slidenum">
              <a:rPr lang="en-US" smtClean="0"/>
              <a:t>22</a:t>
            </a:fld>
            <a:endParaRPr lang="en-US" dirty="0"/>
          </a:p>
        </p:txBody>
      </p:sp>
    </p:spTree>
    <p:extLst>
      <p:ext uri="{BB962C8B-B14F-4D97-AF65-F5344CB8AC3E}">
        <p14:creationId xmlns:p14="http://schemas.microsoft.com/office/powerpoint/2010/main" val="598972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E3EDDB-7997-F74E-B2FB-32948B69F5E4}" type="slidenum">
              <a:rPr lang="en-US" smtClean="0"/>
              <a:t>23</a:t>
            </a:fld>
            <a:endParaRPr lang="en-US" dirty="0"/>
          </a:p>
        </p:txBody>
      </p:sp>
    </p:spTree>
    <p:extLst>
      <p:ext uri="{BB962C8B-B14F-4D97-AF65-F5344CB8AC3E}">
        <p14:creationId xmlns:p14="http://schemas.microsoft.com/office/powerpoint/2010/main" val="2854139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E3EDDB-7997-F74E-B2FB-32948B69F5E4}" type="slidenum">
              <a:rPr lang="en-US" smtClean="0"/>
              <a:t>24</a:t>
            </a:fld>
            <a:endParaRPr lang="en-US" dirty="0"/>
          </a:p>
        </p:txBody>
      </p:sp>
    </p:spTree>
    <p:extLst>
      <p:ext uri="{BB962C8B-B14F-4D97-AF65-F5344CB8AC3E}">
        <p14:creationId xmlns:p14="http://schemas.microsoft.com/office/powerpoint/2010/main" val="3646908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Predicting the future; </a:t>
            </a:r>
            <a:r>
              <a:rPr lang="en-US" dirty="0" err="1"/>
              <a:t>Tetlock’s</a:t>
            </a:r>
            <a:r>
              <a:rPr lang="en-US" dirty="0"/>
              <a:t> research demonstrated that experts’ predictions are worse than simple extrapolations from base rates</a:t>
            </a:r>
          </a:p>
          <a:p>
            <a:r>
              <a:rPr lang="en-US" dirty="0"/>
              <a:t>Overconfident: We tend to think we know more than we do about how the future will unfold (Doctors who rated themselves completely certain were wrong 40% of the time)</a:t>
            </a:r>
          </a:p>
          <a:p>
            <a:r>
              <a:rPr lang="en-US" dirty="0"/>
              <a:t>We analyze options but gather only or mostly self-serving information (not disconfirming)</a:t>
            </a:r>
          </a:p>
          <a:p>
            <a:r>
              <a:rPr lang="en-US" dirty="0"/>
              <a:t>We have a favorable impression about someone and assign credit to anything asked about them or said by them.</a:t>
            </a:r>
          </a:p>
          <a:p>
            <a:r>
              <a:rPr lang="en-US" dirty="0"/>
              <a:t>Is the height of the tallest redwood more or less than 1,200 feet? Or 180 feet? What is your best guess about the height of the tallest redwood. 1200 guessed a mean of 844 and 180 guessed 282 (a priming effect of 55%)</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25</a:t>
            </a:fld>
            <a:endParaRPr lang="en-US" dirty="0"/>
          </a:p>
        </p:txBody>
      </p:sp>
    </p:spTree>
    <p:extLst>
      <p:ext uri="{BB962C8B-B14F-4D97-AF65-F5344CB8AC3E}">
        <p14:creationId xmlns:p14="http://schemas.microsoft.com/office/powerpoint/2010/main" val="1202649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Paul C. Nutt studied 356 decisions in small and medium-sized businesses in the US and Canada. 50% failed due to manager-imposed solutions, managers limit search for alternatives, and use power to implement their plan.</a:t>
            </a:r>
          </a:p>
          <a:p>
            <a:endParaRPr lang="en-US" dirty="0"/>
          </a:p>
          <a:p>
            <a:r>
              <a:rPr lang="en-US" dirty="0"/>
              <a:t>Successful managers:</a:t>
            </a:r>
          </a:p>
          <a:p>
            <a:pPr marL="228600" indent="-228600">
              <a:buAutoNum type="arabicPeriod"/>
            </a:pPr>
            <a:r>
              <a:rPr lang="en-US" dirty="0"/>
              <a:t>Personally manage their DM processes</a:t>
            </a:r>
          </a:p>
          <a:p>
            <a:pPr marL="228600" indent="-228600">
              <a:buAutoNum type="arabicPeriod"/>
            </a:pPr>
            <a:r>
              <a:rPr lang="en-US" dirty="0"/>
              <a:t>Search for understanding</a:t>
            </a:r>
          </a:p>
          <a:p>
            <a:pPr marL="228600" indent="-228600">
              <a:buAutoNum type="arabicPeriod"/>
            </a:pPr>
            <a:r>
              <a:rPr lang="en-US" dirty="0"/>
              <a:t>Establish direction with an intervention and objective (intervention is creating a sense of urgency by establishing existing performance is inadequate)</a:t>
            </a:r>
          </a:p>
          <a:p>
            <a:pPr marL="228600" indent="-228600">
              <a:buAutoNum type="arabicPeriod"/>
            </a:pPr>
            <a:r>
              <a:rPr lang="en-US" dirty="0"/>
              <a:t>Stress idea creation and implementation. The DM process should guide thinking about taking action</a:t>
            </a:r>
          </a:p>
        </p:txBody>
      </p:sp>
      <p:sp>
        <p:nvSpPr>
          <p:cNvPr id="4" name="Slide Number Placeholder 3"/>
          <p:cNvSpPr>
            <a:spLocks noGrp="1"/>
          </p:cNvSpPr>
          <p:nvPr>
            <p:ph type="sldNum" sz="quarter" idx="10"/>
          </p:nvPr>
        </p:nvSpPr>
        <p:spPr/>
        <p:txBody>
          <a:bodyPr/>
          <a:lstStyle/>
          <a:p>
            <a:fld id="{9EE3EDDB-7997-F74E-B2FB-32948B69F5E4}" type="slidenum">
              <a:rPr lang="en-US" smtClean="0"/>
              <a:t>26</a:t>
            </a:fld>
            <a:endParaRPr lang="en-US" dirty="0"/>
          </a:p>
        </p:txBody>
      </p:sp>
    </p:spTree>
    <p:extLst>
      <p:ext uri="{BB962C8B-B14F-4D97-AF65-F5344CB8AC3E}">
        <p14:creationId xmlns:p14="http://schemas.microsoft.com/office/powerpoint/2010/main" val="2289543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C. Nutt studied 356 decisions in small and medium-sized businesses in the US and Canada. 50% failed due to manager-imposed solutions, managers limit search for alternatives, and use power to implement their plan.</a:t>
            </a:r>
          </a:p>
          <a:p>
            <a:endParaRPr lang="en-US" dirty="0"/>
          </a:p>
          <a:p>
            <a:r>
              <a:rPr lang="en-US" dirty="0"/>
              <a:t>Successful managers:</a:t>
            </a:r>
          </a:p>
          <a:p>
            <a:pPr marL="228600" indent="-228600">
              <a:buAutoNum type="arabicPeriod"/>
            </a:pPr>
            <a:r>
              <a:rPr lang="en-US" dirty="0"/>
              <a:t>Personally manage their DM processes</a:t>
            </a:r>
          </a:p>
          <a:p>
            <a:pPr marL="228600" indent="-228600">
              <a:buAutoNum type="arabicPeriod"/>
            </a:pPr>
            <a:r>
              <a:rPr lang="en-US" dirty="0"/>
              <a:t>Search for understanding</a:t>
            </a:r>
          </a:p>
          <a:p>
            <a:pPr marL="228600" indent="-228600">
              <a:buAutoNum type="arabicPeriod"/>
            </a:pPr>
            <a:r>
              <a:rPr lang="en-US" dirty="0"/>
              <a:t>Establish direction with an intervention and objective (intervention is creating a sense of urgency by establishing existing performance is inadequate)</a:t>
            </a:r>
          </a:p>
          <a:p>
            <a:pPr marL="228600" indent="-228600">
              <a:buAutoNum type="arabicPeriod"/>
            </a:pPr>
            <a:r>
              <a:rPr lang="en-US" dirty="0"/>
              <a:t>Stress idea creation and implementation. The DM process should guide thinking about taking action</a:t>
            </a:r>
          </a:p>
        </p:txBody>
      </p:sp>
      <p:sp>
        <p:nvSpPr>
          <p:cNvPr id="4" name="Slide Number Placeholder 3"/>
          <p:cNvSpPr>
            <a:spLocks noGrp="1"/>
          </p:cNvSpPr>
          <p:nvPr>
            <p:ph type="sldNum" sz="quarter" idx="10"/>
          </p:nvPr>
        </p:nvSpPr>
        <p:spPr/>
        <p:txBody>
          <a:bodyPr/>
          <a:lstStyle/>
          <a:p>
            <a:fld id="{9EE3EDDB-7997-F74E-B2FB-32948B69F5E4}" type="slidenum">
              <a:rPr lang="en-US" smtClean="0"/>
              <a:t>27</a:t>
            </a:fld>
            <a:endParaRPr lang="en-US" dirty="0"/>
          </a:p>
        </p:txBody>
      </p:sp>
    </p:spTree>
    <p:extLst>
      <p:ext uri="{BB962C8B-B14F-4D97-AF65-F5344CB8AC3E}">
        <p14:creationId xmlns:p14="http://schemas.microsoft.com/office/powerpoint/2010/main" val="2458668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32AD0F-425A-894C-A66A-ED7F40250CB7}"/>
              </a:ext>
            </a:extLst>
          </p:cNvPr>
          <p:cNvSpPr>
            <a:spLocks noGrp="1" noChangeArrowheads="1"/>
          </p:cNvSpPr>
          <p:nvPr>
            <p:ph type="sldNum" sz="quarter" idx="5"/>
          </p:nvPr>
        </p:nvSpPr>
        <p:spPr>
          <a:ln/>
        </p:spPr>
        <p:txBody>
          <a:bodyPr/>
          <a:lstStyle/>
          <a:p>
            <a:fld id="{B92E479B-C919-9941-9A84-B17D07FF3551}" type="slidenum">
              <a:rPr lang="en-US" altLang="en-US"/>
              <a:pPr/>
              <a:t>28</a:t>
            </a:fld>
            <a:endParaRPr lang="en-US" altLang="en-US" dirty="0"/>
          </a:p>
        </p:txBody>
      </p:sp>
      <p:sp>
        <p:nvSpPr>
          <p:cNvPr id="47106" name="Rectangle 2">
            <a:extLst>
              <a:ext uri="{FF2B5EF4-FFF2-40B4-BE49-F238E27FC236}">
                <a16:creationId xmlns:a16="http://schemas.microsoft.com/office/drawing/2014/main" id="{508E5115-C274-414C-905A-9F08BE4E8970}"/>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72F9D1E-C282-8242-8801-D283E805B622}"/>
              </a:ext>
            </a:extLst>
          </p:cNvPr>
          <p:cNvSpPr>
            <a:spLocks noGrp="1" noChangeArrowheads="1"/>
          </p:cNvSpPr>
          <p:nvPr>
            <p:ph type="body" idx="1"/>
          </p:nvPr>
        </p:nvSpPr>
        <p:spPr/>
        <p:txBody>
          <a:bodyPr/>
          <a:lstStyle/>
          <a:p>
            <a:pPr>
              <a:buFontTx/>
              <a:buChar char="•"/>
            </a:pPr>
            <a:r>
              <a:rPr lang="en-US" altLang="en-US" dirty="0"/>
              <a:t>Course leader:</a:t>
            </a:r>
          </a:p>
          <a:p>
            <a:pPr>
              <a:buFontTx/>
              <a:buChar char="•"/>
            </a:pPr>
            <a:r>
              <a:rPr lang="en-US" altLang="en-US" dirty="0"/>
              <a:t>Plan: Identify and analyze the problem or opportunity, develop hypotheses about what the issues may be, and decide which one to test</a:t>
            </a:r>
          </a:p>
          <a:p>
            <a:pPr>
              <a:buFontTx/>
              <a:buChar char="•"/>
            </a:pPr>
            <a:r>
              <a:rPr lang="en-US" altLang="en-US" dirty="0"/>
              <a:t>Do: Test the potential solution, ideally on a small scale, and measure the results (Do= try or test, not fully implement. That happens at the Act stage)</a:t>
            </a:r>
          </a:p>
          <a:p>
            <a:pPr>
              <a:buFontTx/>
              <a:buChar char="•"/>
            </a:pPr>
            <a:r>
              <a:rPr lang="en-US" altLang="en-US" dirty="0"/>
              <a:t>Check/Study: Study the result, measure effectiveness, and decide whether the hypothesis is supported or not</a:t>
            </a:r>
          </a:p>
          <a:p>
            <a:pPr>
              <a:buFontTx/>
              <a:buChar char="•"/>
            </a:pPr>
            <a:r>
              <a:rPr lang="en-US" altLang="en-US" dirty="0"/>
              <a:t>Act: If the solution was successful, implement it</a:t>
            </a:r>
          </a:p>
          <a:p>
            <a:pPr>
              <a:buFontTx/>
              <a:buChar char="•"/>
            </a:pPr>
            <a:endParaRPr lang="en-US" altLang="en-US" dirty="0"/>
          </a:p>
          <a:p>
            <a:pPr>
              <a:buFontTx/>
              <a:buChar char="•"/>
            </a:pPr>
            <a:endParaRPr lang="en-US" altLang="en-US" dirty="0"/>
          </a:p>
          <a:p>
            <a:pPr>
              <a:buFontTx/>
              <a:buChar char="•"/>
            </a:pPr>
            <a:endParaRPr lang="en-US" altLang="en-US" dirty="0"/>
          </a:p>
        </p:txBody>
      </p:sp>
    </p:spTree>
    <p:extLst>
      <p:ext uri="{BB962C8B-B14F-4D97-AF65-F5344CB8AC3E}">
        <p14:creationId xmlns:p14="http://schemas.microsoft.com/office/powerpoint/2010/main" val="3721494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big why is helpful to create the urgency required for rapid decision-making. Big whys become musts rather than shoulds. </a:t>
            </a:r>
          </a:p>
          <a:p>
            <a:endParaRPr lang="en-US" dirty="0"/>
          </a:p>
          <a:p>
            <a:r>
              <a:rPr lang="en-US" dirty="0"/>
              <a:t>On the other side, fears slow down decision making, so dealing with them reduces their power over us.</a:t>
            </a:r>
          </a:p>
        </p:txBody>
      </p:sp>
      <p:sp>
        <p:nvSpPr>
          <p:cNvPr id="4" name="Slide Number Placeholder 3"/>
          <p:cNvSpPr>
            <a:spLocks noGrp="1"/>
          </p:cNvSpPr>
          <p:nvPr>
            <p:ph type="sldNum" sz="quarter" idx="10"/>
          </p:nvPr>
        </p:nvSpPr>
        <p:spPr/>
        <p:txBody>
          <a:bodyPr/>
          <a:lstStyle/>
          <a:p>
            <a:fld id="{9EE3EDDB-7997-F74E-B2FB-32948B69F5E4}" type="slidenum">
              <a:rPr lang="en-US" smtClean="0"/>
              <a:t>29</a:t>
            </a:fld>
            <a:endParaRPr lang="en-US" dirty="0"/>
          </a:p>
        </p:txBody>
      </p:sp>
    </p:spTree>
    <p:extLst>
      <p:ext uri="{BB962C8B-B14F-4D97-AF65-F5344CB8AC3E}">
        <p14:creationId xmlns:p14="http://schemas.microsoft.com/office/powerpoint/2010/main" val="131025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takeaway: The most effective transformation leaders know they need to change themselves first before helping others do the same.</a:t>
            </a:r>
          </a:p>
        </p:txBody>
      </p:sp>
      <p:sp>
        <p:nvSpPr>
          <p:cNvPr id="4" name="Slide Number Placeholder 3"/>
          <p:cNvSpPr>
            <a:spLocks noGrp="1"/>
          </p:cNvSpPr>
          <p:nvPr>
            <p:ph type="sldNum" sz="quarter" idx="10"/>
          </p:nvPr>
        </p:nvSpPr>
        <p:spPr/>
        <p:txBody>
          <a:bodyPr/>
          <a:lstStyle/>
          <a:p>
            <a:fld id="{02B7A898-8FF3-EA40-ADBA-EFF48C6C6EE7}" type="slidenum">
              <a:rPr lang="en-US" smtClean="0"/>
              <a:t>3</a:t>
            </a:fld>
            <a:endParaRPr lang="en-US" dirty="0"/>
          </a:p>
        </p:txBody>
      </p:sp>
    </p:spTree>
    <p:extLst>
      <p:ext uri="{BB962C8B-B14F-4D97-AF65-F5344CB8AC3E}">
        <p14:creationId xmlns:p14="http://schemas.microsoft.com/office/powerpoint/2010/main" val="3352852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decision is made to move forward, we take</a:t>
            </a:r>
            <a:r>
              <a:rPr lang="en-US" baseline="0" dirty="0"/>
              <a:t> action. And action also has resources to work toward our goal and obstacles that slow us down. The key to leadership is exploiting the resource advantage while removing the barriers (or obstacles) to our success. </a:t>
            </a:r>
          </a:p>
          <a:p>
            <a:endParaRPr lang="en-US" baseline="0" dirty="0"/>
          </a:p>
          <a:p>
            <a:r>
              <a:rPr lang="en-US" baseline="0" dirty="0"/>
              <a:t>Use the resources as a playlist of possibilities to clear the way for action.</a:t>
            </a:r>
          </a:p>
          <a:p>
            <a:r>
              <a:rPr lang="en-US" baseline="0" dirty="0"/>
              <a:t>Use the obstacles as a way to focus discussions on the right issues that are stopping the team.</a:t>
            </a:r>
          </a:p>
          <a:p>
            <a:endParaRPr lang="en-US" baseline="0" dirty="0"/>
          </a:p>
        </p:txBody>
      </p:sp>
      <p:sp>
        <p:nvSpPr>
          <p:cNvPr id="4" name="Slide Number Placeholder 3"/>
          <p:cNvSpPr>
            <a:spLocks noGrp="1"/>
          </p:cNvSpPr>
          <p:nvPr>
            <p:ph type="sldNum" sz="quarter" idx="10"/>
          </p:nvPr>
        </p:nvSpPr>
        <p:spPr/>
        <p:txBody>
          <a:bodyPr/>
          <a:lstStyle/>
          <a:p>
            <a:fld id="{9EE3EDDB-7997-F74E-B2FB-32948B69F5E4}" type="slidenum">
              <a:rPr lang="en-US" smtClean="0"/>
              <a:t>30</a:t>
            </a:fld>
            <a:endParaRPr lang="en-US" dirty="0"/>
          </a:p>
        </p:txBody>
      </p:sp>
    </p:spTree>
    <p:extLst>
      <p:ext uri="{BB962C8B-B14F-4D97-AF65-F5344CB8AC3E}">
        <p14:creationId xmlns:p14="http://schemas.microsoft.com/office/powerpoint/2010/main" val="6092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31</a:t>
            </a:fld>
            <a:endParaRPr lang="en-US" dirty="0"/>
          </a:p>
        </p:txBody>
      </p:sp>
    </p:spTree>
    <p:extLst>
      <p:ext uri="{BB962C8B-B14F-4D97-AF65-F5344CB8AC3E}">
        <p14:creationId xmlns:p14="http://schemas.microsoft.com/office/powerpoint/2010/main" val="2582752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Process=6X importance of analysis (Knowing we are near-sighted does not correct our vision)</a:t>
            </a:r>
          </a:p>
          <a:p>
            <a:r>
              <a:rPr lang="en-US" dirty="0"/>
              <a:t>Make it safe</a:t>
            </a:r>
          </a:p>
          <a:p>
            <a:r>
              <a:rPr lang="en-US" dirty="0"/>
              <a:t>Increased openness to input and challenge: Gary Klein: Curiosity is a counterforce for contempt when people are making unpopular statements.</a:t>
            </a:r>
          </a:p>
          <a:p>
            <a:r>
              <a:rPr lang="en-US" dirty="0"/>
              <a:t>Better collaboration w/other leaders</a:t>
            </a:r>
          </a:p>
          <a:p>
            <a:r>
              <a:rPr lang="en-US" dirty="0"/>
              <a:t>Increased collaboration with employees (diverse POV, higher buy-in during implementation, most stickiness over time)</a:t>
            </a:r>
          </a:p>
          <a:p>
            <a:r>
              <a:rPr lang="en-US" dirty="0"/>
              <a:t>Clearly communicate and own the decision (telling the why and what enhances trustworthiness of the leaders, reduces cynicism, increases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from outcomes: pre-mortem and post-mortem</a:t>
            </a:r>
          </a:p>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32</a:t>
            </a:fld>
            <a:endParaRPr lang="en-US" dirty="0"/>
          </a:p>
        </p:txBody>
      </p:sp>
    </p:spTree>
    <p:extLst>
      <p:ext uri="{BB962C8B-B14F-4D97-AF65-F5344CB8AC3E}">
        <p14:creationId xmlns:p14="http://schemas.microsoft.com/office/powerpoint/2010/main" val="1497832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Create greater </a:t>
            </a:r>
            <a:r>
              <a:rPr lang="en-US" b="1" dirty="0">
                <a:solidFill>
                  <a:srgbClr val="0070C0"/>
                </a:solidFill>
              </a:rPr>
              <a:t>transparency</a:t>
            </a:r>
            <a:r>
              <a:rPr lang="en-US" dirty="0">
                <a:solidFill>
                  <a:srgbClr val="0070C0"/>
                </a:solidFill>
              </a:rPr>
              <a:t> into how and why decisions are being made for deeper </a:t>
            </a:r>
            <a:r>
              <a:rPr lang="en-US" b="1" dirty="0">
                <a:solidFill>
                  <a:srgbClr val="0070C0"/>
                </a:solidFill>
              </a:rPr>
              <a:t>understanding</a:t>
            </a:r>
            <a:r>
              <a:rPr lang="en-US" dirty="0">
                <a:solidFill>
                  <a:srgbClr val="0070C0"/>
                </a:solidFill>
              </a:rPr>
              <a:t> of business model and employee </a:t>
            </a:r>
            <a:r>
              <a:rPr lang="en-US" b="1" dirty="0">
                <a:solidFill>
                  <a:srgbClr val="0070C0"/>
                </a:solidFill>
              </a:rPr>
              <a:t>alignment </a:t>
            </a:r>
            <a:r>
              <a:rPr lang="en-US" dirty="0">
                <a:solidFill>
                  <a:srgbClr val="0070C0"/>
                </a:solidFill>
              </a:rPr>
              <a:t>toward common goals which drives increased </a:t>
            </a:r>
            <a:r>
              <a:rPr lang="en-US" b="1" dirty="0">
                <a:solidFill>
                  <a:srgbClr val="0070C0"/>
                </a:solidFill>
              </a:rPr>
              <a:t>engagement</a:t>
            </a:r>
            <a:r>
              <a:rPr lang="en-US" dirty="0">
                <a:solidFill>
                  <a:srgbClr val="0070C0"/>
                </a:solidFill>
              </a:rPr>
              <a:t> in the implementation of the decision </a:t>
            </a:r>
          </a:p>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33</a:t>
            </a:fld>
            <a:endParaRPr lang="en-US" dirty="0"/>
          </a:p>
        </p:txBody>
      </p:sp>
    </p:spTree>
    <p:extLst>
      <p:ext uri="{BB962C8B-B14F-4D97-AF65-F5344CB8AC3E}">
        <p14:creationId xmlns:p14="http://schemas.microsoft.com/office/powerpoint/2010/main" val="3033371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views: Multitracking considers more than one option at the same time</a:t>
            </a:r>
          </a:p>
          <a:p>
            <a:r>
              <a:rPr lang="en-US" dirty="0"/>
              <a:t>Minimizes politics and egos don’t get tied up in a single option</a:t>
            </a:r>
          </a:p>
          <a:p>
            <a:r>
              <a:rPr lang="en-US" dirty="0"/>
              <a:t>Example: Not 24 jams, 6 jams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34</a:t>
            </a:fld>
            <a:endParaRPr lang="en-US" dirty="0"/>
          </a:p>
        </p:txBody>
      </p:sp>
    </p:spTree>
    <p:extLst>
      <p:ext uri="{BB962C8B-B14F-4D97-AF65-F5344CB8AC3E}">
        <p14:creationId xmlns:p14="http://schemas.microsoft.com/office/powerpoint/2010/main" val="2068940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likely a familiar model to you. The distinction I want to make is about responsible and accountable. Many leaders are accountable for a result and believe they are also responsible to do the work to achieve that result. This may be necessary at times, but to leverage your time and skills as a leader requires you to delegate responsibility to your team. As a bonus, this is the principal way they learn, contribute, and grow. And it also increases their engagement.</a:t>
            </a:r>
          </a:p>
        </p:txBody>
      </p:sp>
      <p:sp>
        <p:nvSpPr>
          <p:cNvPr id="4" name="Slide Number Placeholder 3"/>
          <p:cNvSpPr>
            <a:spLocks noGrp="1"/>
          </p:cNvSpPr>
          <p:nvPr>
            <p:ph type="sldNum" sz="quarter" idx="10"/>
          </p:nvPr>
        </p:nvSpPr>
        <p:spPr/>
        <p:txBody>
          <a:bodyPr/>
          <a:lstStyle/>
          <a:p>
            <a:fld id="{9EE3EDDB-7997-F74E-B2FB-32948B69F5E4}" type="slidenum">
              <a:rPr lang="en-US" smtClean="0"/>
              <a:t>35</a:t>
            </a:fld>
            <a:endParaRPr lang="en-US" dirty="0"/>
          </a:p>
        </p:txBody>
      </p:sp>
    </p:spTree>
    <p:extLst>
      <p:ext uri="{BB962C8B-B14F-4D97-AF65-F5344CB8AC3E}">
        <p14:creationId xmlns:p14="http://schemas.microsoft.com/office/powerpoint/2010/main" val="2653913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Process=6X importance of analysis (Knowing we are near-sighted does not correct our vision)</a:t>
            </a:r>
          </a:p>
          <a:p>
            <a:r>
              <a:rPr lang="en-US" dirty="0"/>
              <a:t>Make it safe</a:t>
            </a:r>
          </a:p>
          <a:p>
            <a:r>
              <a:rPr lang="en-US" dirty="0"/>
              <a:t>Increased openness to input and challenge: Gary Klein: Curiosity is a counterforce for contempt when people are making unpopular statements.</a:t>
            </a:r>
          </a:p>
          <a:p>
            <a:r>
              <a:rPr lang="en-US" dirty="0"/>
              <a:t>Better collaboration w/other leaders</a:t>
            </a:r>
          </a:p>
          <a:p>
            <a:r>
              <a:rPr lang="en-US" dirty="0"/>
              <a:t>Increased collaboration with employees (diverse POV, higher buy-in during implementation, most stickiness over time)</a:t>
            </a:r>
          </a:p>
          <a:p>
            <a:r>
              <a:rPr lang="en-US" dirty="0"/>
              <a:t>Clearly communicate and own the decision (telling the why and what enhances trustworthiness of the leaders, reduces cynicism, increases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from outcomes: pre-mortem and post-mortem</a:t>
            </a:r>
          </a:p>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36</a:t>
            </a:fld>
            <a:endParaRPr lang="en-US" dirty="0"/>
          </a:p>
        </p:txBody>
      </p:sp>
    </p:spTree>
    <p:extLst>
      <p:ext uri="{BB962C8B-B14F-4D97-AF65-F5344CB8AC3E}">
        <p14:creationId xmlns:p14="http://schemas.microsoft.com/office/powerpoint/2010/main" val="3449365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Process=6X importance of analysis (Knowing we are near-sighted does not correct our vision)</a:t>
            </a:r>
          </a:p>
          <a:p>
            <a:r>
              <a:rPr lang="en-US" dirty="0"/>
              <a:t>Make it safe</a:t>
            </a:r>
          </a:p>
          <a:p>
            <a:r>
              <a:rPr lang="en-US" dirty="0"/>
              <a:t>Increased openness to input and challenge: Gary Klein: Curiosity is a counterforce for contempt when people are making unpopular statements.</a:t>
            </a:r>
          </a:p>
          <a:p>
            <a:r>
              <a:rPr lang="en-US" dirty="0"/>
              <a:t>Better collaboration w/other leaders</a:t>
            </a:r>
          </a:p>
          <a:p>
            <a:r>
              <a:rPr lang="en-US" dirty="0"/>
              <a:t>Increased collaboration with employees (diverse POV, higher buy-in during implementation, most stickiness over time)</a:t>
            </a:r>
          </a:p>
          <a:p>
            <a:r>
              <a:rPr lang="en-US" dirty="0"/>
              <a:t>Clearly communicate and own the decision (telling the why and what enhances trustworthiness of the leaders, reduces cynicism, increases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from outcomes: pre-mortem and post-mortem</a:t>
            </a:r>
          </a:p>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37</a:t>
            </a:fld>
            <a:endParaRPr lang="en-US" dirty="0"/>
          </a:p>
        </p:txBody>
      </p:sp>
    </p:spTree>
    <p:extLst>
      <p:ext uri="{BB962C8B-B14F-4D97-AF65-F5344CB8AC3E}">
        <p14:creationId xmlns:p14="http://schemas.microsoft.com/office/powerpoint/2010/main" val="879822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options and take everything away. What do we do instead?</a:t>
            </a:r>
          </a:p>
          <a:p>
            <a:r>
              <a:rPr lang="en-US" dirty="0"/>
              <a:t>Whether or not is one option, not two</a:t>
            </a:r>
          </a:p>
          <a:p>
            <a:r>
              <a:rPr lang="en-US" dirty="0"/>
              <a:t>How do we feel 10 minutes from now? 10 months? 10 years? Gives us distance on our decisions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38</a:t>
            </a:fld>
            <a:endParaRPr lang="en-US" dirty="0"/>
          </a:p>
        </p:txBody>
      </p:sp>
    </p:spTree>
    <p:extLst>
      <p:ext uri="{BB962C8B-B14F-4D97-AF65-F5344CB8AC3E}">
        <p14:creationId xmlns:p14="http://schemas.microsoft.com/office/powerpoint/2010/main" val="4182641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Successor do? Moves beyond emotion and ego</a:t>
            </a:r>
          </a:p>
          <a:p>
            <a:r>
              <a:rPr lang="en-US" dirty="0"/>
              <a:t>What would have to be true? Avoid going too narrow, too soon</a:t>
            </a:r>
          </a:p>
          <a:p>
            <a:r>
              <a:rPr lang="en-US" dirty="0"/>
              <a:t>What are the base rates? Extrapolations and outside experts tend to be accurate about base rates. Helps check for reasonableness</a:t>
            </a:r>
          </a:p>
          <a:p>
            <a:r>
              <a:rPr lang="en-US" dirty="0"/>
              <a:t>What would I tell my best friend to do? Helps focus on the real challenge</a:t>
            </a:r>
          </a:p>
          <a:p>
            <a:r>
              <a:rPr lang="en-US" dirty="0"/>
              <a:t>Core values: Struggling to make a decision often comes down to lack of clarity on values. Once you evaluate using the values, the decision becomes clear</a:t>
            </a:r>
          </a:p>
          <a:p>
            <a:r>
              <a:rPr lang="en-US" dirty="0"/>
              <a:t>Stop doing: One of the most difficult things we do as leaders is make a decision to stop doing something that’s good for something that’s better. Status quo bias is strong</a:t>
            </a:r>
          </a:p>
          <a:p>
            <a:r>
              <a:rPr lang="en-US" dirty="0"/>
              <a:t>Too much or too little: Worth asking before a final decision is made. It’s subjective but may highlight analysis paralysis or a rush to judgment</a:t>
            </a:r>
          </a:p>
          <a:p>
            <a:endParaRPr lang="en-US" dirty="0"/>
          </a:p>
        </p:txBody>
      </p:sp>
      <p:sp>
        <p:nvSpPr>
          <p:cNvPr id="4" name="Slide Number Placeholder 3"/>
          <p:cNvSpPr>
            <a:spLocks noGrp="1"/>
          </p:cNvSpPr>
          <p:nvPr>
            <p:ph type="sldNum" sz="quarter" idx="10"/>
          </p:nvPr>
        </p:nvSpPr>
        <p:spPr/>
        <p:txBody>
          <a:bodyPr/>
          <a:lstStyle/>
          <a:p>
            <a:fld id="{9EE3EDDB-7997-F74E-B2FB-32948B69F5E4}" type="slidenum">
              <a:rPr lang="en-US" smtClean="0"/>
              <a:t>39</a:t>
            </a:fld>
            <a:endParaRPr lang="en-US" dirty="0"/>
          </a:p>
        </p:txBody>
      </p:sp>
    </p:spTree>
    <p:extLst>
      <p:ext uri="{BB962C8B-B14F-4D97-AF65-F5344CB8AC3E}">
        <p14:creationId xmlns:p14="http://schemas.microsoft.com/office/powerpoint/2010/main" val="407502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3. Single version of the truth especially important in keeping transformations moving forward</a:t>
            </a:r>
          </a:p>
          <a:p>
            <a:endParaRPr lang="en-US" baseline="0" dirty="0"/>
          </a:p>
          <a:p>
            <a:pPr marL="228600" indent="-228600">
              <a:buAutoNum type="arabicPeriod"/>
            </a:pPr>
            <a:r>
              <a:rPr lang="en-US" baseline="0" dirty="0"/>
              <a:t>Finding the value</a:t>
            </a:r>
          </a:p>
          <a:p>
            <a:pPr marL="228600" indent="-228600">
              <a:buAutoNum type="arabicPeriod"/>
            </a:pPr>
            <a:r>
              <a:rPr lang="en-US" baseline="0" dirty="0"/>
              <a:t>Defining the master plan</a:t>
            </a:r>
          </a:p>
          <a:p>
            <a:pPr marL="228600" indent="-228600">
              <a:buAutoNum type="arabicPeriod"/>
            </a:pPr>
            <a:r>
              <a:rPr lang="en-US" baseline="0" dirty="0"/>
              <a:t>Enabling execution</a:t>
            </a:r>
          </a:p>
          <a:p>
            <a:pPr marL="228600" indent="-228600">
              <a:buAutoNum type="arabicPeriod"/>
            </a:pPr>
            <a:r>
              <a:rPr lang="en-US" baseline="0" dirty="0"/>
              <a:t>Partnering for performance</a:t>
            </a:r>
          </a:p>
          <a:p>
            <a:pPr marL="228600" indent="-228600">
              <a:buAutoNum type="arabicPeriod"/>
            </a:pPr>
            <a:r>
              <a:rPr lang="en-US" baseline="0" dirty="0"/>
              <a:t>All to optimize total shareholder return</a:t>
            </a:r>
          </a:p>
        </p:txBody>
      </p:sp>
      <p:sp>
        <p:nvSpPr>
          <p:cNvPr id="4" name="Slide Number Placeholder 3"/>
          <p:cNvSpPr>
            <a:spLocks noGrp="1"/>
          </p:cNvSpPr>
          <p:nvPr>
            <p:ph type="sldNum" sz="quarter" idx="10"/>
          </p:nvPr>
        </p:nvSpPr>
        <p:spPr/>
        <p:txBody>
          <a:bodyPr/>
          <a:lstStyle/>
          <a:p>
            <a:fld id="{02B7A898-8FF3-EA40-ADBA-EFF48C6C6EE7}" type="slidenum">
              <a:rPr lang="en-US" smtClean="0"/>
              <a:t>4</a:t>
            </a:fld>
            <a:endParaRPr lang="en-US" dirty="0"/>
          </a:p>
        </p:txBody>
      </p:sp>
    </p:spTree>
    <p:extLst>
      <p:ext uri="{BB962C8B-B14F-4D97-AF65-F5344CB8AC3E}">
        <p14:creationId xmlns:p14="http://schemas.microsoft.com/office/powerpoint/2010/main" val="919087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2B7A898-8FF3-EA40-ADBA-EFF48C6C6EE7}" type="slidenum">
              <a:rPr lang="en-US" smtClean="0"/>
              <a:t>40</a:t>
            </a:fld>
            <a:endParaRPr lang="en-US" dirty="0"/>
          </a:p>
        </p:txBody>
      </p:sp>
    </p:spTree>
    <p:extLst>
      <p:ext uri="{BB962C8B-B14F-4D97-AF65-F5344CB8AC3E}">
        <p14:creationId xmlns:p14="http://schemas.microsoft.com/office/powerpoint/2010/main" val="1402924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a:p>
            <a:r>
              <a:rPr lang="en-US" sz="1800" baseline="0" dirty="0"/>
              <a:t>1. We like looking good and being right. But we go out of our way to avoid embarrassment, being wrong, looking bad, feeling silly, etc. AVOIDING PAIN KEEPS US FROM OUR BEST WORK</a:t>
            </a:r>
          </a:p>
          <a:p>
            <a:r>
              <a:rPr lang="en-US" sz="1800" baseline="0" dirty="0"/>
              <a:t>2. Headset spacer error: We are wired to automatically respond to threats, even the ones we make up in our heads. </a:t>
            </a:r>
          </a:p>
          <a:p>
            <a:r>
              <a:rPr lang="en-US" sz="1800" baseline="0" dirty="0"/>
              <a:t>3. Strategy: The lack of a strategy—What we will do in our communication or stop doing creates more uncertainty and fear</a:t>
            </a:r>
          </a:p>
          <a:p>
            <a:r>
              <a:rPr lang="en-US" sz="1800" baseline="0" dirty="0"/>
              <a:t>4. Communication skills: Expands by demand like a muscle, strengthening our abilities.</a:t>
            </a:r>
          </a:p>
          <a:p>
            <a:endParaRPr lang="en-US" sz="1800" baseline="0" dirty="0"/>
          </a:p>
          <a:p>
            <a:r>
              <a:rPr lang="en-US" sz="1800" baseline="0" dirty="0"/>
              <a:t>The fearless leader doesn’t exist. Courageous leaders act through the fear by setting high standards, doing the right thing, using respectful straight talk, displaying vulnerability, taking committed stands, and role modeling excellence. </a:t>
            </a:r>
            <a:endParaRPr lang="en-US" sz="1800" dirty="0"/>
          </a:p>
        </p:txBody>
      </p:sp>
      <p:sp>
        <p:nvSpPr>
          <p:cNvPr id="4" name="Slide Number Placeholder 3"/>
          <p:cNvSpPr>
            <a:spLocks noGrp="1"/>
          </p:cNvSpPr>
          <p:nvPr>
            <p:ph type="sldNum" sz="quarter" idx="10"/>
          </p:nvPr>
        </p:nvSpPr>
        <p:spPr/>
        <p:txBody>
          <a:bodyPr/>
          <a:lstStyle/>
          <a:p>
            <a:fld id="{02B7A898-8FF3-EA40-ADBA-EFF48C6C6EE7}" type="slidenum">
              <a:rPr lang="en-US" smtClean="0"/>
              <a:t>41</a:t>
            </a:fld>
            <a:endParaRPr lang="en-US" dirty="0"/>
          </a:p>
        </p:txBody>
      </p:sp>
    </p:spTree>
    <p:extLst>
      <p:ext uri="{BB962C8B-B14F-4D97-AF65-F5344CB8AC3E}">
        <p14:creationId xmlns:p14="http://schemas.microsoft.com/office/powerpoint/2010/main" val="1204141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a:p>
            <a:r>
              <a:rPr lang="en-US" sz="1800" baseline="0" dirty="0"/>
              <a:t>The fearless leader doesn’t exist. Courageous leaders act through the fear by setting high standards, doing the right thing, using respectful straight talk, displaying vulnerability, taking committed stands, and role modeling excellence. </a:t>
            </a:r>
            <a:endParaRPr lang="en-US" sz="1800" dirty="0"/>
          </a:p>
        </p:txBody>
      </p:sp>
      <p:sp>
        <p:nvSpPr>
          <p:cNvPr id="4" name="Slide Number Placeholder 3"/>
          <p:cNvSpPr>
            <a:spLocks noGrp="1"/>
          </p:cNvSpPr>
          <p:nvPr>
            <p:ph type="sldNum" sz="quarter" idx="10"/>
          </p:nvPr>
        </p:nvSpPr>
        <p:spPr/>
        <p:txBody>
          <a:bodyPr/>
          <a:lstStyle/>
          <a:p>
            <a:fld id="{02B7A898-8FF3-EA40-ADBA-EFF48C6C6EE7}" type="slidenum">
              <a:rPr lang="en-US" smtClean="0"/>
              <a:t>42</a:t>
            </a:fld>
            <a:endParaRPr lang="en-US" dirty="0"/>
          </a:p>
        </p:txBody>
      </p:sp>
    </p:spTree>
    <p:extLst>
      <p:ext uri="{BB962C8B-B14F-4D97-AF65-F5344CB8AC3E}">
        <p14:creationId xmlns:p14="http://schemas.microsoft.com/office/powerpoint/2010/main" val="2146999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to make sure we are having the right conversation at the right time with the right person.</a:t>
            </a:r>
          </a:p>
        </p:txBody>
      </p:sp>
      <p:sp>
        <p:nvSpPr>
          <p:cNvPr id="4" name="Slide Number Placeholder 3"/>
          <p:cNvSpPr>
            <a:spLocks noGrp="1"/>
          </p:cNvSpPr>
          <p:nvPr>
            <p:ph type="sldNum" sz="quarter" idx="10"/>
          </p:nvPr>
        </p:nvSpPr>
        <p:spPr/>
        <p:txBody>
          <a:bodyPr/>
          <a:lstStyle/>
          <a:p>
            <a:fld id="{02B7A898-8FF3-EA40-ADBA-EFF48C6C6EE7}" type="slidenum">
              <a:rPr lang="en-US" smtClean="0"/>
              <a:t>43</a:t>
            </a:fld>
            <a:endParaRPr lang="en-US" dirty="0"/>
          </a:p>
        </p:txBody>
      </p:sp>
    </p:spTree>
    <p:extLst>
      <p:ext uri="{BB962C8B-B14F-4D97-AF65-F5344CB8AC3E}">
        <p14:creationId xmlns:p14="http://schemas.microsoft.com/office/powerpoint/2010/main" val="2703499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open to adaptive moves as questions are asked and answered</a:t>
            </a:r>
          </a:p>
          <a:p>
            <a:endParaRPr lang="en-US" dirty="0"/>
          </a:p>
        </p:txBody>
      </p:sp>
      <p:sp>
        <p:nvSpPr>
          <p:cNvPr id="4" name="Slide Number Placeholder 3"/>
          <p:cNvSpPr>
            <a:spLocks noGrp="1"/>
          </p:cNvSpPr>
          <p:nvPr>
            <p:ph type="sldNum" sz="quarter" idx="10"/>
          </p:nvPr>
        </p:nvSpPr>
        <p:spPr/>
        <p:txBody>
          <a:bodyPr/>
          <a:lstStyle/>
          <a:p>
            <a:fld id="{02B7A898-8FF3-EA40-ADBA-EFF48C6C6EE7}" type="slidenum">
              <a:rPr lang="en-US" smtClean="0"/>
              <a:t>44</a:t>
            </a:fld>
            <a:endParaRPr lang="en-US" dirty="0"/>
          </a:p>
        </p:txBody>
      </p:sp>
    </p:spTree>
    <p:extLst>
      <p:ext uri="{BB962C8B-B14F-4D97-AF65-F5344CB8AC3E}">
        <p14:creationId xmlns:p14="http://schemas.microsoft.com/office/powerpoint/2010/main" val="105267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7A898-8FF3-EA40-ADBA-EFF48C6C6EE7}" type="slidenum">
              <a:rPr lang="en-US" smtClean="0"/>
              <a:t>45</a:t>
            </a:fld>
            <a:endParaRPr lang="en-US" dirty="0"/>
          </a:p>
        </p:txBody>
      </p:sp>
    </p:spTree>
    <p:extLst>
      <p:ext uri="{BB962C8B-B14F-4D97-AF65-F5344CB8AC3E}">
        <p14:creationId xmlns:p14="http://schemas.microsoft.com/office/powerpoint/2010/main" val="3384746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 them understand:</a:t>
            </a:r>
          </a:p>
          <a:p>
            <a:pPr marL="228600" indent="-228600">
              <a:buAutoNum type="arabicPeriod"/>
            </a:pPr>
            <a:r>
              <a:rPr lang="en-US" dirty="0"/>
              <a:t>Cost structure</a:t>
            </a:r>
          </a:p>
          <a:p>
            <a:pPr marL="228600" indent="-228600">
              <a:buAutoNum type="arabicPeriod"/>
            </a:pPr>
            <a:r>
              <a:rPr lang="en-US" dirty="0"/>
              <a:t>Performance development</a:t>
            </a:r>
          </a:p>
          <a:p>
            <a:pPr marL="228600" indent="-228600">
              <a:buAutoNum type="arabicPeriod"/>
            </a:pPr>
            <a:r>
              <a:rPr lang="en-US" dirty="0"/>
              <a:t>Ongoing improvement initiatives</a:t>
            </a:r>
          </a:p>
          <a:p>
            <a:pPr marL="228600" indent="-228600">
              <a:buAutoNum type="arabicPeriod"/>
            </a:pPr>
            <a:r>
              <a:rPr lang="en-US" dirty="0"/>
              <a:t>Overall: the most important value drivers</a:t>
            </a:r>
          </a:p>
        </p:txBody>
      </p:sp>
      <p:sp>
        <p:nvSpPr>
          <p:cNvPr id="4" name="Slide Number Placeholder 3"/>
          <p:cNvSpPr>
            <a:spLocks noGrp="1"/>
          </p:cNvSpPr>
          <p:nvPr>
            <p:ph type="sldNum" sz="quarter" idx="10"/>
          </p:nvPr>
        </p:nvSpPr>
        <p:spPr/>
        <p:txBody>
          <a:bodyPr/>
          <a:lstStyle/>
          <a:p>
            <a:fld id="{02B7A898-8FF3-EA40-ADBA-EFF48C6C6EE7}" type="slidenum">
              <a:rPr lang="en-US" smtClean="0"/>
              <a:t>46</a:t>
            </a:fld>
            <a:endParaRPr lang="en-US" dirty="0"/>
          </a:p>
        </p:txBody>
      </p:sp>
    </p:spTree>
    <p:extLst>
      <p:ext uri="{BB962C8B-B14F-4D97-AF65-F5344CB8AC3E}">
        <p14:creationId xmlns:p14="http://schemas.microsoft.com/office/powerpoint/2010/main" val="16797230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7A898-8FF3-EA40-ADBA-EFF48C6C6EE7}" type="slidenum">
              <a:rPr lang="en-US" smtClean="0"/>
              <a:t>47</a:t>
            </a:fld>
            <a:endParaRPr lang="en-US" dirty="0"/>
          </a:p>
        </p:txBody>
      </p:sp>
    </p:spTree>
    <p:extLst>
      <p:ext uri="{BB962C8B-B14F-4D97-AF65-F5344CB8AC3E}">
        <p14:creationId xmlns:p14="http://schemas.microsoft.com/office/powerpoint/2010/main" val="769659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a:t>
            </a:r>
            <a:r>
              <a:rPr lang="en-US" baseline="0" dirty="0"/>
              <a:t> leaders are often informal leaders in the organization.</a:t>
            </a:r>
            <a:endParaRPr lang="en-US" dirty="0"/>
          </a:p>
        </p:txBody>
      </p:sp>
      <p:sp>
        <p:nvSpPr>
          <p:cNvPr id="4" name="Slide Number Placeholder 3"/>
          <p:cNvSpPr>
            <a:spLocks noGrp="1"/>
          </p:cNvSpPr>
          <p:nvPr>
            <p:ph type="sldNum" sz="quarter" idx="10"/>
          </p:nvPr>
        </p:nvSpPr>
        <p:spPr/>
        <p:txBody>
          <a:bodyPr/>
          <a:lstStyle/>
          <a:p>
            <a:fld id="{02B7A898-8FF3-EA40-ADBA-EFF48C6C6EE7}" type="slidenum">
              <a:rPr lang="en-US" smtClean="0"/>
              <a:t>48</a:t>
            </a:fld>
            <a:endParaRPr lang="en-US" dirty="0"/>
          </a:p>
        </p:txBody>
      </p:sp>
    </p:spTree>
    <p:extLst>
      <p:ext uri="{BB962C8B-B14F-4D97-AF65-F5344CB8AC3E}">
        <p14:creationId xmlns:p14="http://schemas.microsoft.com/office/powerpoint/2010/main" val="3673689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20/60/20 story (normal distribution has</a:t>
            </a:r>
            <a:r>
              <a:rPr lang="en-US" baseline="0" dirty="0"/>
              <a:t> 68% within 1 s.d., 95% within two s.d., and 99.73% within three s.d. of the mean)</a:t>
            </a:r>
            <a:endParaRPr lang="en-US" dirty="0"/>
          </a:p>
          <a:p>
            <a:endParaRPr lang="en-US" dirty="0"/>
          </a:p>
          <a:p>
            <a:r>
              <a:rPr lang="en-US" dirty="0"/>
              <a:t>Top drivers of engagement</a:t>
            </a:r>
            <a:r>
              <a:rPr lang="en-US" baseline="0" dirty="0"/>
              <a:t> (per Quantum Workplace)</a:t>
            </a:r>
          </a:p>
          <a:p>
            <a:pPr marL="228600" indent="-228600">
              <a:buAutoNum type="arabicPeriod"/>
            </a:pPr>
            <a:r>
              <a:rPr lang="en-US" baseline="0" dirty="0"/>
              <a:t>My job allows me to utilize my strengths</a:t>
            </a:r>
          </a:p>
          <a:p>
            <a:pPr marL="228600" indent="-228600">
              <a:buAutoNum type="arabicPeriod"/>
            </a:pPr>
            <a:r>
              <a:rPr lang="en-US" baseline="0" dirty="0"/>
              <a:t>I trust our senior leaders to lead the company to future success</a:t>
            </a:r>
          </a:p>
          <a:p>
            <a:pPr marL="228600" indent="-228600">
              <a:buAutoNum type="arabicPeriod"/>
            </a:pPr>
            <a:r>
              <a:rPr lang="en-US" baseline="0" dirty="0"/>
              <a:t>The senior leaders of the organization value people as their most important resource</a:t>
            </a:r>
          </a:p>
          <a:p>
            <a:pPr marL="228600" indent="-228600">
              <a:buAutoNum type="arabicPeriod"/>
            </a:pPr>
            <a:r>
              <a:rPr lang="en-US" baseline="0" dirty="0"/>
              <a:t>If I contribute to the organization’s success, I know I will be recognized. (Bottom 5 in favorability)</a:t>
            </a:r>
          </a:p>
          <a:p>
            <a:pPr marL="228600" indent="-228600">
              <a:buAutoNum type="arabicPeriod"/>
            </a:pPr>
            <a:r>
              <a:rPr lang="en-US" baseline="0" dirty="0"/>
              <a:t>My opinions seem to count at work.</a:t>
            </a:r>
          </a:p>
          <a:p>
            <a:pPr marL="228600" indent="-228600">
              <a:buAutoNum type="arabicPeriod"/>
            </a:pPr>
            <a:r>
              <a:rPr lang="en-US" baseline="0" dirty="0"/>
              <a:t>I believe this organization will be successful in the future</a:t>
            </a:r>
            <a:endParaRPr lang="en-US" dirty="0"/>
          </a:p>
          <a:p>
            <a:endParaRPr lang="en-US" dirty="0"/>
          </a:p>
        </p:txBody>
      </p:sp>
      <p:sp>
        <p:nvSpPr>
          <p:cNvPr id="4" name="Slide Number Placeholder 3"/>
          <p:cNvSpPr>
            <a:spLocks noGrp="1"/>
          </p:cNvSpPr>
          <p:nvPr>
            <p:ph type="sldNum" sz="quarter" idx="10"/>
          </p:nvPr>
        </p:nvSpPr>
        <p:spPr/>
        <p:txBody>
          <a:bodyPr/>
          <a:lstStyle/>
          <a:p>
            <a:fld id="{02B7A898-8FF3-EA40-ADBA-EFF48C6C6EE7}" type="slidenum">
              <a:rPr lang="en-US" smtClean="0"/>
              <a:t>49</a:t>
            </a:fld>
            <a:endParaRPr lang="en-US" dirty="0"/>
          </a:p>
        </p:txBody>
      </p:sp>
    </p:spTree>
    <p:extLst>
      <p:ext uri="{BB962C8B-B14F-4D97-AF65-F5344CB8AC3E}">
        <p14:creationId xmlns:p14="http://schemas.microsoft.com/office/powerpoint/2010/main" val="71701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are some other things you believe a CFO should do during a transformation?</a:t>
            </a:r>
          </a:p>
          <a:p>
            <a:endParaRPr lang="en-US" baseline="0" dirty="0"/>
          </a:p>
          <a:p>
            <a:r>
              <a:rPr lang="en-US" baseline="0" dirty="0"/>
              <a:t>Catalyst: Stimulate and drive timely execution of change in finance and the organization.</a:t>
            </a:r>
          </a:p>
          <a:p>
            <a:r>
              <a:rPr lang="en-US" baseline="0" dirty="0"/>
              <a:t>8. CPO: Milestone-oriented KPIs that promote value creation priorities and proactively manage performance and enforce consequences</a:t>
            </a:r>
          </a:p>
          <a:p>
            <a:r>
              <a:rPr lang="en-US" baseline="0" dirty="0"/>
              <a:t>9. Communicator of transformation value inside and outside. Promotes, empowers project teams, support for resolving issues, making decisions, removing obstacles</a:t>
            </a:r>
          </a:p>
          <a:p>
            <a:r>
              <a:rPr lang="en-US" baseline="0" dirty="0"/>
              <a:t>10. Often the CFO becomes the center of respectful straight talk.</a:t>
            </a:r>
          </a:p>
          <a:p>
            <a:r>
              <a:rPr lang="en-US" baseline="0" dirty="0"/>
              <a:t>10. Deloitte CFO Signals survey indicates CFO’s aspire to spend 60% of their time as a change catalyst and strategist</a:t>
            </a:r>
          </a:p>
          <a:p>
            <a:endParaRPr lang="en-US" baseline="0" dirty="0"/>
          </a:p>
          <a:p>
            <a:r>
              <a:rPr lang="en-US" baseline="0" dirty="0"/>
              <a:t>To do this, the CFO must go well beyond the numbers. Today we will talk about what that looks like.</a:t>
            </a:r>
          </a:p>
        </p:txBody>
      </p:sp>
      <p:sp>
        <p:nvSpPr>
          <p:cNvPr id="4" name="Slide Number Placeholder 3"/>
          <p:cNvSpPr>
            <a:spLocks noGrp="1"/>
          </p:cNvSpPr>
          <p:nvPr>
            <p:ph type="sldNum" sz="quarter" idx="10"/>
          </p:nvPr>
        </p:nvSpPr>
        <p:spPr/>
        <p:txBody>
          <a:bodyPr/>
          <a:lstStyle/>
          <a:p>
            <a:fld id="{02B7A898-8FF3-EA40-ADBA-EFF48C6C6EE7}" type="slidenum">
              <a:rPr lang="en-US" smtClean="0"/>
              <a:t>5</a:t>
            </a:fld>
            <a:endParaRPr lang="en-US" dirty="0"/>
          </a:p>
        </p:txBody>
      </p:sp>
    </p:spTree>
    <p:extLst>
      <p:ext uri="{BB962C8B-B14F-4D97-AF65-F5344CB8AC3E}">
        <p14:creationId xmlns:p14="http://schemas.microsoft.com/office/powerpoint/2010/main" val="3307041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Employee Engagement Trends Among</a:t>
            </a:r>
            <a:r>
              <a:rPr lang="en-US" baseline="0" dirty="0"/>
              <a:t> America’s Best Places to Work</a:t>
            </a:r>
          </a:p>
          <a:p>
            <a:endParaRPr lang="en-US" baseline="0" dirty="0"/>
          </a:p>
          <a:p>
            <a:r>
              <a:rPr lang="en-US" baseline="0" dirty="0"/>
              <a:t>What does engaged mean? 1. Highly favorable 2. Preach organizational love 3. Plan to stay 4. Pursue extra effort (Overall for 8,700 companies and 500,000 employees at 66%)</a:t>
            </a:r>
          </a:p>
          <a:p>
            <a:endParaRPr lang="en-US" baseline="0" dirty="0"/>
          </a:p>
          <a:p>
            <a:r>
              <a:rPr lang="en-US" baseline="0" dirty="0"/>
              <a:t>What does contributing mean? 1. Moderately favorable 2. Hold back 3. Opportunity for increased performance (at 25%)</a:t>
            </a:r>
          </a:p>
          <a:p>
            <a:endParaRPr lang="en-US" baseline="0" dirty="0"/>
          </a:p>
          <a:p>
            <a:r>
              <a:rPr lang="en-US" baseline="0" dirty="0"/>
              <a:t>What does disengaged mean? 1. Indifferent 2. Lack motivation 3. At-risk for turnover (at 6.6%)</a:t>
            </a:r>
          </a:p>
          <a:p>
            <a:endParaRPr lang="en-US" baseline="0" dirty="0"/>
          </a:p>
          <a:p>
            <a:r>
              <a:rPr lang="en-US" baseline="0" dirty="0"/>
              <a:t>What does hostile mean? 1. Negative 2. Lack commitment 3. Impact others’ productivity (at 2.4%)</a:t>
            </a:r>
          </a:p>
          <a:p>
            <a:endParaRPr lang="en-US" baseline="0" dirty="0"/>
          </a:p>
          <a:p>
            <a:r>
              <a:rPr lang="en-US" baseline="0" dirty="0"/>
              <a:t>Important to note that this is from a cohort of companies that are focused on being among the Best Places to work in America</a:t>
            </a:r>
          </a:p>
          <a:p>
            <a:endParaRPr lang="en-US" baseline="0" dirty="0"/>
          </a:p>
          <a:p>
            <a:r>
              <a:rPr lang="en-US" baseline="0" dirty="0"/>
              <a:t>When the organization makes changes, I understand why? This was the item (out of 37 items) that had the highest amount of uncertainty at nearly 27%. Employees were neither favorable or unfavorable on this item. This is at the core of our communication as leaders and an area of improvement for the best companies and, therefore, yours.</a:t>
            </a:r>
          </a:p>
          <a:p>
            <a:endParaRPr lang="en-US" baseline="0" dirty="0"/>
          </a:p>
          <a:p>
            <a:r>
              <a:rPr lang="en-US" dirty="0"/>
              <a:t>Quantum Workplace employee engagement survey of 500,000 employees in 8,700 US organizations: Lowest favorability:</a:t>
            </a:r>
            <a:r>
              <a:rPr lang="en-US" baseline="0" dirty="0"/>
              <a:t> When the organization makes changes, I understand why. 27% are neither favorable or unfavorable. Still time to change their minds. 68% fav. And 5% unfavorable</a:t>
            </a:r>
          </a:p>
          <a:p>
            <a:endParaRPr lang="en-US" baseline="0" dirty="0"/>
          </a:p>
          <a:p>
            <a:r>
              <a:rPr lang="en-US" baseline="0" dirty="0"/>
              <a:t>“If I contribute to the organization’s success, I know I will be recognized.” Top 5 driver of engagement and Bottom 5 in favorability</a:t>
            </a:r>
          </a:p>
          <a:p>
            <a:endParaRPr lang="en-US" dirty="0"/>
          </a:p>
        </p:txBody>
      </p:sp>
      <p:sp>
        <p:nvSpPr>
          <p:cNvPr id="4" name="Slide Number Placeholder 3"/>
          <p:cNvSpPr>
            <a:spLocks noGrp="1"/>
          </p:cNvSpPr>
          <p:nvPr>
            <p:ph type="sldNum" sz="quarter" idx="10"/>
          </p:nvPr>
        </p:nvSpPr>
        <p:spPr/>
        <p:txBody>
          <a:bodyPr/>
          <a:lstStyle/>
          <a:p>
            <a:fld id="{02B7A898-8FF3-EA40-ADBA-EFF48C6C6EE7}" type="slidenum">
              <a:rPr lang="en-US" smtClean="0"/>
              <a:t>50</a:t>
            </a:fld>
            <a:endParaRPr lang="en-US" dirty="0"/>
          </a:p>
        </p:txBody>
      </p:sp>
    </p:spTree>
    <p:extLst>
      <p:ext uri="{BB962C8B-B14F-4D97-AF65-F5344CB8AC3E}">
        <p14:creationId xmlns:p14="http://schemas.microsoft.com/office/powerpoint/2010/main" val="1024442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02B7A898-8FF3-EA40-ADBA-EFF48C6C6EE7}" type="slidenum">
              <a:rPr lang="en-US" smtClean="0"/>
              <a:t>51</a:t>
            </a:fld>
            <a:endParaRPr lang="en-US" dirty="0"/>
          </a:p>
        </p:txBody>
      </p:sp>
    </p:spTree>
    <p:extLst>
      <p:ext uri="{BB962C8B-B14F-4D97-AF65-F5344CB8AC3E}">
        <p14:creationId xmlns:p14="http://schemas.microsoft.com/office/powerpoint/2010/main" val="3543981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tip: On an index card or PostIt note, write Listen! and put it on the table in front of you.</a:t>
            </a:r>
          </a:p>
        </p:txBody>
      </p:sp>
      <p:sp>
        <p:nvSpPr>
          <p:cNvPr id="4" name="Slide Number Placeholder 3"/>
          <p:cNvSpPr>
            <a:spLocks noGrp="1"/>
          </p:cNvSpPr>
          <p:nvPr>
            <p:ph type="sldNum" sz="quarter" idx="10"/>
          </p:nvPr>
        </p:nvSpPr>
        <p:spPr/>
        <p:txBody>
          <a:bodyPr/>
          <a:lstStyle/>
          <a:p>
            <a:fld id="{9EE3EDDB-7997-F74E-B2FB-32948B69F5E4}" type="slidenum">
              <a:rPr lang="en-US" smtClean="0"/>
              <a:t>52</a:t>
            </a:fld>
            <a:endParaRPr lang="en-US" dirty="0"/>
          </a:p>
        </p:txBody>
      </p:sp>
    </p:spTree>
    <p:extLst>
      <p:ext uri="{BB962C8B-B14F-4D97-AF65-F5344CB8AC3E}">
        <p14:creationId xmlns:p14="http://schemas.microsoft.com/office/powerpoint/2010/main" val="314028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CFO’s provide a baseline for performance and top-down targets for the transformation</a:t>
            </a:r>
          </a:p>
          <a:p>
            <a:pPr marL="228600" indent="-228600">
              <a:buAutoNum type="arabicPeriod"/>
            </a:pPr>
            <a:r>
              <a:rPr lang="en-US" baseline="0" dirty="0"/>
              <a:t>CFO’s play a key role in performance assessment</a:t>
            </a:r>
          </a:p>
          <a:p>
            <a:pPr marL="228600" indent="-228600">
              <a:buAutoNum type="arabicPeriod"/>
            </a:pPr>
            <a:r>
              <a:rPr lang="en-US" baseline="0" dirty="0"/>
              <a:t>CFO’s create milestone-based KPI’s that clarify requirements and provide consequences. They help prioritize initiatives that drive value and stop the things that don’t.</a:t>
            </a:r>
          </a:p>
          <a:p>
            <a:pPr marL="228600" indent="-228600">
              <a:buAutoNum type="arabicPeriod"/>
            </a:pPr>
            <a:r>
              <a:rPr lang="en-US" baseline="0" dirty="0"/>
              <a:t>They can provide coaching, remove obstacles, make decisions and resolve issues</a:t>
            </a:r>
          </a:p>
          <a:p>
            <a:pPr marL="228600" indent="-228600">
              <a:buAutoNum type="arabicPeriod"/>
            </a:pPr>
            <a:r>
              <a:rPr lang="en-US" baseline="0" dirty="0"/>
              <a:t>Maintaining the financial discipline and reminding everyone that making sure the transformation gains fall to the bottom line is critical.</a:t>
            </a:r>
          </a:p>
        </p:txBody>
      </p:sp>
      <p:sp>
        <p:nvSpPr>
          <p:cNvPr id="4" name="Slide Number Placeholder 3"/>
          <p:cNvSpPr>
            <a:spLocks noGrp="1"/>
          </p:cNvSpPr>
          <p:nvPr>
            <p:ph type="sldNum" sz="quarter" idx="10"/>
          </p:nvPr>
        </p:nvSpPr>
        <p:spPr/>
        <p:txBody>
          <a:bodyPr/>
          <a:lstStyle/>
          <a:p>
            <a:fld id="{02B7A898-8FF3-EA40-ADBA-EFF48C6C6EE7}" type="slidenum">
              <a:rPr lang="en-US" smtClean="0"/>
              <a:t>6</a:t>
            </a:fld>
            <a:endParaRPr lang="en-US" dirty="0"/>
          </a:p>
        </p:txBody>
      </p:sp>
    </p:spTree>
    <p:extLst>
      <p:ext uri="{BB962C8B-B14F-4D97-AF65-F5344CB8AC3E}">
        <p14:creationId xmlns:p14="http://schemas.microsoft.com/office/powerpoint/2010/main" val="400902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Korn Ferry CFO Pulse Survey 2018</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2B7A898-8FF3-EA40-ADBA-EFF48C6C6EE7}" type="slidenum">
              <a:rPr lang="en-US" smtClean="0"/>
              <a:t>7</a:t>
            </a:fld>
            <a:endParaRPr lang="en-US" dirty="0"/>
          </a:p>
        </p:txBody>
      </p:sp>
    </p:spTree>
    <p:extLst>
      <p:ext uri="{BB962C8B-B14F-4D97-AF65-F5344CB8AC3E}">
        <p14:creationId xmlns:p14="http://schemas.microsoft.com/office/powerpoint/2010/main" val="2399981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Korn Ferry CFO Pulse Survey 2018</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Point: Are these skills under-focused due to important or comfort level? The CFO’s don’t know how to address and coach?</a:t>
            </a:r>
          </a:p>
          <a:p>
            <a:endParaRPr lang="en-US" baseline="0" dirty="0"/>
          </a:p>
        </p:txBody>
      </p:sp>
      <p:sp>
        <p:nvSpPr>
          <p:cNvPr id="4" name="Slide Number Placeholder 3"/>
          <p:cNvSpPr>
            <a:spLocks noGrp="1"/>
          </p:cNvSpPr>
          <p:nvPr>
            <p:ph type="sldNum" sz="quarter" idx="10"/>
          </p:nvPr>
        </p:nvSpPr>
        <p:spPr/>
        <p:txBody>
          <a:bodyPr/>
          <a:lstStyle/>
          <a:p>
            <a:fld id="{02B7A898-8FF3-EA40-ADBA-EFF48C6C6EE7}" type="slidenum">
              <a:rPr lang="en-US" smtClean="0"/>
              <a:t>8</a:t>
            </a:fld>
            <a:endParaRPr lang="en-US" dirty="0"/>
          </a:p>
        </p:txBody>
      </p:sp>
    </p:spTree>
    <p:extLst>
      <p:ext uri="{BB962C8B-B14F-4D97-AF65-F5344CB8AC3E}">
        <p14:creationId xmlns:p14="http://schemas.microsoft.com/office/powerpoint/2010/main" val="405921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Korn Ferry CFO Pulse Survey 2018</a:t>
            </a:r>
          </a:p>
          <a:p>
            <a:endParaRPr lang="en-US" baseline="0" dirty="0"/>
          </a:p>
        </p:txBody>
      </p:sp>
      <p:sp>
        <p:nvSpPr>
          <p:cNvPr id="4" name="Slide Number Placeholder 3"/>
          <p:cNvSpPr>
            <a:spLocks noGrp="1"/>
          </p:cNvSpPr>
          <p:nvPr>
            <p:ph type="sldNum" sz="quarter" idx="10"/>
          </p:nvPr>
        </p:nvSpPr>
        <p:spPr/>
        <p:txBody>
          <a:bodyPr/>
          <a:lstStyle/>
          <a:p>
            <a:fld id="{02B7A898-8FF3-EA40-ADBA-EFF48C6C6EE7}" type="slidenum">
              <a:rPr lang="en-US" smtClean="0"/>
              <a:t>9</a:t>
            </a:fld>
            <a:endParaRPr lang="en-US" dirty="0"/>
          </a:p>
        </p:txBody>
      </p:sp>
    </p:spTree>
    <p:extLst>
      <p:ext uri="{BB962C8B-B14F-4D97-AF65-F5344CB8AC3E}">
        <p14:creationId xmlns:p14="http://schemas.microsoft.com/office/powerpoint/2010/main" val="244995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E0C62B-E024-B441-811F-E55CF29F695C}" type="datetimeFigureOut">
              <a:rPr lang="en-US" smtClean="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167428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E0C62B-E024-B441-811F-E55CF29F695C}" type="datetimeFigureOut">
              <a:rPr lang="en-US" smtClean="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23049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E0C62B-E024-B441-811F-E55CF29F695C}" type="datetimeFigureOut">
              <a:rPr lang="en-US" smtClean="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208258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E0C62B-E024-B441-811F-E55CF29F695C}" type="datetimeFigureOut">
              <a:rPr lang="en-US" smtClean="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123499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E0C62B-E024-B441-811F-E55CF29F695C}" type="datetimeFigureOut">
              <a:rPr lang="en-US" smtClean="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113716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E0C62B-E024-B441-811F-E55CF29F695C}" type="datetimeFigureOut">
              <a:rPr lang="en-US" smtClean="0"/>
              <a:t>8/15/18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185664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E0C62B-E024-B441-811F-E55CF29F695C}" type="datetimeFigureOut">
              <a:rPr lang="en-US" smtClean="0"/>
              <a:t>8/15/18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164850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E0C62B-E024-B441-811F-E55CF29F695C}" type="datetimeFigureOut">
              <a:rPr lang="en-US" smtClean="0"/>
              <a:t>8/15/18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167770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0C62B-E024-B441-811F-E55CF29F695C}" type="datetimeFigureOut">
              <a:rPr lang="en-US" smtClean="0"/>
              <a:t>8/15/18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81096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0C62B-E024-B441-811F-E55CF29F695C}" type="datetimeFigureOut">
              <a:rPr lang="en-US" smtClean="0"/>
              <a:t>8/15/18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191028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0C62B-E024-B441-811F-E55CF29F695C}" type="datetimeFigureOut">
              <a:rPr lang="en-US" smtClean="0"/>
              <a:t>8/15/18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4FF45-CD75-F54F-92BA-AE467A88E04E}" type="slidenum">
              <a:rPr lang="en-US" smtClean="0"/>
              <a:t>‹#›</a:t>
            </a:fld>
            <a:endParaRPr lang="en-US" dirty="0"/>
          </a:p>
        </p:txBody>
      </p:sp>
    </p:spTree>
    <p:extLst>
      <p:ext uri="{BB962C8B-B14F-4D97-AF65-F5344CB8AC3E}">
        <p14:creationId xmlns:p14="http://schemas.microsoft.com/office/powerpoint/2010/main" val="130738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0C62B-E024-B441-811F-E55CF29F695C}" type="datetimeFigureOut">
              <a:rPr lang="en-US" smtClean="0"/>
              <a:t>8/15/18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4FF45-CD75-F54F-92BA-AE467A88E04E}" type="slidenum">
              <a:rPr lang="en-US" smtClean="0"/>
              <a:t>‹#›</a:t>
            </a:fld>
            <a:endParaRPr lang="en-US" dirty="0"/>
          </a:p>
        </p:txBody>
      </p:sp>
      <p:pic>
        <p:nvPicPr>
          <p:cNvPr id="9" name="Picture 8">
            <a:extLst>
              <a:ext uri="{FF2B5EF4-FFF2-40B4-BE49-F238E27FC236}">
                <a16:creationId xmlns:a16="http://schemas.microsoft.com/office/drawing/2014/main" id="{E754B3BC-FBE4-C148-910A-9785B071188C}"/>
              </a:ext>
            </a:extLst>
          </p:cNvPr>
          <p:cNvPicPr>
            <a:picLocks noChangeAspect="1"/>
          </p:cNvPicPr>
          <p:nvPr userDrawn="1"/>
        </p:nvPicPr>
        <p:blipFill>
          <a:blip r:embed="rId13"/>
          <a:stretch>
            <a:fillRect/>
          </a:stretch>
        </p:blipFill>
        <p:spPr>
          <a:xfrm>
            <a:off x="11395688" y="6414272"/>
            <a:ext cx="491525" cy="307203"/>
          </a:xfrm>
          <a:prstGeom prst="rect">
            <a:avLst/>
          </a:prstGeom>
        </p:spPr>
      </p:pic>
    </p:spTree>
    <p:extLst>
      <p:ext uri="{BB962C8B-B14F-4D97-AF65-F5344CB8AC3E}">
        <p14:creationId xmlns:p14="http://schemas.microsoft.com/office/powerpoint/2010/main" val="2085996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3.jpeg"/></Relationships>
</file>

<file path=ppt/slides/_rels/slide4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6.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47.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48.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49.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jpg"/></Relationships>
</file>

<file path=ppt/slides/_rels/slide5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51.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222195" y="3602985"/>
            <a:ext cx="5371813" cy="1361848"/>
          </a:xfrm>
        </p:spPr>
        <p:txBody>
          <a:bodyPr>
            <a:normAutofit lnSpcReduction="10000"/>
          </a:bodyPr>
          <a:lstStyle/>
          <a:p>
            <a:pPr>
              <a:lnSpc>
                <a:spcPct val="150000"/>
              </a:lnSpc>
              <a:spcAft>
                <a:spcPts val="600"/>
              </a:spcAft>
            </a:pPr>
            <a:r>
              <a:rPr lang="en-US" sz="2200" b="1" dirty="0">
                <a:solidFill>
                  <a:schemeClr val="accent5">
                    <a:lumMod val="75000"/>
                  </a:schemeClr>
                </a:solidFill>
              </a:rPr>
              <a:t>David Porter, CPA, CMA, CGMA</a:t>
            </a:r>
          </a:p>
          <a:p>
            <a:pPr>
              <a:lnSpc>
                <a:spcPct val="150000"/>
              </a:lnSpc>
              <a:spcAft>
                <a:spcPts val="600"/>
              </a:spcAft>
            </a:pPr>
            <a:r>
              <a:rPr lang="en-US" sz="2200" dirty="0">
                <a:solidFill>
                  <a:schemeClr val="accent5">
                    <a:lumMod val="75000"/>
                  </a:schemeClr>
                </a:solidFill>
              </a:rPr>
              <a:t>President, David Porter Advisors, LLC</a:t>
            </a:r>
          </a:p>
          <a:p>
            <a:endParaRPr lang="en-US" dirty="0"/>
          </a:p>
        </p:txBody>
      </p:sp>
      <p:sp>
        <p:nvSpPr>
          <p:cNvPr id="7" name="Title 1"/>
          <p:cNvSpPr txBox="1">
            <a:spLocks/>
          </p:cNvSpPr>
          <p:nvPr/>
        </p:nvSpPr>
        <p:spPr>
          <a:xfrm>
            <a:off x="2200427" y="1327923"/>
            <a:ext cx="741535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accent5">
                    <a:lumMod val="75000"/>
                  </a:schemeClr>
                </a:solidFill>
              </a:rPr>
              <a:t>Breakthrough CFO Leadership During Transformation</a:t>
            </a:r>
          </a:p>
        </p:txBody>
      </p:sp>
      <p:sp>
        <p:nvSpPr>
          <p:cNvPr id="8" name="Title 1"/>
          <p:cNvSpPr txBox="1">
            <a:spLocks/>
          </p:cNvSpPr>
          <p:nvPr/>
        </p:nvSpPr>
        <p:spPr>
          <a:xfrm>
            <a:off x="3780002" y="2769075"/>
            <a:ext cx="4256200" cy="3400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rPr>
              <a:t>August 15, 2018</a:t>
            </a:r>
          </a:p>
        </p:txBody>
      </p:sp>
    </p:spTree>
    <p:extLst>
      <p:ext uri="{BB962C8B-B14F-4D97-AF65-F5344CB8AC3E}">
        <p14:creationId xmlns:p14="http://schemas.microsoft.com/office/powerpoint/2010/main" val="17019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5B0FF2-7174-BE48-BD92-4DA9774F695C}"/>
              </a:ext>
            </a:extLst>
          </p:cNvPr>
          <p:cNvSpPr txBox="1"/>
          <p:nvPr/>
        </p:nvSpPr>
        <p:spPr>
          <a:xfrm>
            <a:off x="4878784" y="4824249"/>
            <a:ext cx="6673136" cy="1461780"/>
          </a:xfrm>
          <a:prstGeom prst="rect">
            <a:avLst/>
          </a:prstGeom>
        </p:spPr>
        <p:txBody>
          <a:bodyPr vert="horz" lIns="91440" tIns="45720" rIns="91440" bIns="45720" rtlCol="0" anchor="ctr">
            <a:normAutofit/>
          </a:bodyPr>
          <a:lstStyle/>
          <a:p>
            <a:pPr>
              <a:lnSpc>
                <a:spcPct val="90000"/>
              </a:lnSpc>
              <a:spcAft>
                <a:spcPts val="600"/>
              </a:spcAft>
            </a:pPr>
            <a:r>
              <a:rPr lang="en-US" dirty="0">
                <a:solidFill>
                  <a:schemeClr val="bg1"/>
                </a:solidFill>
              </a:rPr>
              <a:t>If talent matters to the CEO, the CFO and CHRO are working in lockstep to help transform the company</a:t>
            </a:r>
          </a:p>
        </p:txBody>
      </p:sp>
      <p:pic>
        <p:nvPicPr>
          <p:cNvPr id="6" name="Picture 5">
            <a:extLst>
              <a:ext uri="{FF2B5EF4-FFF2-40B4-BE49-F238E27FC236}">
                <a16:creationId xmlns:a16="http://schemas.microsoft.com/office/drawing/2014/main" id="{2AF190C3-E208-6948-821D-10DB0C1763CA}"/>
              </a:ext>
            </a:extLst>
          </p:cNvPr>
          <p:cNvPicPr>
            <a:picLocks noChangeAspect="1"/>
          </p:cNvPicPr>
          <p:nvPr/>
        </p:nvPicPr>
        <p:blipFill>
          <a:blip r:embed="rId3"/>
          <a:stretch>
            <a:fillRect/>
          </a:stretch>
        </p:blipFill>
        <p:spPr>
          <a:xfrm>
            <a:off x="0" y="0"/>
            <a:ext cx="1909118" cy="471575"/>
          </a:xfrm>
          <a:prstGeom prst="rect">
            <a:avLst/>
          </a:prstGeom>
        </p:spPr>
      </p:pic>
      <p:pic>
        <p:nvPicPr>
          <p:cNvPr id="4" name="Picture 3">
            <a:extLst>
              <a:ext uri="{FF2B5EF4-FFF2-40B4-BE49-F238E27FC236}">
                <a16:creationId xmlns:a16="http://schemas.microsoft.com/office/drawing/2014/main" id="{53C4501D-041A-6D4F-9288-46C155CAC110}"/>
              </a:ext>
            </a:extLst>
          </p:cNvPr>
          <p:cNvPicPr>
            <a:picLocks noChangeAspect="1"/>
          </p:cNvPicPr>
          <p:nvPr/>
        </p:nvPicPr>
        <p:blipFill>
          <a:blip r:embed="rId4"/>
          <a:stretch>
            <a:fillRect/>
          </a:stretch>
        </p:blipFill>
        <p:spPr>
          <a:xfrm>
            <a:off x="1647394" y="855390"/>
            <a:ext cx="8894164" cy="3123198"/>
          </a:xfrm>
          <a:prstGeom prst="rect">
            <a:avLst/>
          </a:prstGeom>
        </p:spPr>
      </p:pic>
      <p:sp>
        <p:nvSpPr>
          <p:cNvPr id="9" name="Left Arrow 8">
            <a:extLst>
              <a:ext uri="{FF2B5EF4-FFF2-40B4-BE49-F238E27FC236}">
                <a16:creationId xmlns:a16="http://schemas.microsoft.com/office/drawing/2014/main" id="{CB6BDBA1-BC43-3742-9B4A-442F815C3A27}"/>
              </a:ext>
            </a:extLst>
          </p:cNvPr>
          <p:cNvSpPr/>
          <p:nvPr/>
        </p:nvSpPr>
        <p:spPr>
          <a:xfrm>
            <a:off x="8094725" y="3035006"/>
            <a:ext cx="599570" cy="195374"/>
          </a:xfrm>
          <a:prstGeom prst="leftArrow">
            <a:avLst/>
          </a:prstGeom>
          <a:solidFill>
            <a:srgbClr val="FF7E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36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726" y="379067"/>
            <a:ext cx="8229600" cy="1143000"/>
          </a:xfrm>
        </p:spPr>
        <p:txBody>
          <a:bodyPr>
            <a:normAutofit/>
          </a:bodyPr>
          <a:lstStyle/>
          <a:p>
            <a:pPr algn="ctr"/>
            <a:r>
              <a:rPr lang="en-US" sz="3200" b="1" dirty="0">
                <a:solidFill>
                  <a:srgbClr val="0070C0"/>
                </a:solidFill>
              </a:rPr>
              <a:t>Why transformations fail</a:t>
            </a:r>
          </a:p>
        </p:txBody>
      </p:sp>
      <p:sp>
        <p:nvSpPr>
          <p:cNvPr id="5" name="TextBox 4"/>
          <p:cNvSpPr txBox="1"/>
          <p:nvPr/>
        </p:nvSpPr>
        <p:spPr>
          <a:xfrm>
            <a:off x="2687521" y="1432127"/>
            <a:ext cx="7323909" cy="2554545"/>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400" b="1" dirty="0">
                <a:solidFill>
                  <a:srgbClr val="0070C0"/>
                </a:solidFill>
              </a:rPr>
              <a:t>Competing priorities</a:t>
            </a:r>
          </a:p>
          <a:p>
            <a:pPr marL="457200" indent="-457200">
              <a:spcBef>
                <a:spcPts val="600"/>
              </a:spcBef>
              <a:spcAft>
                <a:spcPts val="600"/>
              </a:spcAft>
              <a:buFont typeface="+mj-lt"/>
              <a:buAutoNum type="arabicPeriod"/>
            </a:pPr>
            <a:r>
              <a:rPr lang="en-US" sz="2400" b="1" dirty="0">
                <a:solidFill>
                  <a:srgbClr val="0070C0"/>
                </a:solidFill>
              </a:rPr>
              <a:t>Low-trust environment</a:t>
            </a:r>
          </a:p>
          <a:p>
            <a:pPr marL="457200" indent="-457200">
              <a:spcBef>
                <a:spcPts val="600"/>
              </a:spcBef>
              <a:spcAft>
                <a:spcPts val="600"/>
              </a:spcAft>
              <a:buFont typeface="+mj-lt"/>
              <a:buAutoNum type="arabicPeriod"/>
            </a:pPr>
            <a:r>
              <a:rPr lang="en-US" sz="2400" b="1" dirty="0">
                <a:solidFill>
                  <a:srgbClr val="0070C0"/>
                </a:solidFill>
              </a:rPr>
              <a:t>Reluctant decision making</a:t>
            </a:r>
          </a:p>
          <a:p>
            <a:pPr marL="457200" indent="-457200">
              <a:spcBef>
                <a:spcPts val="600"/>
              </a:spcBef>
              <a:spcAft>
                <a:spcPts val="600"/>
              </a:spcAft>
              <a:buFont typeface="+mj-lt"/>
              <a:buAutoNum type="arabicPeriod"/>
            </a:pPr>
            <a:r>
              <a:rPr lang="en-US" sz="2400" b="1" dirty="0">
                <a:solidFill>
                  <a:srgbClr val="0070C0"/>
                </a:solidFill>
              </a:rPr>
              <a:t>Lack of customer-focused vision</a:t>
            </a:r>
          </a:p>
          <a:p>
            <a:pPr marL="457200" indent="-457200">
              <a:spcBef>
                <a:spcPts val="600"/>
              </a:spcBef>
              <a:spcAft>
                <a:spcPts val="600"/>
              </a:spcAft>
              <a:buFont typeface="+mj-lt"/>
              <a:buAutoNum type="arabicPeriod"/>
            </a:pPr>
            <a:r>
              <a:rPr lang="en-US" sz="2400" b="1" dirty="0">
                <a:solidFill>
                  <a:srgbClr val="0070C0"/>
                </a:solidFill>
              </a:rPr>
              <a:t>Ineffective communication</a:t>
            </a:r>
          </a:p>
        </p:txBody>
      </p:sp>
    </p:spTree>
    <p:extLst>
      <p:ext uri="{BB962C8B-B14F-4D97-AF65-F5344CB8AC3E}">
        <p14:creationId xmlns:p14="http://schemas.microsoft.com/office/powerpoint/2010/main" val="2250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726" y="379067"/>
            <a:ext cx="8229600" cy="1143000"/>
          </a:xfrm>
        </p:spPr>
        <p:txBody>
          <a:bodyPr>
            <a:normAutofit/>
          </a:bodyPr>
          <a:lstStyle/>
          <a:p>
            <a:pPr algn="ctr"/>
            <a:r>
              <a:rPr lang="en-US" sz="3200" b="1" dirty="0">
                <a:solidFill>
                  <a:srgbClr val="0070C0"/>
                </a:solidFill>
              </a:rPr>
              <a:t>Why transformations fail</a:t>
            </a:r>
          </a:p>
        </p:txBody>
      </p:sp>
      <p:sp>
        <p:nvSpPr>
          <p:cNvPr id="5" name="TextBox 4"/>
          <p:cNvSpPr txBox="1"/>
          <p:nvPr/>
        </p:nvSpPr>
        <p:spPr>
          <a:xfrm>
            <a:off x="2687521" y="1432127"/>
            <a:ext cx="7323909" cy="2554545"/>
          </a:xfrm>
          <a:prstGeom prst="rect">
            <a:avLst/>
          </a:prstGeom>
          <a:noFill/>
        </p:spPr>
        <p:txBody>
          <a:bodyPr wrap="square" rtlCol="0">
            <a:spAutoFit/>
          </a:bodyPr>
          <a:lstStyle/>
          <a:p>
            <a:pPr marL="457200" indent="-457200">
              <a:spcBef>
                <a:spcPts val="600"/>
              </a:spcBef>
              <a:spcAft>
                <a:spcPts val="600"/>
              </a:spcAft>
              <a:buFont typeface="+mj-lt"/>
              <a:buAutoNum type="arabicPeriod" startAt="6"/>
            </a:pPr>
            <a:r>
              <a:rPr lang="en-US" sz="2400" b="1" dirty="0">
                <a:solidFill>
                  <a:srgbClr val="0070C0"/>
                </a:solidFill>
              </a:rPr>
              <a:t>Insufficient employee engagement</a:t>
            </a:r>
          </a:p>
          <a:p>
            <a:pPr marL="457200" indent="-457200">
              <a:spcBef>
                <a:spcPts val="600"/>
              </a:spcBef>
              <a:spcAft>
                <a:spcPts val="600"/>
              </a:spcAft>
              <a:buFont typeface="+mj-lt"/>
              <a:buAutoNum type="arabicPeriod" startAt="6"/>
            </a:pPr>
            <a:r>
              <a:rPr lang="en-US" sz="2400" b="1" dirty="0">
                <a:solidFill>
                  <a:srgbClr val="0070C0"/>
                </a:solidFill>
              </a:rPr>
              <a:t>Declining financial discipline</a:t>
            </a:r>
          </a:p>
          <a:p>
            <a:pPr marL="457200" indent="-457200">
              <a:spcBef>
                <a:spcPts val="600"/>
              </a:spcBef>
              <a:spcAft>
                <a:spcPts val="600"/>
              </a:spcAft>
              <a:buFont typeface="+mj-lt"/>
              <a:buAutoNum type="arabicPeriod" startAt="6"/>
            </a:pPr>
            <a:r>
              <a:rPr lang="en-US" sz="2400" b="1" dirty="0">
                <a:solidFill>
                  <a:srgbClr val="0070C0"/>
                </a:solidFill>
              </a:rPr>
              <a:t>Surrendering to change fatigue</a:t>
            </a:r>
          </a:p>
          <a:p>
            <a:pPr marL="457200" indent="-457200">
              <a:spcBef>
                <a:spcPts val="600"/>
              </a:spcBef>
              <a:spcAft>
                <a:spcPts val="600"/>
              </a:spcAft>
              <a:buFont typeface="+mj-lt"/>
              <a:buAutoNum type="arabicPeriod" startAt="6"/>
            </a:pPr>
            <a:r>
              <a:rPr lang="en-US" sz="2400" b="1" dirty="0">
                <a:solidFill>
                  <a:srgbClr val="0070C0"/>
                </a:solidFill>
              </a:rPr>
              <a:t>Quitting while ahead</a:t>
            </a:r>
          </a:p>
          <a:p>
            <a:pPr marL="457200" indent="-457200">
              <a:spcBef>
                <a:spcPts val="600"/>
              </a:spcBef>
              <a:spcAft>
                <a:spcPts val="600"/>
              </a:spcAft>
              <a:buFont typeface="+mj-lt"/>
              <a:buAutoNum type="arabicPeriod" startAt="6"/>
            </a:pPr>
            <a:r>
              <a:rPr lang="en-US" sz="2400" b="1" dirty="0">
                <a:solidFill>
                  <a:srgbClr val="0070C0"/>
                </a:solidFill>
              </a:rPr>
              <a:t>CEO turnover</a:t>
            </a:r>
          </a:p>
        </p:txBody>
      </p:sp>
    </p:spTree>
    <p:extLst>
      <p:ext uri="{BB962C8B-B14F-4D97-AF65-F5344CB8AC3E}">
        <p14:creationId xmlns:p14="http://schemas.microsoft.com/office/powerpoint/2010/main" val="392380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726" y="528967"/>
            <a:ext cx="8229600" cy="1143000"/>
          </a:xfrm>
        </p:spPr>
        <p:txBody>
          <a:bodyPr>
            <a:normAutofit/>
          </a:bodyPr>
          <a:lstStyle/>
          <a:p>
            <a:pPr algn="ctr"/>
            <a:r>
              <a:rPr lang="en-US" sz="3200" b="1" dirty="0">
                <a:solidFill>
                  <a:srgbClr val="0070C0"/>
                </a:solidFill>
              </a:rPr>
              <a:t>Why transformations succeed</a:t>
            </a:r>
          </a:p>
        </p:txBody>
      </p:sp>
      <p:sp>
        <p:nvSpPr>
          <p:cNvPr id="5" name="TextBox 4"/>
          <p:cNvSpPr txBox="1"/>
          <p:nvPr/>
        </p:nvSpPr>
        <p:spPr>
          <a:xfrm>
            <a:off x="2612572" y="1863523"/>
            <a:ext cx="7323909" cy="3816429"/>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400" b="1" dirty="0">
                <a:solidFill>
                  <a:srgbClr val="0070C0"/>
                </a:solidFill>
              </a:rPr>
              <a:t>Senior leaders continuously communicate transparently and everywhere</a:t>
            </a:r>
          </a:p>
          <a:p>
            <a:pPr marL="457200" indent="-457200">
              <a:spcBef>
                <a:spcPts val="600"/>
              </a:spcBef>
              <a:spcAft>
                <a:spcPts val="600"/>
              </a:spcAft>
              <a:buFont typeface="+mj-lt"/>
              <a:buAutoNum type="arabicPeriod"/>
            </a:pPr>
            <a:r>
              <a:rPr lang="en-US" sz="2400" b="1" dirty="0">
                <a:solidFill>
                  <a:srgbClr val="0070C0"/>
                </a:solidFill>
              </a:rPr>
              <a:t>Trust is established and expanded</a:t>
            </a:r>
          </a:p>
          <a:p>
            <a:pPr marL="457200" indent="-457200">
              <a:spcBef>
                <a:spcPts val="600"/>
              </a:spcBef>
              <a:spcAft>
                <a:spcPts val="600"/>
              </a:spcAft>
              <a:buFont typeface="+mj-lt"/>
              <a:buAutoNum type="arabicPeriod"/>
            </a:pPr>
            <a:r>
              <a:rPr lang="en-US" sz="2400" b="1" dirty="0">
                <a:solidFill>
                  <a:srgbClr val="0070C0"/>
                </a:solidFill>
              </a:rPr>
              <a:t>Decision-making is designed and deliberate</a:t>
            </a:r>
          </a:p>
          <a:p>
            <a:pPr marL="457200" indent="-457200">
              <a:spcBef>
                <a:spcPts val="600"/>
              </a:spcBef>
              <a:spcAft>
                <a:spcPts val="600"/>
              </a:spcAft>
              <a:buFont typeface="+mj-lt"/>
              <a:buAutoNum type="arabicPeriod"/>
            </a:pPr>
            <a:r>
              <a:rPr lang="en-US" sz="2400" b="1" dirty="0">
                <a:solidFill>
                  <a:srgbClr val="0070C0"/>
                </a:solidFill>
              </a:rPr>
              <a:t>Leaders role model new behaviors</a:t>
            </a:r>
          </a:p>
          <a:p>
            <a:pPr marL="457200" indent="-457200">
              <a:spcBef>
                <a:spcPts val="600"/>
              </a:spcBef>
              <a:spcAft>
                <a:spcPts val="600"/>
              </a:spcAft>
              <a:buFont typeface="+mj-lt"/>
              <a:buAutoNum type="arabicPeriod"/>
            </a:pPr>
            <a:r>
              <a:rPr lang="en-US" sz="2400" b="1" dirty="0">
                <a:solidFill>
                  <a:srgbClr val="0070C0"/>
                </a:solidFill>
              </a:rPr>
              <a:t>Everyone tells a consistent change story</a:t>
            </a:r>
          </a:p>
          <a:p>
            <a:pPr marL="457200" indent="-457200">
              <a:spcBef>
                <a:spcPts val="600"/>
              </a:spcBef>
              <a:spcAft>
                <a:spcPts val="600"/>
              </a:spcAft>
              <a:buFont typeface="+mj-lt"/>
              <a:buAutoNum type="arabicPeriod"/>
            </a:pPr>
            <a:r>
              <a:rPr lang="en-US" sz="2400" b="1" dirty="0">
                <a:solidFill>
                  <a:srgbClr val="0070C0"/>
                </a:solidFill>
              </a:rPr>
              <a:t>We drive multiple actions during and after transformation</a:t>
            </a:r>
          </a:p>
        </p:txBody>
      </p:sp>
      <p:sp>
        <p:nvSpPr>
          <p:cNvPr id="6" name="TextBox 5">
            <a:extLst>
              <a:ext uri="{FF2B5EF4-FFF2-40B4-BE49-F238E27FC236}">
                <a16:creationId xmlns:a16="http://schemas.microsoft.com/office/drawing/2014/main" id="{E153A338-55AD-6845-9EDF-F9384B3019EF}"/>
              </a:ext>
            </a:extLst>
          </p:cNvPr>
          <p:cNvSpPr txBox="1"/>
          <p:nvPr/>
        </p:nvSpPr>
        <p:spPr>
          <a:xfrm>
            <a:off x="3516336" y="5998922"/>
            <a:ext cx="5516380" cy="461665"/>
          </a:xfrm>
          <a:prstGeom prst="rect">
            <a:avLst/>
          </a:prstGeom>
          <a:solidFill>
            <a:srgbClr val="FF7E1C"/>
          </a:solidFill>
          <a:ln w="19050">
            <a:solidFill>
              <a:srgbClr val="0070C0"/>
            </a:solidFill>
          </a:ln>
        </p:spPr>
        <p:txBody>
          <a:bodyPr wrap="square" rtlCol="0">
            <a:spAutoFit/>
          </a:bodyPr>
          <a:lstStyle/>
          <a:p>
            <a:pPr algn="ctr"/>
            <a:r>
              <a:rPr lang="en-US" sz="2400" b="1" dirty="0">
                <a:solidFill>
                  <a:schemeClr val="bg1"/>
                </a:solidFill>
                <a:latin typeface="+mj-lt"/>
                <a:ea typeface="+mj-ea"/>
                <a:cs typeface="+mj-cs"/>
              </a:rPr>
              <a:t>All leadership happens during conversation</a:t>
            </a:r>
            <a:endParaRPr lang="en-US" b="1" dirty="0">
              <a:solidFill>
                <a:schemeClr val="bg1"/>
              </a:solidFill>
            </a:endParaRPr>
          </a:p>
        </p:txBody>
      </p:sp>
    </p:spTree>
    <p:extLst>
      <p:ext uri="{BB962C8B-B14F-4D97-AF65-F5344CB8AC3E}">
        <p14:creationId xmlns:p14="http://schemas.microsoft.com/office/powerpoint/2010/main" val="157231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990600" y="510650"/>
            <a:ext cx="10515600" cy="1325563"/>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Trust Equation</a:t>
            </a:r>
          </a:p>
        </p:txBody>
      </p:sp>
      <p:grpSp>
        <p:nvGrpSpPr>
          <p:cNvPr id="2" name="Group 1">
            <a:extLst>
              <a:ext uri="{FF2B5EF4-FFF2-40B4-BE49-F238E27FC236}">
                <a16:creationId xmlns:a16="http://schemas.microsoft.com/office/drawing/2014/main" id="{E504D72C-3317-B34B-A8FE-1CD3DDC1BBAD}"/>
              </a:ext>
            </a:extLst>
          </p:cNvPr>
          <p:cNvGrpSpPr/>
          <p:nvPr/>
        </p:nvGrpSpPr>
        <p:grpSpPr>
          <a:xfrm>
            <a:off x="2397211" y="1865054"/>
            <a:ext cx="8500332" cy="2906398"/>
            <a:chOff x="2397211" y="1865054"/>
            <a:chExt cx="8500332" cy="2906398"/>
          </a:xfrm>
        </p:grpSpPr>
        <p:sp>
          <p:nvSpPr>
            <p:cNvPr id="5" name="Rectangle 4"/>
            <p:cNvSpPr/>
            <p:nvPr/>
          </p:nvSpPr>
          <p:spPr>
            <a:xfrm>
              <a:off x="5102368" y="1865054"/>
              <a:ext cx="1656778"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343442" y="1870331"/>
              <a:ext cx="1684777"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853565" y="1865054"/>
              <a:ext cx="1720874"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14170" y="3632993"/>
              <a:ext cx="2310273" cy="1138459"/>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971041" y="2088160"/>
              <a:ext cx="1594021" cy="461665"/>
            </a:xfrm>
            <a:prstGeom prst="rect">
              <a:avLst/>
            </a:prstGeom>
            <a:noFill/>
          </p:spPr>
          <p:txBody>
            <a:bodyPr wrap="square" rtlCol="0">
              <a:spAutoFit/>
            </a:bodyPr>
            <a:lstStyle/>
            <a:p>
              <a:r>
                <a:rPr lang="en-US" sz="2400" dirty="0">
                  <a:solidFill>
                    <a:schemeClr val="bg1"/>
                  </a:solidFill>
                </a:rPr>
                <a:t>Credibility</a:t>
              </a:r>
            </a:p>
          </p:txBody>
        </p:sp>
        <p:sp>
          <p:nvSpPr>
            <p:cNvPr id="10" name="TextBox 9"/>
            <p:cNvSpPr txBox="1"/>
            <p:nvPr/>
          </p:nvSpPr>
          <p:spPr>
            <a:xfrm>
              <a:off x="7583638" y="2125231"/>
              <a:ext cx="1303578" cy="461665"/>
            </a:xfrm>
            <a:prstGeom prst="rect">
              <a:avLst/>
            </a:prstGeom>
            <a:noFill/>
            <a:scene3d>
              <a:camera prst="orthographicFront"/>
              <a:lightRig rig="threePt" dir="t"/>
            </a:scene3d>
            <a:sp3d>
              <a:bevelT prst="angle"/>
            </a:sp3d>
          </p:spPr>
          <p:txBody>
            <a:bodyPr wrap="square" rtlCol="0">
              <a:spAutoFit/>
            </a:bodyPr>
            <a:lstStyle/>
            <a:p>
              <a:r>
                <a:rPr lang="en-US" sz="2400" dirty="0">
                  <a:solidFill>
                    <a:schemeClr val="bg1"/>
                  </a:solidFill>
                </a:rPr>
                <a:t>Intimacy</a:t>
              </a:r>
            </a:p>
          </p:txBody>
        </p:sp>
        <p:sp>
          <p:nvSpPr>
            <p:cNvPr id="11" name="TextBox 10"/>
            <p:cNvSpPr txBox="1"/>
            <p:nvPr/>
          </p:nvSpPr>
          <p:spPr>
            <a:xfrm>
              <a:off x="5282026" y="2137588"/>
              <a:ext cx="1477120" cy="461665"/>
            </a:xfrm>
            <a:prstGeom prst="rect">
              <a:avLst/>
            </a:prstGeom>
            <a:noFill/>
          </p:spPr>
          <p:txBody>
            <a:bodyPr wrap="square" rtlCol="0">
              <a:spAutoFit/>
            </a:bodyPr>
            <a:lstStyle/>
            <a:p>
              <a:r>
                <a:rPr lang="en-US" sz="2400" dirty="0">
                  <a:solidFill>
                    <a:schemeClr val="bg1"/>
                  </a:solidFill>
                </a:rPr>
                <a:t>Reliability</a:t>
              </a:r>
            </a:p>
          </p:txBody>
        </p:sp>
        <p:sp>
          <p:nvSpPr>
            <p:cNvPr id="12" name="TextBox 11"/>
            <p:cNvSpPr txBox="1"/>
            <p:nvPr/>
          </p:nvSpPr>
          <p:spPr>
            <a:xfrm>
              <a:off x="5030379" y="3973268"/>
              <a:ext cx="2194065" cy="461665"/>
            </a:xfrm>
            <a:prstGeom prst="rect">
              <a:avLst/>
            </a:prstGeom>
            <a:noFill/>
          </p:spPr>
          <p:txBody>
            <a:bodyPr wrap="square" rtlCol="0">
              <a:spAutoFit/>
            </a:bodyPr>
            <a:lstStyle/>
            <a:p>
              <a:r>
                <a:rPr lang="en-US" sz="2400" dirty="0">
                  <a:solidFill>
                    <a:schemeClr val="bg1"/>
                  </a:solidFill>
                </a:rPr>
                <a:t>Self-Orientation</a:t>
              </a:r>
            </a:p>
          </p:txBody>
        </p:sp>
        <p:cxnSp>
          <p:nvCxnSpPr>
            <p:cNvPr id="14" name="Straight Connector 13"/>
            <p:cNvCxnSpPr/>
            <p:nvPr/>
          </p:nvCxnSpPr>
          <p:spPr>
            <a:xfrm>
              <a:off x="2397211" y="3188043"/>
              <a:ext cx="7129848" cy="36361"/>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610721" y="2088160"/>
              <a:ext cx="465299" cy="478778"/>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lus 21"/>
            <p:cNvSpPr/>
            <p:nvPr/>
          </p:nvSpPr>
          <p:spPr>
            <a:xfrm>
              <a:off x="6811842" y="2094423"/>
              <a:ext cx="465299" cy="478778"/>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Up Arrow 15"/>
            <p:cNvSpPr/>
            <p:nvPr/>
          </p:nvSpPr>
          <p:spPr>
            <a:xfrm>
              <a:off x="10478359" y="1887640"/>
              <a:ext cx="384438" cy="82475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9728391" y="2107440"/>
              <a:ext cx="798464" cy="461665"/>
            </a:xfrm>
            <a:prstGeom prst="rect">
              <a:avLst/>
            </a:prstGeom>
            <a:noFill/>
          </p:spPr>
          <p:txBody>
            <a:bodyPr wrap="square" rtlCol="0">
              <a:spAutoFit/>
            </a:bodyPr>
            <a:lstStyle/>
            <a:p>
              <a:pPr algn="ctr"/>
              <a:r>
                <a:rPr lang="en-US" sz="1200" b="1" dirty="0">
                  <a:solidFill>
                    <a:schemeClr val="accent5">
                      <a:lumMod val="50000"/>
                    </a:schemeClr>
                  </a:solidFill>
                </a:rPr>
                <a:t>Higher is Better</a:t>
              </a:r>
            </a:p>
          </p:txBody>
        </p:sp>
        <p:sp>
          <p:nvSpPr>
            <p:cNvPr id="20" name="Up Arrow 19"/>
            <p:cNvSpPr/>
            <p:nvPr/>
          </p:nvSpPr>
          <p:spPr>
            <a:xfrm rot="10800000">
              <a:off x="10513105" y="3820253"/>
              <a:ext cx="384438" cy="82475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9818711" y="3891797"/>
              <a:ext cx="797155" cy="461665"/>
            </a:xfrm>
            <a:prstGeom prst="rect">
              <a:avLst/>
            </a:prstGeom>
            <a:noFill/>
          </p:spPr>
          <p:txBody>
            <a:bodyPr wrap="square" rtlCol="0">
              <a:spAutoFit/>
            </a:bodyPr>
            <a:lstStyle/>
            <a:p>
              <a:pPr algn="ctr"/>
              <a:r>
                <a:rPr lang="en-US" sz="1200" b="1" dirty="0">
                  <a:solidFill>
                    <a:schemeClr val="accent5">
                      <a:lumMod val="50000"/>
                    </a:schemeClr>
                  </a:solidFill>
                </a:rPr>
                <a:t>Lower is Better</a:t>
              </a:r>
            </a:p>
          </p:txBody>
        </p:sp>
      </p:grpSp>
    </p:spTree>
    <p:extLst>
      <p:ext uri="{BB962C8B-B14F-4D97-AF65-F5344CB8AC3E}">
        <p14:creationId xmlns:p14="http://schemas.microsoft.com/office/powerpoint/2010/main" val="20291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990600" y="634401"/>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Trust Equation: Questions</a:t>
            </a:r>
          </a:p>
        </p:txBody>
      </p:sp>
      <p:grpSp>
        <p:nvGrpSpPr>
          <p:cNvPr id="15" name="Group 14">
            <a:extLst>
              <a:ext uri="{FF2B5EF4-FFF2-40B4-BE49-F238E27FC236}">
                <a16:creationId xmlns:a16="http://schemas.microsoft.com/office/drawing/2014/main" id="{CBF86A50-D39B-8A4E-B0B6-565BBA313162}"/>
              </a:ext>
            </a:extLst>
          </p:cNvPr>
          <p:cNvGrpSpPr/>
          <p:nvPr/>
        </p:nvGrpSpPr>
        <p:grpSpPr>
          <a:xfrm>
            <a:off x="2046789" y="1880765"/>
            <a:ext cx="9723188" cy="3468574"/>
            <a:chOff x="2046789" y="1880765"/>
            <a:chExt cx="9723188" cy="3468574"/>
          </a:xfrm>
        </p:grpSpPr>
        <p:grpSp>
          <p:nvGrpSpPr>
            <p:cNvPr id="3" name="Group 2"/>
            <p:cNvGrpSpPr/>
            <p:nvPr/>
          </p:nvGrpSpPr>
          <p:grpSpPr>
            <a:xfrm>
              <a:off x="2046789" y="1880765"/>
              <a:ext cx="8713453" cy="3468574"/>
              <a:chOff x="2109035" y="1581563"/>
              <a:chExt cx="8713453" cy="3468574"/>
            </a:xfrm>
          </p:grpSpPr>
          <p:sp>
            <p:nvSpPr>
              <p:cNvPr id="5" name="Rectangle 4"/>
              <p:cNvSpPr/>
              <p:nvPr/>
            </p:nvSpPr>
            <p:spPr>
              <a:xfrm>
                <a:off x="5102368" y="1581563"/>
                <a:ext cx="1656778"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549170" y="1581563"/>
                <a:ext cx="1684777"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527860" y="1581563"/>
                <a:ext cx="1720874"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14169" y="3904979"/>
                <a:ext cx="2310273" cy="1138459"/>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654713" y="1750993"/>
                <a:ext cx="1522717" cy="461665"/>
              </a:xfrm>
              <a:prstGeom prst="rect">
                <a:avLst/>
              </a:prstGeom>
              <a:noFill/>
            </p:spPr>
            <p:txBody>
              <a:bodyPr wrap="square" rtlCol="0">
                <a:spAutoFit/>
              </a:bodyPr>
              <a:lstStyle/>
              <a:p>
                <a:r>
                  <a:rPr lang="en-US" sz="2400" dirty="0">
                    <a:solidFill>
                      <a:schemeClr val="bg1"/>
                    </a:solidFill>
                  </a:rPr>
                  <a:t>Credibility</a:t>
                </a:r>
              </a:p>
            </p:txBody>
          </p:sp>
          <p:sp>
            <p:nvSpPr>
              <p:cNvPr id="10" name="TextBox 9"/>
              <p:cNvSpPr txBox="1"/>
              <p:nvPr/>
            </p:nvSpPr>
            <p:spPr>
              <a:xfrm>
                <a:off x="7708899" y="1750993"/>
                <a:ext cx="1303578" cy="461665"/>
              </a:xfrm>
              <a:prstGeom prst="rect">
                <a:avLst/>
              </a:prstGeom>
              <a:noFill/>
              <a:scene3d>
                <a:camera prst="orthographicFront"/>
                <a:lightRig rig="threePt" dir="t"/>
              </a:scene3d>
              <a:sp3d>
                <a:bevelT prst="angle"/>
              </a:sp3d>
            </p:spPr>
            <p:txBody>
              <a:bodyPr wrap="square" rtlCol="0">
                <a:spAutoFit/>
              </a:bodyPr>
              <a:lstStyle/>
              <a:p>
                <a:r>
                  <a:rPr lang="en-US" sz="2400" dirty="0">
                    <a:solidFill>
                      <a:schemeClr val="bg1"/>
                    </a:solidFill>
                  </a:rPr>
                  <a:t>Intimacy</a:t>
                </a:r>
              </a:p>
            </p:txBody>
          </p:sp>
          <p:sp>
            <p:nvSpPr>
              <p:cNvPr id="11" name="TextBox 10"/>
              <p:cNvSpPr txBox="1"/>
              <p:nvPr/>
            </p:nvSpPr>
            <p:spPr>
              <a:xfrm>
                <a:off x="5193719" y="1788346"/>
                <a:ext cx="1477120" cy="461665"/>
              </a:xfrm>
              <a:prstGeom prst="rect">
                <a:avLst/>
              </a:prstGeom>
              <a:noFill/>
            </p:spPr>
            <p:txBody>
              <a:bodyPr wrap="square" rtlCol="0">
                <a:spAutoFit/>
              </a:bodyPr>
              <a:lstStyle/>
              <a:p>
                <a:r>
                  <a:rPr lang="en-US" sz="2400" dirty="0">
                    <a:solidFill>
                      <a:schemeClr val="bg1"/>
                    </a:solidFill>
                  </a:rPr>
                  <a:t>Reliability</a:t>
                </a:r>
              </a:p>
            </p:txBody>
          </p:sp>
          <p:sp>
            <p:nvSpPr>
              <p:cNvPr id="12" name="TextBox 11"/>
              <p:cNvSpPr txBox="1"/>
              <p:nvPr/>
            </p:nvSpPr>
            <p:spPr>
              <a:xfrm>
                <a:off x="5030377" y="4215900"/>
                <a:ext cx="2194065" cy="461665"/>
              </a:xfrm>
              <a:prstGeom prst="rect">
                <a:avLst/>
              </a:prstGeom>
              <a:noFill/>
            </p:spPr>
            <p:txBody>
              <a:bodyPr wrap="square" rtlCol="0">
                <a:spAutoFit/>
              </a:bodyPr>
              <a:lstStyle/>
              <a:p>
                <a:r>
                  <a:rPr lang="en-US" sz="2400" dirty="0">
                    <a:solidFill>
                      <a:schemeClr val="bg1"/>
                    </a:solidFill>
                  </a:rPr>
                  <a:t>Self-Orientation</a:t>
                </a:r>
              </a:p>
            </p:txBody>
          </p:sp>
          <p:cxnSp>
            <p:nvCxnSpPr>
              <p:cNvPr id="14" name="Straight Connector 13"/>
              <p:cNvCxnSpPr/>
              <p:nvPr/>
            </p:nvCxnSpPr>
            <p:spPr>
              <a:xfrm>
                <a:off x="2200429" y="3495902"/>
                <a:ext cx="8552734"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4465080" y="1839522"/>
                <a:ext cx="465299" cy="478778"/>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lus 21"/>
              <p:cNvSpPr/>
              <p:nvPr/>
            </p:nvSpPr>
            <p:spPr>
              <a:xfrm>
                <a:off x="6891263" y="1839522"/>
                <a:ext cx="465299" cy="478778"/>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109035" y="2689536"/>
                <a:ext cx="2657117" cy="738664"/>
              </a:xfrm>
              <a:prstGeom prst="rect">
                <a:avLst/>
              </a:prstGeom>
              <a:noFill/>
            </p:spPr>
            <p:txBody>
              <a:bodyPr wrap="square" rtlCol="0">
                <a:spAutoFit/>
              </a:bodyPr>
              <a:lstStyle/>
              <a:p>
                <a:pPr marL="342900" indent="-342900">
                  <a:buFont typeface="Wingdings" charset="2"/>
                  <a:buChar char="ü"/>
                </a:pPr>
                <a:r>
                  <a:rPr lang="en-US" sz="1400" dirty="0">
                    <a:solidFill>
                      <a:schemeClr val="bg2">
                        <a:lumMod val="25000"/>
                      </a:schemeClr>
                    </a:solidFill>
                  </a:rPr>
                  <a:t>Does he know the subject matter?</a:t>
                </a:r>
              </a:p>
              <a:p>
                <a:pPr marL="342900" indent="-342900">
                  <a:buFont typeface="Wingdings" charset="2"/>
                  <a:buChar char="ü"/>
                </a:pPr>
                <a:r>
                  <a:rPr lang="en-US" sz="1400" dirty="0">
                    <a:solidFill>
                      <a:schemeClr val="bg2">
                        <a:lumMod val="25000"/>
                      </a:schemeClr>
                    </a:solidFill>
                  </a:rPr>
                  <a:t>Is she an expert in the field?</a:t>
                </a:r>
              </a:p>
            </p:txBody>
          </p:sp>
          <p:sp>
            <p:nvSpPr>
              <p:cNvPr id="17" name="TextBox 16"/>
              <p:cNvSpPr txBox="1"/>
              <p:nvPr/>
            </p:nvSpPr>
            <p:spPr>
              <a:xfrm>
                <a:off x="7242150" y="2685961"/>
                <a:ext cx="2741094" cy="738664"/>
              </a:xfrm>
              <a:prstGeom prst="rect">
                <a:avLst/>
              </a:prstGeom>
              <a:noFill/>
            </p:spPr>
            <p:txBody>
              <a:bodyPr wrap="square" rtlCol="0">
                <a:spAutoFit/>
              </a:bodyPr>
              <a:lstStyle/>
              <a:p>
                <a:pPr marL="342900" indent="-342900">
                  <a:buFont typeface="Wingdings" charset="2"/>
                  <a:buChar char="ü"/>
                </a:pPr>
                <a:r>
                  <a:rPr lang="en-US" sz="1400" dirty="0">
                    <a:solidFill>
                      <a:schemeClr val="bg2">
                        <a:lumMod val="25000"/>
                      </a:schemeClr>
                    </a:solidFill>
                  </a:rPr>
                  <a:t>Do I feel comfortable and connected with him?</a:t>
                </a:r>
              </a:p>
              <a:p>
                <a:pPr marL="342900" indent="-342900">
                  <a:buFont typeface="Wingdings" charset="2"/>
                  <a:buChar char="ü"/>
                </a:pPr>
                <a:r>
                  <a:rPr lang="en-US" sz="1400" dirty="0">
                    <a:solidFill>
                      <a:schemeClr val="bg2">
                        <a:lumMod val="25000"/>
                      </a:schemeClr>
                    </a:solidFill>
                  </a:rPr>
                  <a:t>Do I feel safe with her?</a:t>
                </a:r>
              </a:p>
            </p:txBody>
          </p:sp>
          <p:sp>
            <p:nvSpPr>
              <p:cNvPr id="20" name="TextBox 19"/>
              <p:cNvSpPr txBox="1"/>
              <p:nvPr/>
            </p:nvSpPr>
            <p:spPr>
              <a:xfrm>
                <a:off x="4850129" y="2685839"/>
                <a:ext cx="2392021" cy="738664"/>
              </a:xfrm>
              <a:prstGeom prst="rect">
                <a:avLst/>
              </a:prstGeom>
              <a:noFill/>
            </p:spPr>
            <p:txBody>
              <a:bodyPr wrap="square" rtlCol="0">
                <a:spAutoFit/>
              </a:bodyPr>
              <a:lstStyle/>
              <a:p>
                <a:pPr marL="342900" indent="-342900">
                  <a:buFont typeface="Wingdings" charset="2"/>
                  <a:buChar char="ü"/>
                </a:pPr>
                <a:r>
                  <a:rPr lang="en-US" sz="1400" dirty="0">
                    <a:solidFill>
                      <a:schemeClr val="bg2">
                        <a:lumMod val="25000"/>
                      </a:schemeClr>
                    </a:solidFill>
                  </a:rPr>
                  <a:t>Does she do what she says she will do?</a:t>
                </a:r>
              </a:p>
              <a:p>
                <a:pPr marL="342900" indent="-342900">
                  <a:buFont typeface="Wingdings" charset="2"/>
                  <a:buChar char="ü"/>
                </a:pPr>
                <a:r>
                  <a:rPr lang="en-US" sz="1400" dirty="0">
                    <a:solidFill>
                      <a:schemeClr val="bg2">
                        <a:lumMod val="25000"/>
                      </a:schemeClr>
                    </a:solidFill>
                  </a:rPr>
                  <a:t>Will he let me down?</a:t>
                </a:r>
              </a:p>
            </p:txBody>
          </p:sp>
          <p:sp>
            <p:nvSpPr>
              <p:cNvPr id="24" name="TextBox 23"/>
              <p:cNvSpPr txBox="1"/>
              <p:nvPr/>
            </p:nvSpPr>
            <p:spPr>
              <a:xfrm>
                <a:off x="7380714" y="3880586"/>
                <a:ext cx="3441774" cy="1169551"/>
              </a:xfrm>
              <a:prstGeom prst="rect">
                <a:avLst/>
              </a:prstGeom>
              <a:noFill/>
            </p:spPr>
            <p:txBody>
              <a:bodyPr wrap="square" rtlCol="0">
                <a:spAutoFit/>
              </a:bodyPr>
              <a:lstStyle/>
              <a:p>
                <a:pPr marL="342900" indent="-342900">
                  <a:buFont typeface="Wingdings" charset="2"/>
                  <a:buChar char="ü"/>
                </a:pPr>
                <a:r>
                  <a:rPr lang="en-US" sz="1400" dirty="0">
                    <a:solidFill>
                      <a:schemeClr val="bg2">
                        <a:lumMod val="25000"/>
                      </a:schemeClr>
                    </a:solidFill>
                  </a:rPr>
                  <a:t>Does he dominate the discussion?</a:t>
                </a:r>
              </a:p>
              <a:p>
                <a:pPr marL="342900" indent="-342900">
                  <a:buFont typeface="Wingdings" charset="2"/>
                  <a:buChar char="ü"/>
                </a:pPr>
                <a:r>
                  <a:rPr lang="en-US" sz="1400" dirty="0">
                    <a:solidFill>
                      <a:schemeClr val="bg2">
                        <a:lumMod val="25000"/>
                      </a:schemeClr>
                    </a:solidFill>
                  </a:rPr>
                  <a:t>Does he compete for attention and recognition?</a:t>
                </a:r>
              </a:p>
              <a:p>
                <a:pPr marL="342900" indent="-342900">
                  <a:buFont typeface="Wingdings" charset="2"/>
                  <a:buChar char="ü"/>
                </a:pPr>
                <a:r>
                  <a:rPr lang="en-US" sz="1400" dirty="0">
                    <a:solidFill>
                      <a:schemeClr val="bg2">
                        <a:lumMod val="25000"/>
                      </a:schemeClr>
                    </a:solidFill>
                  </a:rPr>
                  <a:t>Does she hoard ideas and information?</a:t>
                </a:r>
              </a:p>
              <a:p>
                <a:pPr marL="342900" indent="-342900">
                  <a:buFont typeface="Wingdings" charset="2"/>
                  <a:buChar char="ü"/>
                </a:pPr>
                <a:r>
                  <a:rPr lang="en-US" sz="1400" dirty="0">
                    <a:solidFill>
                      <a:schemeClr val="bg2">
                        <a:lumMod val="25000"/>
                      </a:schemeClr>
                    </a:solidFill>
                  </a:rPr>
                  <a:t>Does he frequently rush to solutions?</a:t>
                </a:r>
              </a:p>
            </p:txBody>
          </p:sp>
        </p:grpSp>
        <p:sp>
          <p:nvSpPr>
            <p:cNvPr id="4" name="Up Arrow 3"/>
            <p:cNvSpPr/>
            <p:nvPr/>
          </p:nvSpPr>
          <p:spPr>
            <a:xfrm>
              <a:off x="10760242" y="1880765"/>
              <a:ext cx="384438" cy="82475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Up Arrow 22"/>
            <p:cNvSpPr/>
            <p:nvPr/>
          </p:nvSpPr>
          <p:spPr>
            <a:xfrm rot="10800000">
              <a:off x="10760242" y="4295609"/>
              <a:ext cx="384438" cy="82475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128094" y="2066190"/>
              <a:ext cx="694394" cy="646331"/>
            </a:xfrm>
            <a:prstGeom prst="rect">
              <a:avLst/>
            </a:prstGeom>
            <a:noFill/>
          </p:spPr>
          <p:txBody>
            <a:bodyPr wrap="square" rtlCol="0">
              <a:spAutoFit/>
            </a:bodyPr>
            <a:lstStyle/>
            <a:p>
              <a:pPr algn="ctr"/>
              <a:r>
                <a:rPr lang="en-US" sz="1200" b="1" dirty="0">
                  <a:solidFill>
                    <a:schemeClr val="accent5">
                      <a:lumMod val="50000"/>
                    </a:schemeClr>
                  </a:solidFill>
                </a:rPr>
                <a:t>Higher is Better</a:t>
              </a:r>
            </a:p>
          </p:txBody>
        </p:sp>
        <p:sp>
          <p:nvSpPr>
            <p:cNvPr id="25" name="TextBox 24"/>
            <p:cNvSpPr txBox="1"/>
            <p:nvPr/>
          </p:nvSpPr>
          <p:spPr>
            <a:xfrm>
              <a:off x="11075583" y="4343421"/>
              <a:ext cx="694394" cy="646331"/>
            </a:xfrm>
            <a:prstGeom prst="rect">
              <a:avLst/>
            </a:prstGeom>
            <a:noFill/>
          </p:spPr>
          <p:txBody>
            <a:bodyPr wrap="square" rtlCol="0">
              <a:spAutoFit/>
            </a:bodyPr>
            <a:lstStyle/>
            <a:p>
              <a:pPr algn="ctr"/>
              <a:r>
                <a:rPr lang="en-US" sz="1200" b="1" dirty="0">
                  <a:solidFill>
                    <a:schemeClr val="accent5">
                      <a:lumMod val="50000"/>
                    </a:schemeClr>
                  </a:solidFill>
                </a:rPr>
                <a:t>Lower is Better</a:t>
              </a:r>
            </a:p>
          </p:txBody>
        </p:sp>
      </p:grpSp>
    </p:spTree>
    <p:extLst>
      <p:ext uri="{BB962C8B-B14F-4D97-AF65-F5344CB8AC3E}">
        <p14:creationId xmlns:p14="http://schemas.microsoft.com/office/powerpoint/2010/main" val="814904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990600" y="634401"/>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Trust Equation: Skills</a:t>
            </a:r>
          </a:p>
        </p:txBody>
      </p:sp>
      <p:grpSp>
        <p:nvGrpSpPr>
          <p:cNvPr id="26" name="Group 25">
            <a:extLst>
              <a:ext uri="{FF2B5EF4-FFF2-40B4-BE49-F238E27FC236}">
                <a16:creationId xmlns:a16="http://schemas.microsoft.com/office/drawing/2014/main" id="{191568C0-0E47-8B48-8C53-108EA04E4884}"/>
              </a:ext>
            </a:extLst>
          </p:cNvPr>
          <p:cNvGrpSpPr/>
          <p:nvPr/>
        </p:nvGrpSpPr>
        <p:grpSpPr>
          <a:xfrm>
            <a:off x="839518" y="1880765"/>
            <a:ext cx="11023476" cy="4189443"/>
            <a:chOff x="839518" y="1880765"/>
            <a:chExt cx="11023476" cy="4189443"/>
          </a:xfrm>
        </p:grpSpPr>
        <p:grpSp>
          <p:nvGrpSpPr>
            <p:cNvPr id="3" name="Group 2"/>
            <p:cNvGrpSpPr/>
            <p:nvPr/>
          </p:nvGrpSpPr>
          <p:grpSpPr>
            <a:xfrm>
              <a:off x="839518" y="1880765"/>
              <a:ext cx="9841049" cy="4189443"/>
              <a:chOff x="933366" y="1581563"/>
              <a:chExt cx="9841049" cy="4189443"/>
            </a:xfrm>
          </p:grpSpPr>
          <p:sp>
            <p:nvSpPr>
              <p:cNvPr id="5" name="Rectangle 4"/>
              <p:cNvSpPr/>
              <p:nvPr/>
            </p:nvSpPr>
            <p:spPr>
              <a:xfrm>
                <a:off x="4611783" y="1595373"/>
                <a:ext cx="1656778"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110883" y="1581563"/>
                <a:ext cx="1684777"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249564" y="1581563"/>
                <a:ext cx="1720874"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353880" y="4522353"/>
                <a:ext cx="2310273" cy="1138459"/>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367083" y="1750993"/>
                <a:ext cx="1522717" cy="461665"/>
              </a:xfrm>
              <a:prstGeom prst="rect">
                <a:avLst/>
              </a:prstGeom>
              <a:noFill/>
            </p:spPr>
            <p:txBody>
              <a:bodyPr wrap="square" rtlCol="0">
                <a:spAutoFit/>
              </a:bodyPr>
              <a:lstStyle/>
              <a:p>
                <a:r>
                  <a:rPr lang="en-US" sz="2400" dirty="0">
                    <a:solidFill>
                      <a:schemeClr val="bg1"/>
                    </a:solidFill>
                  </a:rPr>
                  <a:t>Credibility</a:t>
                </a:r>
              </a:p>
            </p:txBody>
          </p:sp>
          <p:sp>
            <p:nvSpPr>
              <p:cNvPr id="10" name="TextBox 9"/>
              <p:cNvSpPr txBox="1"/>
              <p:nvPr/>
            </p:nvSpPr>
            <p:spPr>
              <a:xfrm>
                <a:off x="8371376" y="1763107"/>
                <a:ext cx="1303578" cy="461665"/>
              </a:xfrm>
              <a:prstGeom prst="rect">
                <a:avLst/>
              </a:prstGeom>
              <a:noFill/>
              <a:scene3d>
                <a:camera prst="orthographicFront"/>
                <a:lightRig rig="threePt" dir="t"/>
              </a:scene3d>
              <a:sp3d>
                <a:bevelT prst="angle"/>
              </a:sp3d>
            </p:spPr>
            <p:txBody>
              <a:bodyPr wrap="square" rtlCol="0">
                <a:spAutoFit/>
              </a:bodyPr>
              <a:lstStyle/>
              <a:p>
                <a:r>
                  <a:rPr lang="en-US" sz="2400" dirty="0">
                    <a:solidFill>
                      <a:schemeClr val="bg1"/>
                    </a:solidFill>
                  </a:rPr>
                  <a:t>Intimacy</a:t>
                </a:r>
              </a:p>
            </p:txBody>
          </p:sp>
          <p:sp>
            <p:nvSpPr>
              <p:cNvPr id="11" name="TextBox 10"/>
              <p:cNvSpPr txBox="1"/>
              <p:nvPr/>
            </p:nvSpPr>
            <p:spPr>
              <a:xfrm>
                <a:off x="4712726" y="1807910"/>
                <a:ext cx="1477120" cy="461665"/>
              </a:xfrm>
              <a:prstGeom prst="rect">
                <a:avLst/>
              </a:prstGeom>
              <a:noFill/>
            </p:spPr>
            <p:txBody>
              <a:bodyPr wrap="square" rtlCol="0">
                <a:spAutoFit/>
              </a:bodyPr>
              <a:lstStyle/>
              <a:p>
                <a:r>
                  <a:rPr lang="en-US" sz="2400" dirty="0">
                    <a:solidFill>
                      <a:schemeClr val="bg1"/>
                    </a:solidFill>
                  </a:rPr>
                  <a:t>Reliability</a:t>
                </a:r>
              </a:p>
            </p:txBody>
          </p:sp>
          <p:sp>
            <p:nvSpPr>
              <p:cNvPr id="12" name="TextBox 11"/>
              <p:cNvSpPr txBox="1"/>
              <p:nvPr/>
            </p:nvSpPr>
            <p:spPr>
              <a:xfrm>
                <a:off x="4411983" y="4860749"/>
                <a:ext cx="2194065" cy="461665"/>
              </a:xfrm>
              <a:prstGeom prst="rect">
                <a:avLst/>
              </a:prstGeom>
              <a:noFill/>
            </p:spPr>
            <p:txBody>
              <a:bodyPr wrap="square" rtlCol="0">
                <a:spAutoFit/>
              </a:bodyPr>
              <a:lstStyle/>
              <a:p>
                <a:r>
                  <a:rPr lang="en-US" sz="2400" dirty="0">
                    <a:solidFill>
                      <a:schemeClr val="bg1"/>
                    </a:solidFill>
                  </a:rPr>
                  <a:t>Self-Orientation</a:t>
                </a:r>
              </a:p>
            </p:txBody>
          </p:sp>
          <p:cxnSp>
            <p:nvCxnSpPr>
              <p:cNvPr id="14" name="Straight Connector 13"/>
              <p:cNvCxnSpPr>
                <a:cxnSpLocks/>
              </p:cNvCxnSpPr>
              <p:nvPr/>
            </p:nvCxnSpPr>
            <p:spPr>
              <a:xfrm>
                <a:off x="933366" y="4167716"/>
                <a:ext cx="9819797"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lus 20"/>
              <p:cNvSpPr/>
              <p:nvPr/>
            </p:nvSpPr>
            <p:spPr>
              <a:xfrm>
                <a:off x="3601996" y="1850764"/>
                <a:ext cx="465299" cy="478778"/>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lus 21"/>
              <p:cNvSpPr/>
              <p:nvPr/>
            </p:nvSpPr>
            <p:spPr>
              <a:xfrm>
                <a:off x="6900119" y="1850764"/>
                <a:ext cx="465299" cy="478778"/>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33366" y="2689536"/>
                <a:ext cx="2657117" cy="1384995"/>
              </a:xfrm>
              <a:prstGeom prst="rect">
                <a:avLst/>
              </a:prstGeom>
              <a:noFill/>
            </p:spPr>
            <p:txBody>
              <a:bodyPr wrap="square" rtlCol="0">
                <a:spAutoFit/>
              </a:bodyPr>
              <a:lstStyle/>
              <a:p>
                <a:pPr marL="342900" indent="-342900">
                  <a:buFont typeface="Wingdings" charset="2"/>
                  <a:buChar char="ü"/>
                </a:pPr>
                <a:r>
                  <a:rPr lang="en-US" sz="1400" dirty="0">
                    <a:solidFill>
                      <a:schemeClr val="bg2">
                        <a:lumMod val="25000"/>
                      </a:schemeClr>
                    </a:solidFill>
                  </a:rPr>
                  <a:t>Develop mastery in your field</a:t>
                </a:r>
              </a:p>
              <a:p>
                <a:pPr marL="342900" indent="-342900">
                  <a:buFont typeface="Wingdings" charset="2"/>
                  <a:buChar char="ü"/>
                </a:pPr>
                <a:r>
                  <a:rPr lang="en-US" sz="1400" dirty="0">
                    <a:solidFill>
                      <a:schemeClr val="bg2">
                        <a:lumMod val="25000"/>
                      </a:schemeClr>
                    </a:solidFill>
                  </a:rPr>
                  <a:t>Keep current with trends and news</a:t>
                </a:r>
              </a:p>
              <a:p>
                <a:pPr marL="342900" indent="-342900">
                  <a:buFont typeface="Wingdings" charset="2"/>
                  <a:buChar char="ü"/>
                </a:pPr>
                <a:r>
                  <a:rPr lang="en-US" sz="1400" dirty="0">
                    <a:solidFill>
                      <a:schemeClr val="bg2">
                        <a:lumMod val="25000"/>
                      </a:schemeClr>
                    </a:solidFill>
                  </a:rPr>
                  <a:t>Develop a teachable point of view and share it</a:t>
                </a:r>
              </a:p>
              <a:p>
                <a:pPr marL="342900" indent="-342900">
                  <a:buFont typeface="Wingdings" charset="2"/>
                  <a:buChar char="ü"/>
                </a:pPr>
                <a:r>
                  <a:rPr lang="en-US" sz="1400" dirty="0">
                    <a:solidFill>
                      <a:schemeClr val="bg2">
                        <a:lumMod val="25000"/>
                      </a:schemeClr>
                    </a:solidFill>
                  </a:rPr>
                  <a:t>Say “I don’t know”</a:t>
                </a:r>
              </a:p>
            </p:txBody>
          </p:sp>
          <p:sp>
            <p:nvSpPr>
              <p:cNvPr id="17" name="TextBox 16"/>
              <p:cNvSpPr txBox="1"/>
              <p:nvPr/>
            </p:nvSpPr>
            <p:spPr>
              <a:xfrm>
                <a:off x="7713479" y="2706903"/>
                <a:ext cx="3060936" cy="1169551"/>
              </a:xfrm>
              <a:prstGeom prst="rect">
                <a:avLst/>
              </a:prstGeom>
              <a:noFill/>
            </p:spPr>
            <p:txBody>
              <a:bodyPr wrap="square" rtlCol="0">
                <a:spAutoFit/>
              </a:bodyPr>
              <a:lstStyle/>
              <a:p>
                <a:pPr marL="342900" indent="-342900">
                  <a:buFont typeface="Wingdings" charset="2"/>
                  <a:buChar char="ü"/>
                </a:pPr>
                <a:r>
                  <a:rPr lang="en-US" sz="1400" dirty="0">
                    <a:solidFill>
                      <a:schemeClr val="bg2">
                        <a:lumMod val="25000"/>
                      </a:schemeClr>
                    </a:solidFill>
                  </a:rPr>
                  <a:t>Tell others what you appreciate about them</a:t>
                </a:r>
              </a:p>
              <a:p>
                <a:pPr marL="342900" indent="-342900">
                  <a:buFont typeface="Wingdings" charset="2"/>
                  <a:buChar char="ü"/>
                </a:pPr>
                <a:r>
                  <a:rPr lang="en-US" sz="1400" dirty="0">
                    <a:solidFill>
                      <a:schemeClr val="bg2">
                        <a:lumMod val="25000"/>
                      </a:schemeClr>
                    </a:solidFill>
                  </a:rPr>
                  <a:t>Know and use their name</a:t>
                </a:r>
              </a:p>
              <a:p>
                <a:pPr marL="342900" indent="-342900">
                  <a:buFont typeface="Wingdings" charset="2"/>
                  <a:buChar char="ü"/>
                </a:pPr>
                <a:r>
                  <a:rPr lang="en-US" sz="1400" dirty="0">
                    <a:solidFill>
                      <a:schemeClr val="bg2">
                        <a:lumMod val="25000"/>
                      </a:schemeClr>
                    </a:solidFill>
                  </a:rPr>
                  <a:t>Share something personal</a:t>
                </a:r>
              </a:p>
              <a:p>
                <a:pPr marL="342900" indent="-342900">
                  <a:buFont typeface="Wingdings" charset="2"/>
                  <a:buChar char="ü"/>
                </a:pPr>
                <a:r>
                  <a:rPr lang="en-US" sz="1400" dirty="0">
                    <a:solidFill>
                      <a:schemeClr val="bg2">
                        <a:lumMod val="25000"/>
                      </a:schemeClr>
                    </a:solidFill>
                  </a:rPr>
                  <a:t>Name the elephant in the room</a:t>
                </a:r>
              </a:p>
            </p:txBody>
          </p:sp>
          <p:sp>
            <p:nvSpPr>
              <p:cNvPr id="20" name="TextBox 19"/>
              <p:cNvSpPr txBox="1"/>
              <p:nvPr/>
            </p:nvSpPr>
            <p:spPr>
              <a:xfrm>
                <a:off x="3702455" y="2701245"/>
                <a:ext cx="3850112" cy="1384995"/>
              </a:xfrm>
              <a:prstGeom prst="rect">
                <a:avLst/>
              </a:prstGeom>
              <a:noFill/>
            </p:spPr>
            <p:txBody>
              <a:bodyPr wrap="square" rtlCol="0">
                <a:spAutoFit/>
              </a:bodyPr>
              <a:lstStyle/>
              <a:p>
                <a:pPr marL="342900" indent="-342900">
                  <a:buFont typeface="Wingdings" charset="2"/>
                  <a:buChar char="ü"/>
                </a:pPr>
                <a:r>
                  <a:rPr lang="en-US" sz="1400" dirty="0">
                    <a:solidFill>
                      <a:schemeClr val="bg2">
                        <a:lumMod val="25000"/>
                      </a:schemeClr>
                    </a:solidFill>
                  </a:rPr>
                  <a:t>Define expectations and report progress frequently</a:t>
                </a:r>
              </a:p>
              <a:p>
                <a:pPr marL="342900" indent="-342900">
                  <a:buFont typeface="Wingdings" charset="2"/>
                  <a:buChar char="ü"/>
                </a:pPr>
                <a:r>
                  <a:rPr lang="en-US" sz="1400" dirty="0">
                    <a:solidFill>
                      <a:schemeClr val="bg2">
                        <a:lumMod val="25000"/>
                      </a:schemeClr>
                    </a:solidFill>
                  </a:rPr>
                  <a:t>Make many small promises and follow through</a:t>
                </a:r>
              </a:p>
              <a:p>
                <a:pPr marL="342900" indent="-342900">
                  <a:buFont typeface="Wingdings" charset="2"/>
                  <a:buChar char="ü"/>
                </a:pPr>
                <a:r>
                  <a:rPr lang="en-US" sz="1400" dirty="0">
                    <a:solidFill>
                      <a:schemeClr val="bg2">
                        <a:lumMod val="25000"/>
                      </a:schemeClr>
                    </a:solidFill>
                  </a:rPr>
                  <a:t>Communicate delays and take responsibility</a:t>
                </a:r>
              </a:p>
              <a:p>
                <a:pPr marL="342900" indent="-342900">
                  <a:buFont typeface="Wingdings" charset="2"/>
                  <a:buChar char="ü"/>
                </a:pPr>
                <a:r>
                  <a:rPr lang="en-US" sz="1400" dirty="0">
                    <a:solidFill>
                      <a:schemeClr val="bg2">
                        <a:lumMod val="25000"/>
                      </a:schemeClr>
                    </a:solidFill>
                  </a:rPr>
                  <a:t>Respect others’ culture and approaches</a:t>
                </a:r>
              </a:p>
            </p:txBody>
          </p:sp>
          <p:sp>
            <p:nvSpPr>
              <p:cNvPr id="24" name="TextBox 23"/>
              <p:cNvSpPr txBox="1"/>
              <p:nvPr/>
            </p:nvSpPr>
            <p:spPr>
              <a:xfrm>
                <a:off x="7003470" y="4601455"/>
                <a:ext cx="3441774" cy="1169551"/>
              </a:xfrm>
              <a:prstGeom prst="rect">
                <a:avLst/>
              </a:prstGeom>
              <a:noFill/>
            </p:spPr>
            <p:txBody>
              <a:bodyPr wrap="square" rtlCol="0">
                <a:spAutoFit/>
              </a:bodyPr>
              <a:lstStyle/>
              <a:p>
                <a:pPr marL="342900" indent="-342900">
                  <a:buFont typeface="Wingdings" charset="2"/>
                  <a:buChar char="ü"/>
                </a:pPr>
                <a:r>
                  <a:rPr lang="en-US" sz="1400" dirty="0">
                    <a:solidFill>
                      <a:schemeClr val="bg2">
                        <a:lumMod val="25000"/>
                      </a:schemeClr>
                    </a:solidFill>
                  </a:rPr>
                  <a:t>Ask many questions</a:t>
                </a:r>
              </a:p>
              <a:p>
                <a:pPr marL="342900" indent="-342900">
                  <a:buFont typeface="Wingdings" charset="2"/>
                  <a:buChar char="ü"/>
                </a:pPr>
                <a:r>
                  <a:rPr lang="en-US" sz="1400" dirty="0">
                    <a:solidFill>
                      <a:schemeClr val="bg2">
                        <a:lumMod val="25000"/>
                      </a:schemeClr>
                    </a:solidFill>
                  </a:rPr>
                  <a:t>Listen even when uncomfortable</a:t>
                </a:r>
              </a:p>
              <a:p>
                <a:pPr marL="342900" indent="-342900">
                  <a:buFont typeface="Wingdings" charset="2"/>
                  <a:buChar char="ü"/>
                </a:pPr>
                <a:r>
                  <a:rPr lang="en-US" sz="1400" dirty="0">
                    <a:solidFill>
                      <a:schemeClr val="bg2">
                        <a:lumMod val="25000"/>
                      </a:schemeClr>
                    </a:solidFill>
                  </a:rPr>
                  <a:t>Speak difficult truths, even when awkward</a:t>
                </a:r>
              </a:p>
              <a:p>
                <a:pPr marL="342900" indent="-342900">
                  <a:buFont typeface="Wingdings" charset="2"/>
                  <a:buChar char="ü"/>
                </a:pPr>
                <a:r>
                  <a:rPr lang="en-US" sz="1400" dirty="0">
                    <a:solidFill>
                      <a:schemeClr val="bg2">
                        <a:lumMod val="25000"/>
                      </a:schemeClr>
                    </a:solidFill>
                  </a:rPr>
                  <a:t>Give others the credit</a:t>
                </a:r>
              </a:p>
            </p:txBody>
          </p:sp>
        </p:grpSp>
        <p:sp>
          <p:nvSpPr>
            <p:cNvPr id="4" name="Up Arrow 3"/>
            <p:cNvSpPr/>
            <p:nvPr/>
          </p:nvSpPr>
          <p:spPr>
            <a:xfrm>
              <a:off x="11021502" y="1880765"/>
              <a:ext cx="384438" cy="82475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Up Arrow 22"/>
            <p:cNvSpPr/>
            <p:nvPr/>
          </p:nvSpPr>
          <p:spPr>
            <a:xfrm rot="10800000">
              <a:off x="10829283" y="4932542"/>
              <a:ext cx="384438" cy="82475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333370" y="2066190"/>
              <a:ext cx="694394" cy="646331"/>
            </a:xfrm>
            <a:prstGeom prst="rect">
              <a:avLst/>
            </a:prstGeom>
            <a:noFill/>
          </p:spPr>
          <p:txBody>
            <a:bodyPr wrap="square" rtlCol="0">
              <a:spAutoFit/>
            </a:bodyPr>
            <a:lstStyle/>
            <a:p>
              <a:pPr algn="ctr"/>
              <a:r>
                <a:rPr lang="en-US" sz="1200" b="1" dirty="0">
                  <a:solidFill>
                    <a:schemeClr val="accent5">
                      <a:lumMod val="50000"/>
                    </a:schemeClr>
                  </a:solidFill>
                </a:rPr>
                <a:t>Higher is Better</a:t>
              </a:r>
            </a:p>
          </p:txBody>
        </p:sp>
        <p:sp>
          <p:nvSpPr>
            <p:cNvPr id="25" name="TextBox 24"/>
            <p:cNvSpPr txBox="1"/>
            <p:nvPr/>
          </p:nvSpPr>
          <p:spPr>
            <a:xfrm>
              <a:off x="11168600" y="5067620"/>
              <a:ext cx="694394" cy="646331"/>
            </a:xfrm>
            <a:prstGeom prst="rect">
              <a:avLst/>
            </a:prstGeom>
            <a:noFill/>
          </p:spPr>
          <p:txBody>
            <a:bodyPr wrap="square" rtlCol="0">
              <a:spAutoFit/>
            </a:bodyPr>
            <a:lstStyle/>
            <a:p>
              <a:pPr algn="ctr"/>
              <a:r>
                <a:rPr lang="en-US" sz="1200" b="1" dirty="0">
                  <a:solidFill>
                    <a:schemeClr val="accent5">
                      <a:lumMod val="50000"/>
                    </a:schemeClr>
                  </a:solidFill>
                </a:rPr>
                <a:t>Lower is Better</a:t>
              </a:r>
            </a:p>
          </p:txBody>
        </p:sp>
      </p:grpSp>
    </p:spTree>
    <p:extLst>
      <p:ext uri="{BB962C8B-B14F-4D97-AF65-F5344CB8AC3E}">
        <p14:creationId xmlns:p14="http://schemas.microsoft.com/office/powerpoint/2010/main" val="69029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48EA62-19DA-C14B-BD2D-698318E1F94B}"/>
              </a:ext>
            </a:extLst>
          </p:cNvPr>
          <p:cNvSpPr txBox="1"/>
          <p:nvPr/>
        </p:nvSpPr>
        <p:spPr>
          <a:xfrm>
            <a:off x="3121403" y="264929"/>
            <a:ext cx="5949193" cy="584775"/>
          </a:xfrm>
          <a:prstGeom prst="rect">
            <a:avLst/>
          </a:prstGeom>
          <a:noFill/>
        </p:spPr>
        <p:txBody>
          <a:bodyPr wrap="none" rtlCol="0">
            <a:spAutoFit/>
          </a:bodyPr>
          <a:lstStyle/>
          <a:p>
            <a:r>
              <a:rPr lang="en-US" sz="3200" b="1" dirty="0">
                <a:solidFill>
                  <a:srgbClr val="0070C0"/>
                </a:solidFill>
                <a:latin typeface="+mj-lt"/>
                <a:ea typeface="+mj-ea"/>
                <a:cs typeface="+mj-cs"/>
              </a:rPr>
              <a:t>Elements of courageous leadership</a:t>
            </a:r>
          </a:p>
        </p:txBody>
      </p:sp>
      <p:graphicFrame>
        <p:nvGraphicFramePr>
          <p:cNvPr id="6" name="Diagram 5">
            <a:extLst>
              <a:ext uri="{FF2B5EF4-FFF2-40B4-BE49-F238E27FC236}">
                <a16:creationId xmlns:a16="http://schemas.microsoft.com/office/drawing/2014/main" id="{DD95CCC0-7D9F-3244-B808-C1222964F149}"/>
              </a:ext>
            </a:extLst>
          </p:cNvPr>
          <p:cNvGraphicFramePr/>
          <p:nvPr>
            <p:extLst>
              <p:ext uri="{D42A27DB-BD31-4B8C-83A1-F6EECF244321}">
                <p14:modId xmlns:p14="http://schemas.microsoft.com/office/powerpoint/2010/main" val="4059335655"/>
              </p:ext>
            </p:extLst>
          </p:nvPr>
        </p:nvGraphicFramePr>
        <p:xfrm>
          <a:off x="2032000" y="95293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eft Arrow 1">
            <a:extLst>
              <a:ext uri="{FF2B5EF4-FFF2-40B4-BE49-F238E27FC236}">
                <a16:creationId xmlns:a16="http://schemas.microsoft.com/office/drawing/2014/main" id="{641A527B-A3E1-8E44-A921-2AB91F7976BD}"/>
              </a:ext>
            </a:extLst>
          </p:cNvPr>
          <p:cNvSpPr/>
          <p:nvPr/>
        </p:nvSpPr>
        <p:spPr>
          <a:xfrm>
            <a:off x="7053942" y="3808854"/>
            <a:ext cx="804397" cy="323134"/>
          </a:xfrm>
          <a:prstGeom prst="lef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62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01F7C2-8E79-594A-B4D8-BA2D5FD55ABF}"/>
              </a:ext>
            </a:extLst>
          </p:cNvPr>
          <p:cNvPicPr>
            <a:picLocks noChangeAspect="1"/>
          </p:cNvPicPr>
          <p:nvPr/>
        </p:nvPicPr>
        <p:blipFill rotWithShape="1">
          <a:blip r:embed="rId3">
            <a:duotone>
              <a:prstClr val="black"/>
              <a:schemeClr val="tx2">
                <a:tint val="45000"/>
                <a:satMod val="400000"/>
              </a:schemeClr>
            </a:duotone>
            <a:alphaModFix amt="25000"/>
            <a:extLst/>
          </a:blip>
          <a:srcRect t="1260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9B2EDD5E-C7EB-4C47-872C-EEF9606AC373}"/>
              </a:ext>
            </a:extLst>
          </p:cNvPr>
          <p:cNvSpPr>
            <a:spLocks noGrp="1"/>
          </p:cNvSpPr>
          <p:nvPr>
            <p:ph type="title"/>
          </p:nvPr>
        </p:nvSpPr>
        <p:spPr>
          <a:xfrm>
            <a:off x="838200" y="365125"/>
            <a:ext cx="10515600" cy="1325563"/>
          </a:xfrm>
        </p:spPr>
        <p:txBody>
          <a:bodyPr>
            <a:normAutofit/>
          </a:bodyPr>
          <a:lstStyle/>
          <a:p>
            <a:r>
              <a:rPr lang="en-US" b="1" dirty="0"/>
              <a:t>Respectful straight talk</a:t>
            </a:r>
          </a:p>
        </p:txBody>
      </p:sp>
      <p:sp>
        <p:nvSpPr>
          <p:cNvPr id="43" name="Freeform 42">
            <a:extLst>
              <a:ext uri="{FF2B5EF4-FFF2-40B4-BE49-F238E27FC236}">
                <a16:creationId xmlns:a16="http://schemas.microsoft.com/office/drawing/2014/main" id="{896FAD98-1CCC-954F-8DD7-5454906D8B1B}"/>
              </a:ext>
            </a:extLst>
          </p:cNvPr>
          <p:cNvSpPr/>
          <p:nvPr/>
        </p:nvSpPr>
        <p:spPr>
          <a:xfrm>
            <a:off x="841280" y="2412657"/>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rgbClr val="FF7E1C"/>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4">
              <a:hueOff val="0"/>
              <a:satOff val="0"/>
              <a:lumOff val="0"/>
              <a:alphaOff val="0"/>
            </a:schemeClr>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Leave discussion with a better relationship</a:t>
            </a:r>
          </a:p>
        </p:txBody>
      </p:sp>
      <p:sp>
        <p:nvSpPr>
          <p:cNvPr id="45" name="Freeform 44">
            <a:extLst>
              <a:ext uri="{FF2B5EF4-FFF2-40B4-BE49-F238E27FC236}">
                <a16:creationId xmlns:a16="http://schemas.microsoft.com/office/drawing/2014/main" id="{F2F43AE1-0B57-C844-BA75-56AAB0A14511}"/>
              </a:ext>
            </a:extLst>
          </p:cNvPr>
          <p:cNvSpPr/>
          <p:nvPr/>
        </p:nvSpPr>
        <p:spPr>
          <a:xfrm>
            <a:off x="3529741" y="2412657"/>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rgbClr val="FF7E1C"/>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Calibri" panose="020F0502020204030204"/>
                <a:ea typeface="+mn-ea"/>
                <a:cs typeface="+mn-cs"/>
              </a:rPr>
              <a:t>Tell the truth and ask for help</a:t>
            </a:r>
          </a:p>
        </p:txBody>
      </p:sp>
      <p:sp>
        <p:nvSpPr>
          <p:cNvPr id="47" name="Freeform 46">
            <a:extLst>
              <a:ext uri="{FF2B5EF4-FFF2-40B4-BE49-F238E27FC236}">
                <a16:creationId xmlns:a16="http://schemas.microsoft.com/office/drawing/2014/main" id="{28109F98-3B26-6C4C-8BA0-5464EDEFC871}"/>
              </a:ext>
            </a:extLst>
          </p:cNvPr>
          <p:cNvSpPr/>
          <p:nvPr/>
        </p:nvSpPr>
        <p:spPr>
          <a:xfrm>
            <a:off x="6218202" y="2412657"/>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rgbClr val="FF7E1C"/>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Calibri" panose="020F0502020204030204"/>
                <a:ea typeface="+mn-ea"/>
                <a:cs typeface="+mn-cs"/>
              </a:rPr>
              <a:t>Hold timely discussions about performance issues</a:t>
            </a:r>
          </a:p>
        </p:txBody>
      </p:sp>
      <p:sp>
        <p:nvSpPr>
          <p:cNvPr id="48" name="Freeform 47">
            <a:extLst>
              <a:ext uri="{FF2B5EF4-FFF2-40B4-BE49-F238E27FC236}">
                <a16:creationId xmlns:a16="http://schemas.microsoft.com/office/drawing/2014/main" id="{92065C12-C1DC-E743-867F-526595298ED8}"/>
              </a:ext>
            </a:extLst>
          </p:cNvPr>
          <p:cNvSpPr/>
          <p:nvPr/>
        </p:nvSpPr>
        <p:spPr>
          <a:xfrm>
            <a:off x="8906663" y="2412657"/>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rgbClr val="FF7E1C"/>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Calibri" panose="020F0502020204030204"/>
                <a:ea typeface="+mn-ea"/>
                <a:cs typeface="+mn-cs"/>
              </a:rPr>
              <a:t>Speak face-to-face about sensitive issues</a:t>
            </a:r>
          </a:p>
        </p:txBody>
      </p:sp>
      <p:sp>
        <p:nvSpPr>
          <p:cNvPr id="49" name="Freeform 48">
            <a:extLst>
              <a:ext uri="{FF2B5EF4-FFF2-40B4-BE49-F238E27FC236}">
                <a16:creationId xmlns:a16="http://schemas.microsoft.com/office/drawing/2014/main" id="{7C6DB9FC-1BB6-0F40-B8A4-6E88D8EFFFC8}"/>
              </a:ext>
            </a:extLst>
          </p:cNvPr>
          <p:cNvSpPr/>
          <p:nvPr/>
        </p:nvSpPr>
        <p:spPr>
          <a:xfrm>
            <a:off x="841280"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rgbClr val="FF7E1C"/>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Calibri" panose="020F0502020204030204"/>
                <a:ea typeface="+mn-ea"/>
                <a:cs typeface="+mn-cs"/>
              </a:rPr>
              <a:t>Coaches without judgment and makes distinctions about behavior</a:t>
            </a:r>
          </a:p>
        </p:txBody>
      </p:sp>
      <p:sp>
        <p:nvSpPr>
          <p:cNvPr id="50" name="Freeform 49">
            <a:extLst>
              <a:ext uri="{FF2B5EF4-FFF2-40B4-BE49-F238E27FC236}">
                <a16:creationId xmlns:a16="http://schemas.microsoft.com/office/drawing/2014/main" id="{C551B71F-9836-0F44-8D14-CE9D0A968AAD}"/>
              </a:ext>
            </a:extLst>
          </p:cNvPr>
          <p:cNvSpPr/>
          <p:nvPr/>
        </p:nvSpPr>
        <p:spPr>
          <a:xfrm>
            <a:off x="3529741"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rgbClr val="FF7E1C"/>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Calibri" panose="020F0502020204030204"/>
                <a:ea typeface="+mn-ea"/>
                <a:cs typeface="+mn-cs"/>
              </a:rPr>
              <a:t>Conveys the power of shared values by living them</a:t>
            </a:r>
          </a:p>
        </p:txBody>
      </p:sp>
      <p:sp>
        <p:nvSpPr>
          <p:cNvPr id="51" name="Freeform 50">
            <a:extLst>
              <a:ext uri="{FF2B5EF4-FFF2-40B4-BE49-F238E27FC236}">
                <a16:creationId xmlns:a16="http://schemas.microsoft.com/office/drawing/2014/main" id="{9C09133A-8CB0-2D4B-970A-30F438E6B6D9}"/>
              </a:ext>
            </a:extLst>
          </p:cNvPr>
          <p:cNvSpPr/>
          <p:nvPr/>
        </p:nvSpPr>
        <p:spPr>
          <a:xfrm>
            <a:off x="6218202"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rgbClr val="FF7E1C"/>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Calibri" panose="020F0502020204030204"/>
                <a:ea typeface="+mn-ea"/>
                <a:cs typeface="+mn-cs"/>
              </a:rPr>
              <a:t>Defines unacceptable behaviors and follows through</a:t>
            </a:r>
          </a:p>
        </p:txBody>
      </p:sp>
      <p:sp>
        <p:nvSpPr>
          <p:cNvPr id="52" name="Freeform 51">
            <a:extLst>
              <a:ext uri="{FF2B5EF4-FFF2-40B4-BE49-F238E27FC236}">
                <a16:creationId xmlns:a16="http://schemas.microsoft.com/office/drawing/2014/main" id="{339BECD4-54CF-AA44-803A-86088BF6CC52}"/>
              </a:ext>
            </a:extLst>
          </p:cNvPr>
          <p:cNvSpPr/>
          <p:nvPr/>
        </p:nvSpPr>
        <p:spPr>
          <a:xfrm>
            <a:off x="8906663" y="4123496"/>
            <a:ext cx="2444055" cy="1466433"/>
          </a:xfrm>
          <a:custGeom>
            <a:avLst/>
            <a:gdLst>
              <a:gd name="connsiteX0" fmla="*/ 0 w 2444055"/>
              <a:gd name="connsiteY0" fmla="*/ 0 h 1466433"/>
              <a:gd name="connsiteX1" fmla="*/ 2444055 w 2444055"/>
              <a:gd name="connsiteY1" fmla="*/ 0 h 1466433"/>
              <a:gd name="connsiteX2" fmla="*/ 2444055 w 2444055"/>
              <a:gd name="connsiteY2" fmla="*/ 1466433 h 1466433"/>
              <a:gd name="connsiteX3" fmla="*/ 0 w 2444055"/>
              <a:gd name="connsiteY3" fmla="*/ 1466433 h 1466433"/>
              <a:gd name="connsiteX4" fmla="*/ 0 w 2444055"/>
              <a:gd name="connsiteY4" fmla="*/ 0 h 14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055" h="1466433">
                <a:moveTo>
                  <a:pt x="0" y="0"/>
                </a:moveTo>
                <a:lnTo>
                  <a:pt x="2444055" y="0"/>
                </a:lnTo>
                <a:lnTo>
                  <a:pt x="2444055" y="1466433"/>
                </a:lnTo>
                <a:lnTo>
                  <a:pt x="0" y="1466433"/>
                </a:lnTo>
                <a:lnTo>
                  <a:pt x="0" y="0"/>
                </a:lnTo>
                <a:close/>
              </a:path>
            </a:pathLst>
          </a:custGeom>
          <a:solidFill>
            <a:srgbClr val="FF7E1C"/>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FFFFFF"/>
                </a:solidFill>
                <a:latin typeface="Calibri" panose="020F0502020204030204"/>
                <a:ea typeface="+mn-ea"/>
                <a:cs typeface="+mn-cs"/>
              </a:rPr>
              <a:t>Favors plain talk vs management-speak</a:t>
            </a:r>
          </a:p>
        </p:txBody>
      </p:sp>
    </p:spTree>
    <p:extLst>
      <p:ext uri="{BB962C8B-B14F-4D97-AF65-F5344CB8AC3E}">
        <p14:creationId xmlns:p14="http://schemas.microsoft.com/office/powerpoint/2010/main" val="3441381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dissolv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dissolv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dissolv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dissolve">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7" grpId="0" animBg="1"/>
      <p:bldP spid="48" grpId="0" animBg="1"/>
      <p:bldP spid="49" grpId="0" animBg="1"/>
      <p:bldP spid="50" grpId="0" animBg="1"/>
      <p:bldP spid="51"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FE17-1263-CE4C-80C8-18D87AAC73AD}"/>
              </a:ext>
            </a:extLst>
          </p:cNvPr>
          <p:cNvSpPr>
            <a:spLocks noGrp="1"/>
          </p:cNvSpPr>
          <p:nvPr>
            <p:ph type="title"/>
          </p:nvPr>
        </p:nvSpPr>
        <p:spPr>
          <a:xfrm>
            <a:off x="648929" y="629266"/>
            <a:ext cx="3651467" cy="1676603"/>
          </a:xfrm>
        </p:spPr>
        <p:txBody>
          <a:bodyPr>
            <a:normAutofit/>
          </a:bodyPr>
          <a:lstStyle/>
          <a:p>
            <a:r>
              <a:rPr lang="en-US" sz="3200" b="1" dirty="0">
                <a:solidFill>
                  <a:srgbClr val="0070C0"/>
                </a:solidFill>
              </a:rPr>
              <a:t>The Power of Why</a:t>
            </a:r>
          </a:p>
        </p:txBody>
      </p:sp>
      <p:sp>
        <p:nvSpPr>
          <p:cNvPr id="3" name="Content Placeholder 2">
            <a:extLst>
              <a:ext uri="{FF2B5EF4-FFF2-40B4-BE49-F238E27FC236}">
                <a16:creationId xmlns:a16="http://schemas.microsoft.com/office/drawing/2014/main" id="{C0C66488-280D-B947-AF19-8B5CC530D8E9}"/>
              </a:ext>
            </a:extLst>
          </p:cNvPr>
          <p:cNvSpPr>
            <a:spLocks noGrp="1"/>
          </p:cNvSpPr>
          <p:nvPr>
            <p:ph idx="1"/>
          </p:nvPr>
        </p:nvSpPr>
        <p:spPr>
          <a:xfrm>
            <a:off x="648931" y="2438400"/>
            <a:ext cx="3885594" cy="3785419"/>
          </a:xfrm>
        </p:spPr>
        <p:txBody>
          <a:bodyPr>
            <a:normAutofit/>
          </a:bodyPr>
          <a:lstStyle/>
          <a:p>
            <a:r>
              <a:rPr lang="en-US" sz="2400" b="1" dirty="0">
                <a:solidFill>
                  <a:srgbClr val="0070C0"/>
                </a:solidFill>
                <a:latin typeface="+mj-lt"/>
                <a:ea typeface="+mj-ea"/>
                <a:cs typeface="+mj-cs"/>
              </a:rPr>
              <a:t>Always share the “why” </a:t>
            </a:r>
          </a:p>
          <a:p>
            <a:r>
              <a:rPr lang="en-US" sz="2400" b="1" dirty="0">
                <a:solidFill>
                  <a:srgbClr val="0070C0"/>
                </a:solidFill>
                <a:latin typeface="+mj-lt"/>
                <a:ea typeface="+mj-ea"/>
                <a:cs typeface="+mj-cs"/>
              </a:rPr>
              <a:t>Repeat the message</a:t>
            </a:r>
          </a:p>
          <a:p>
            <a:r>
              <a:rPr lang="en-US" sz="2400" b="1" dirty="0">
                <a:solidFill>
                  <a:srgbClr val="0070C0"/>
                </a:solidFill>
                <a:latin typeface="+mj-lt"/>
                <a:ea typeface="+mj-ea"/>
                <a:cs typeface="+mj-cs"/>
              </a:rPr>
              <a:t>How many times do I have to repeat myself?!</a:t>
            </a:r>
            <a:endParaRPr lang="en-US" sz="2000" b="1" dirty="0">
              <a:solidFill>
                <a:srgbClr val="0070C0"/>
              </a:solidFill>
              <a:latin typeface="+mj-lt"/>
              <a:ea typeface="+mj-ea"/>
              <a:cs typeface="+mj-cs"/>
            </a:endParaRPr>
          </a:p>
        </p:txBody>
      </p:sp>
    </p:spTree>
    <p:extLst>
      <p:ext uri="{BB962C8B-B14F-4D97-AF65-F5344CB8AC3E}">
        <p14:creationId xmlns:p14="http://schemas.microsoft.com/office/powerpoint/2010/main" val="17599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726" y="573937"/>
            <a:ext cx="8229600" cy="1143000"/>
          </a:xfrm>
        </p:spPr>
        <p:txBody>
          <a:bodyPr>
            <a:normAutofit/>
          </a:bodyPr>
          <a:lstStyle/>
          <a:p>
            <a:pPr algn="ctr"/>
            <a:r>
              <a:rPr lang="en-US" sz="3200" b="1" dirty="0">
                <a:solidFill>
                  <a:schemeClr val="accent5">
                    <a:lumMod val="75000"/>
                  </a:schemeClr>
                </a:solidFill>
              </a:rPr>
              <a:t>Today’s Topics</a:t>
            </a:r>
          </a:p>
        </p:txBody>
      </p:sp>
      <p:sp>
        <p:nvSpPr>
          <p:cNvPr id="5" name="TextBox 4"/>
          <p:cNvSpPr txBox="1"/>
          <p:nvPr/>
        </p:nvSpPr>
        <p:spPr>
          <a:xfrm>
            <a:off x="2612571" y="1716937"/>
            <a:ext cx="7323909" cy="3600986"/>
          </a:xfrm>
          <a:prstGeom prst="rect">
            <a:avLst/>
          </a:prstGeom>
          <a:noFill/>
        </p:spPr>
        <p:txBody>
          <a:bodyPr wrap="square" rtlCol="0">
            <a:spAutoFit/>
          </a:bodyPr>
          <a:lstStyle/>
          <a:p>
            <a:pPr marL="342900" indent="-342900">
              <a:spcBef>
                <a:spcPts val="600"/>
              </a:spcBef>
              <a:spcAft>
                <a:spcPts val="600"/>
              </a:spcAft>
              <a:buFont typeface="Wingdings" charset="2"/>
              <a:buChar char="ü"/>
            </a:pPr>
            <a:r>
              <a:rPr lang="en-US" sz="2400" b="1" dirty="0">
                <a:solidFill>
                  <a:srgbClr val="0070C0"/>
                </a:solidFill>
              </a:rPr>
              <a:t>CFO — A transformational role</a:t>
            </a:r>
          </a:p>
          <a:p>
            <a:pPr marL="342900" indent="-342900">
              <a:spcBef>
                <a:spcPts val="600"/>
              </a:spcBef>
              <a:spcAft>
                <a:spcPts val="600"/>
              </a:spcAft>
              <a:buFont typeface="Wingdings" charset="2"/>
              <a:buChar char="ü"/>
            </a:pPr>
            <a:r>
              <a:rPr lang="en-US" sz="2400" b="1" dirty="0">
                <a:solidFill>
                  <a:srgbClr val="0070C0"/>
                </a:solidFill>
              </a:rPr>
              <a:t>Why transformations fail</a:t>
            </a:r>
          </a:p>
          <a:p>
            <a:pPr marL="342900" indent="-342900">
              <a:spcBef>
                <a:spcPts val="600"/>
              </a:spcBef>
              <a:spcAft>
                <a:spcPts val="600"/>
              </a:spcAft>
              <a:buFont typeface="Wingdings" charset="2"/>
              <a:buChar char="ü"/>
            </a:pPr>
            <a:r>
              <a:rPr lang="en-US" sz="2400" b="1" dirty="0">
                <a:solidFill>
                  <a:srgbClr val="0070C0"/>
                </a:solidFill>
              </a:rPr>
              <a:t>Why transformations succeed</a:t>
            </a:r>
          </a:p>
          <a:p>
            <a:pPr marL="342900" indent="-342900">
              <a:spcBef>
                <a:spcPts val="600"/>
              </a:spcBef>
              <a:spcAft>
                <a:spcPts val="600"/>
              </a:spcAft>
              <a:buFont typeface="Wingdings" charset="2"/>
              <a:buChar char="ü"/>
            </a:pPr>
            <a:r>
              <a:rPr lang="en-US" sz="2400" b="1" dirty="0">
                <a:solidFill>
                  <a:srgbClr val="0070C0"/>
                </a:solidFill>
              </a:rPr>
              <a:t>Trust equation</a:t>
            </a:r>
          </a:p>
          <a:p>
            <a:pPr marL="342900" indent="-342900">
              <a:spcBef>
                <a:spcPts val="600"/>
              </a:spcBef>
              <a:spcAft>
                <a:spcPts val="600"/>
              </a:spcAft>
              <a:buFont typeface="Wingdings" charset="2"/>
              <a:buChar char="ü"/>
            </a:pPr>
            <a:r>
              <a:rPr lang="en-US" sz="2400" b="1" dirty="0">
                <a:solidFill>
                  <a:srgbClr val="0070C0"/>
                </a:solidFill>
              </a:rPr>
              <a:t>Behaviors that build trust</a:t>
            </a:r>
          </a:p>
          <a:p>
            <a:pPr marL="342900" indent="-342900">
              <a:spcBef>
                <a:spcPts val="600"/>
              </a:spcBef>
              <a:spcAft>
                <a:spcPts val="600"/>
              </a:spcAft>
              <a:buFont typeface="Wingdings" charset="2"/>
              <a:buChar char="ü"/>
            </a:pPr>
            <a:r>
              <a:rPr lang="en-US" sz="2400" b="1" dirty="0">
                <a:solidFill>
                  <a:srgbClr val="0070C0"/>
                </a:solidFill>
              </a:rPr>
              <a:t>Decision-making and its challenges</a:t>
            </a:r>
          </a:p>
          <a:p>
            <a:pPr marL="342900" indent="-342900">
              <a:spcBef>
                <a:spcPts val="600"/>
              </a:spcBef>
              <a:spcAft>
                <a:spcPts val="600"/>
              </a:spcAft>
              <a:buFont typeface="Wingdings" charset="2"/>
              <a:buChar char="ü"/>
            </a:pPr>
            <a:r>
              <a:rPr lang="en-US" sz="2400" b="1" dirty="0">
                <a:solidFill>
                  <a:srgbClr val="0070C0"/>
                </a:solidFill>
              </a:rPr>
              <a:t>Change communication model</a:t>
            </a:r>
          </a:p>
        </p:txBody>
      </p:sp>
    </p:spTree>
    <p:extLst>
      <p:ext uri="{BB962C8B-B14F-4D97-AF65-F5344CB8AC3E}">
        <p14:creationId xmlns:p14="http://schemas.microsoft.com/office/powerpoint/2010/main" val="4766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DD5E-C7EB-4C47-872C-EEF9606AC373}"/>
              </a:ext>
            </a:extLst>
          </p:cNvPr>
          <p:cNvSpPr>
            <a:spLocks noGrp="1"/>
          </p:cNvSpPr>
          <p:nvPr>
            <p:ph type="title"/>
          </p:nvPr>
        </p:nvSpPr>
        <p:spPr/>
        <p:txBody>
          <a:bodyPr>
            <a:normAutofit/>
          </a:bodyPr>
          <a:lstStyle/>
          <a:p>
            <a:pPr algn="ctr"/>
            <a:r>
              <a:rPr lang="en-US" sz="3200" b="1" dirty="0">
                <a:solidFill>
                  <a:srgbClr val="0070C0"/>
                </a:solidFill>
              </a:rPr>
              <a:t>Babies and change</a:t>
            </a:r>
          </a:p>
        </p:txBody>
      </p:sp>
      <p:sp>
        <p:nvSpPr>
          <p:cNvPr id="3" name="Content Placeholder 2">
            <a:extLst>
              <a:ext uri="{FF2B5EF4-FFF2-40B4-BE49-F238E27FC236}">
                <a16:creationId xmlns:a16="http://schemas.microsoft.com/office/drawing/2014/main" id="{9100662E-D5FB-EA44-BFE5-A70B3F87CA57}"/>
              </a:ext>
            </a:extLst>
          </p:cNvPr>
          <p:cNvSpPr>
            <a:spLocks noGrp="1"/>
          </p:cNvSpPr>
          <p:nvPr>
            <p:ph idx="1"/>
          </p:nvPr>
        </p:nvSpPr>
        <p:spPr>
          <a:xfrm>
            <a:off x="2024323" y="1690688"/>
            <a:ext cx="5206902" cy="4351338"/>
          </a:xfrm>
        </p:spPr>
        <p:txBody>
          <a:bodyPr/>
          <a:lstStyle/>
          <a:p>
            <a:r>
              <a:rPr lang="en-US" sz="2400" b="1" dirty="0">
                <a:solidFill>
                  <a:srgbClr val="0070C0"/>
                </a:solidFill>
              </a:rPr>
              <a:t>Emotions are not rational</a:t>
            </a:r>
          </a:p>
          <a:p>
            <a:r>
              <a:rPr lang="en-US" sz="2400" b="1" dirty="0">
                <a:solidFill>
                  <a:srgbClr val="0070C0"/>
                </a:solidFill>
              </a:rPr>
              <a:t>Emotions move us</a:t>
            </a:r>
          </a:p>
          <a:p>
            <a:r>
              <a:rPr lang="en-US" sz="2400" b="1" dirty="0">
                <a:solidFill>
                  <a:srgbClr val="0070C0"/>
                </a:solidFill>
              </a:rPr>
              <a:t>All of us!</a:t>
            </a:r>
          </a:p>
          <a:p>
            <a:r>
              <a:rPr lang="en-US" sz="2400" b="1" dirty="0">
                <a:solidFill>
                  <a:srgbClr val="0070C0"/>
                </a:solidFill>
              </a:rPr>
              <a:t>All of the time!</a:t>
            </a:r>
          </a:p>
          <a:p>
            <a:r>
              <a:rPr lang="en-US" sz="2400" b="1" dirty="0">
                <a:solidFill>
                  <a:srgbClr val="0070C0"/>
                </a:solidFill>
              </a:rPr>
              <a:t>Capturing hearts and minds creates engagement</a:t>
            </a:r>
          </a:p>
        </p:txBody>
      </p:sp>
    </p:spTree>
    <p:extLst>
      <p:ext uri="{BB962C8B-B14F-4D97-AF65-F5344CB8AC3E}">
        <p14:creationId xmlns:p14="http://schemas.microsoft.com/office/powerpoint/2010/main" val="40207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655320" y="365125"/>
            <a:ext cx="5120114" cy="1692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dirty="0">
                <a:solidFill>
                  <a:srgbClr val="0070C0"/>
                </a:solidFill>
              </a:rPr>
              <a:t>Essence of Decision-Making</a:t>
            </a:r>
          </a:p>
        </p:txBody>
      </p:sp>
      <p:cxnSp>
        <p:nvCxnSpPr>
          <p:cNvPr id="17"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1" y="2575034"/>
            <a:ext cx="5120113" cy="3462228"/>
          </a:xfrm>
        </p:spPr>
        <p:txBody>
          <a:bodyPr vert="horz" lIns="91440" tIns="45720" rIns="91440" bIns="45720" rtlCol="0">
            <a:normAutofit/>
          </a:bodyPr>
          <a:lstStyle/>
          <a:p>
            <a:pPr marL="0" indent="0">
              <a:buNone/>
            </a:pPr>
            <a:r>
              <a:rPr lang="en-US" sz="2400" dirty="0">
                <a:solidFill>
                  <a:srgbClr val="0070C0"/>
                </a:solidFill>
              </a:rPr>
              <a:t>Sound decision-making at its core:</a:t>
            </a:r>
          </a:p>
          <a:p>
            <a:pPr lvl="1">
              <a:buFont typeface="Arial" panose="020B0604020202020204" pitchFamily="34" charset="0"/>
              <a:buChar char="•"/>
            </a:pPr>
            <a:r>
              <a:rPr lang="en-US" dirty="0">
                <a:solidFill>
                  <a:srgbClr val="0070C0"/>
                </a:solidFill>
              </a:rPr>
              <a:t>Data-driven but not over-analyzed</a:t>
            </a:r>
          </a:p>
          <a:p>
            <a:pPr lvl="1">
              <a:buFont typeface="Arial" panose="020B0604020202020204" pitchFamily="34" charset="0"/>
              <a:buChar char="•"/>
            </a:pPr>
            <a:r>
              <a:rPr lang="en-US" dirty="0">
                <a:solidFill>
                  <a:srgbClr val="0070C0"/>
                </a:solidFill>
              </a:rPr>
              <a:t>Process-based with natural intelligence</a:t>
            </a:r>
          </a:p>
          <a:p>
            <a:pPr lvl="1">
              <a:buFont typeface="Arial" panose="020B0604020202020204" pitchFamily="34" charset="0"/>
              <a:buChar char="•"/>
            </a:pPr>
            <a:r>
              <a:rPr lang="en-US" dirty="0">
                <a:solidFill>
                  <a:srgbClr val="0070C0"/>
                </a:solidFill>
              </a:rPr>
              <a:t>Emotions managed</a:t>
            </a:r>
          </a:p>
          <a:p>
            <a:pPr lvl="1">
              <a:buFont typeface="Arial" panose="020B0604020202020204" pitchFamily="34" charset="0"/>
              <a:buChar char="•"/>
            </a:pPr>
            <a:r>
              <a:rPr lang="en-US" dirty="0">
                <a:solidFill>
                  <a:srgbClr val="0070C0"/>
                </a:solidFill>
              </a:rPr>
              <a:t>Values-based over formulaic</a:t>
            </a:r>
          </a:p>
          <a:p>
            <a:pPr lvl="1">
              <a:buFont typeface="Arial" panose="020B0604020202020204" pitchFamily="34" charset="0"/>
              <a:buChar char="•"/>
            </a:pPr>
            <a:r>
              <a:rPr lang="en-US" dirty="0">
                <a:solidFill>
                  <a:srgbClr val="0070C0"/>
                </a:solidFill>
              </a:rPr>
              <a:t>Flexibility to handle VUCA</a:t>
            </a:r>
          </a:p>
        </p:txBody>
      </p:sp>
    </p:spTree>
    <p:extLst>
      <p:ext uri="{BB962C8B-B14F-4D97-AF65-F5344CB8AC3E}">
        <p14:creationId xmlns:p14="http://schemas.microsoft.com/office/powerpoint/2010/main" val="117375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616031" y="3176337"/>
            <a:ext cx="8976682" cy="48067"/>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1155031" y="548448"/>
            <a:ext cx="9900521" cy="961063"/>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dirty="0">
                <a:solidFill>
                  <a:srgbClr val="0070C0"/>
                </a:solidFill>
              </a:rPr>
              <a:t>Dealing with VUCA</a:t>
            </a:r>
          </a:p>
        </p:txBody>
      </p:sp>
      <p:grpSp>
        <p:nvGrpSpPr>
          <p:cNvPr id="35" name="Group 34"/>
          <p:cNvGrpSpPr/>
          <p:nvPr/>
        </p:nvGrpSpPr>
        <p:grpSpPr>
          <a:xfrm>
            <a:off x="441645" y="1843087"/>
            <a:ext cx="9883837" cy="1030130"/>
            <a:chOff x="441645" y="1843087"/>
            <a:chExt cx="9883837" cy="1030130"/>
          </a:xfrm>
        </p:grpSpPr>
        <p:grpSp>
          <p:nvGrpSpPr>
            <p:cNvPr id="15" name="Group 14"/>
            <p:cNvGrpSpPr/>
            <p:nvPr/>
          </p:nvGrpSpPr>
          <p:grpSpPr>
            <a:xfrm>
              <a:off x="1966639" y="1843087"/>
              <a:ext cx="8358843" cy="1030130"/>
              <a:chOff x="550377" y="1843087"/>
              <a:chExt cx="8358843" cy="1030130"/>
            </a:xfrm>
          </p:grpSpPr>
          <p:sp>
            <p:nvSpPr>
              <p:cNvPr id="5" name="Rectangle 4"/>
              <p:cNvSpPr/>
              <p:nvPr/>
            </p:nvSpPr>
            <p:spPr>
              <a:xfrm>
                <a:off x="2747937" y="1843087"/>
                <a:ext cx="1656778"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979605" y="1843087"/>
                <a:ext cx="1684777"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50377" y="1843088"/>
                <a:ext cx="1720874"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56889" y="2069455"/>
                <a:ext cx="1143792" cy="461665"/>
              </a:xfrm>
              <a:prstGeom prst="rect">
                <a:avLst/>
              </a:prstGeom>
              <a:noFill/>
            </p:spPr>
            <p:txBody>
              <a:bodyPr wrap="square" rtlCol="0">
                <a:spAutoFit/>
              </a:bodyPr>
              <a:lstStyle/>
              <a:p>
                <a:r>
                  <a:rPr lang="en-US" sz="2400" dirty="0">
                    <a:solidFill>
                      <a:schemeClr val="bg1"/>
                    </a:solidFill>
                  </a:rPr>
                  <a:t>Volatile</a:t>
                </a:r>
              </a:p>
            </p:txBody>
          </p:sp>
          <p:sp>
            <p:nvSpPr>
              <p:cNvPr id="10" name="TextBox 9"/>
              <p:cNvSpPr txBox="1"/>
              <p:nvPr/>
            </p:nvSpPr>
            <p:spPr>
              <a:xfrm>
                <a:off x="5170204" y="2069454"/>
                <a:ext cx="1303578" cy="461665"/>
              </a:xfrm>
              <a:prstGeom prst="rect">
                <a:avLst/>
              </a:prstGeom>
              <a:noFill/>
              <a:scene3d>
                <a:camera prst="orthographicFront"/>
                <a:lightRig rig="threePt" dir="t"/>
              </a:scene3d>
              <a:sp3d>
                <a:bevelT prst="angle"/>
              </a:sp3d>
            </p:spPr>
            <p:txBody>
              <a:bodyPr wrap="square" rtlCol="0">
                <a:spAutoFit/>
              </a:bodyPr>
              <a:lstStyle/>
              <a:p>
                <a:r>
                  <a:rPr lang="en-US" sz="2400" dirty="0">
                    <a:solidFill>
                      <a:schemeClr val="bg1"/>
                    </a:solidFill>
                  </a:rPr>
                  <a:t>Complex</a:t>
                </a:r>
              </a:p>
            </p:txBody>
          </p:sp>
          <p:sp>
            <p:nvSpPr>
              <p:cNvPr id="11" name="TextBox 10"/>
              <p:cNvSpPr txBox="1"/>
              <p:nvPr/>
            </p:nvSpPr>
            <p:spPr>
              <a:xfrm>
                <a:off x="2843320" y="2042811"/>
                <a:ext cx="1477120" cy="461665"/>
              </a:xfrm>
              <a:prstGeom prst="rect">
                <a:avLst/>
              </a:prstGeom>
              <a:noFill/>
            </p:spPr>
            <p:txBody>
              <a:bodyPr wrap="square" rtlCol="0">
                <a:spAutoFit/>
              </a:bodyPr>
              <a:lstStyle/>
              <a:p>
                <a:r>
                  <a:rPr lang="en-US" sz="2400" dirty="0">
                    <a:solidFill>
                      <a:schemeClr val="bg1"/>
                    </a:solidFill>
                  </a:rPr>
                  <a:t>Uncertain</a:t>
                </a:r>
              </a:p>
            </p:txBody>
          </p:sp>
          <p:sp>
            <p:nvSpPr>
              <p:cNvPr id="12" name="TextBox 11"/>
              <p:cNvSpPr txBox="1"/>
              <p:nvPr/>
            </p:nvSpPr>
            <p:spPr>
              <a:xfrm>
                <a:off x="7224443" y="2042220"/>
                <a:ext cx="1568922" cy="830997"/>
              </a:xfrm>
              <a:prstGeom prst="rect">
                <a:avLst/>
              </a:prstGeom>
              <a:noFill/>
            </p:spPr>
            <p:txBody>
              <a:bodyPr wrap="square" rtlCol="0">
                <a:spAutoFit/>
              </a:bodyPr>
              <a:lstStyle/>
              <a:p>
                <a:r>
                  <a:rPr lang="en-US" sz="2400" dirty="0">
                    <a:solidFill>
                      <a:schemeClr val="bg1"/>
                    </a:solidFill>
                  </a:rPr>
                  <a:t>Ambiguous</a:t>
                </a:r>
              </a:p>
            </p:txBody>
          </p:sp>
          <p:sp>
            <p:nvSpPr>
              <p:cNvPr id="20" name="Rectangle 19"/>
              <p:cNvSpPr/>
              <p:nvPr/>
            </p:nvSpPr>
            <p:spPr>
              <a:xfrm>
                <a:off x="7224443" y="1871586"/>
                <a:ext cx="1684777"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7260201" y="2069454"/>
                <a:ext cx="1581292" cy="461665"/>
              </a:xfrm>
              <a:prstGeom prst="rect">
                <a:avLst/>
              </a:prstGeom>
              <a:noFill/>
              <a:scene3d>
                <a:camera prst="orthographicFront"/>
                <a:lightRig rig="threePt" dir="t"/>
              </a:scene3d>
              <a:sp3d>
                <a:bevelT prst="angle"/>
              </a:sp3d>
            </p:spPr>
            <p:txBody>
              <a:bodyPr wrap="square" rtlCol="0">
                <a:spAutoFit/>
              </a:bodyPr>
              <a:lstStyle/>
              <a:p>
                <a:r>
                  <a:rPr lang="en-US" sz="2400" dirty="0">
                    <a:solidFill>
                      <a:schemeClr val="bg1"/>
                    </a:solidFill>
                  </a:rPr>
                  <a:t>Ambiguous</a:t>
                </a:r>
              </a:p>
            </p:txBody>
          </p:sp>
        </p:grpSp>
        <p:sp>
          <p:nvSpPr>
            <p:cNvPr id="30" name="TextBox 29"/>
            <p:cNvSpPr txBox="1"/>
            <p:nvPr/>
          </p:nvSpPr>
          <p:spPr>
            <a:xfrm>
              <a:off x="441645" y="2090600"/>
              <a:ext cx="1174386" cy="369332"/>
            </a:xfrm>
            <a:prstGeom prst="rect">
              <a:avLst/>
            </a:prstGeom>
            <a:noFill/>
          </p:spPr>
          <p:txBody>
            <a:bodyPr wrap="square" rtlCol="0">
              <a:spAutoFit/>
            </a:bodyPr>
            <a:lstStyle/>
            <a:p>
              <a:r>
                <a:rPr lang="en-US" b="1" dirty="0">
                  <a:solidFill>
                    <a:srgbClr val="0070C0"/>
                  </a:solidFill>
                </a:rPr>
                <a:t>Situations</a:t>
              </a:r>
            </a:p>
          </p:txBody>
        </p:sp>
      </p:grpSp>
      <p:grpSp>
        <p:nvGrpSpPr>
          <p:cNvPr id="37" name="Group 36"/>
          <p:cNvGrpSpPr/>
          <p:nvPr/>
        </p:nvGrpSpPr>
        <p:grpSpPr>
          <a:xfrm>
            <a:off x="394123" y="3527524"/>
            <a:ext cx="8825917" cy="924660"/>
            <a:chOff x="394123" y="3527524"/>
            <a:chExt cx="8825917" cy="924660"/>
          </a:xfrm>
        </p:grpSpPr>
        <p:grpSp>
          <p:nvGrpSpPr>
            <p:cNvPr id="16" name="Group 15"/>
            <p:cNvGrpSpPr/>
            <p:nvPr/>
          </p:nvGrpSpPr>
          <p:grpSpPr>
            <a:xfrm>
              <a:off x="2968462" y="3527524"/>
              <a:ext cx="6251578" cy="924660"/>
              <a:chOff x="1620956" y="3527524"/>
              <a:chExt cx="6251578" cy="924660"/>
            </a:xfrm>
          </p:grpSpPr>
          <p:sp>
            <p:nvSpPr>
              <p:cNvPr id="8" name="Rectangle 7"/>
              <p:cNvSpPr/>
              <p:nvPr/>
            </p:nvSpPr>
            <p:spPr>
              <a:xfrm>
                <a:off x="1620956" y="3527524"/>
                <a:ext cx="1624134" cy="924660"/>
              </a:xfrm>
              <a:prstGeom prst="rect">
                <a:avLst/>
              </a:prstGeom>
              <a:solidFill>
                <a:schemeClr val="accent6"/>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828006" y="3788228"/>
                <a:ext cx="1210033" cy="369332"/>
              </a:xfrm>
              <a:prstGeom prst="rect">
                <a:avLst/>
              </a:prstGeom>
              <a:noFill/>
            </p:spPr>
            <p:txBody>
              <a:bodyPr wrap="square" rtlCol="0">
                <a:spAutoFit/>
              </a:bodyPr>
              <a:lstStyle/>
              <a:p>
                <a:r>
                  <a:rPr lang="en-US" b="1" dirty="0">
                    <a:solidFill>
                      <a:schemeClr val="bg1"/>
                    </a:solidFill>
                  </a:rPr>
                  <a:t>Innovation</a:t>
                </a:r>
              </a:p>
            </p:txBody>
          </p:sp>
          <p:sp>
            <p:nvSpPr>
              <p:cNvPr id="25" name="Rectangle 24"/>
              <p:cNvSpPr/>
              <p:nvPr/>
            </p:nvSpPr>
            <p:spPr>
              <a:xfrm>
                <a:off x="3934678" y="3527524"/>
                <a:ext cx="1624134" cy="924660"/>
              </a:xfrm>
              <a:prstGeom prst="rect">
                <a:avLst/>
              </a:prstGeom>
              <a:solidFill>
                <a:schemeClr val="accent6"/>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248400" y="3527524"/>
                <a:ext cx="1624134" cy="924660"/>
              </a:xfrm>
              <a:prstGeom prst="rect">
                <a:avLst/>
              </a:prstGeom>
              <a:solidFill>
                <a:schemeClr val="accent6"/>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455450" y="3788228"/>
                <a:ext cx="1210033" cy="369332"/>
              </a:xfrm>
              <a:prstGeom prst="rect">
                <a:avLst/>
              </a:prstGeom>
              <a:noFill/>
            </p:spPr>
            <p:txBody>
              <a:bodyPr wrap="square" rtlCol="0">
                <a:spAutoFit/>
              </a:bodyPr>
              <a:lstStyle/>
              <a:p>
                <a:r>
                  <a:rPr lang="en-US" b="1" dirty="0">
                    <a:solidFill>
                      <a:schemeClr val="bg1"/>
                    </a:solidFill>
                  </a:rPr>
                  <a:t>Resilience</a:t>
                </a:r>
              </a:p>
            </p:txBody>
          </p:sp>
          <p:sp>
            <p:nvSpPr>
              <p:cNvPr id="29" name="TextBox 28"/>
              <p:cNvSpPr txBox="1"/>
              <p:nvPr/>
            </p:nvSpPr>
            <p:spPr>
              <a:xfrm>
                <a:off x="4320440" y="3788228"/>
                <a:ext cx="1051369" cy="369332"/>
              </a:xfrm>
              <a:prstGeom prst="rect">
                <a:avLst/>
              </a:prstGeom>
              <a:noFill/>
            </p:spPr>
            <p:txBody>
              <a:bodyPr wrap="square" rtlCol="0">
                <a:spAutoFit/>
              </a:bodyPr>
              <a:lstStyle/>
              <a:p>
                <a:r>
                  <a:rPr lang="en-US" b="1" dirty="0">
                    <a:solidFill>
                      <a:schemeClr val="bg1"/>
                    </a:solidFill>
                  </a:rPr>
                  <a:t>Agility</a:t>
                </a:r>
              </a:p>
            </p:txBody>
          </p:sp>
        </p:grpSp>
        <p:sp>
          <p:nvSpPr>
            <p:cNvPr id="34" name="TextBox 33"/>
            <p:cNvSpPr txBox="1"/>
            <p:nvPr/>
          </p:nvSpPr>
          <p:spPr>
            <a:xfrm>
              <a:off x="394123" y="3833091"/>
              <a:ext cx="1725672" cy="377846"/>
            </a:xfrm>
            <a:prstGeom prst="rect">
              <a:avLst/>
            </a:prstGeom>
            <a:noFill/>
          </p:spPr>
          <p:txBody>
            <a:bodyPr wrap="square" rtlCol="0">
              <a:spAutoFit/>
            </a:bodyPr>
            <a:lstStyle/>
            <a:p>
              <a:r>
                <a:rPr lang="en-US" b="1" dirty="0">
                  <a:solidFill>
                    <a:srgbClr val="0070C0"/>
                  </a:solidFill>
                </a:rPr>
                <a:t>Strategic skills</a:t>
              </a:r>
            </a:p>
          </p:txBody>
        </p:sp>
      </p:grpSp>
    </p:spTree>
    <p:extLst>
      <p:ext uri="{BB962C8B-B14F-4D97-AF65-F5344CB8AC3E}">
        <p14:creationId xmlns:p14="http://schemas.microsoft.com/office/powerpoint/2010/main" val="6287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7869" y="2066257"/>
            <a:ext cx="9288952" cy="2608871"/>
          </a:xfrm>
        </p:spPr>
        <p:txBody>
          <a:bodyPr>
            <a:normAutofit/>
          </a:bodyPr>
          <a:lstStyle/>
          <a:p>
            <a:pPr marL="0" indent="0">
              <a:buNone/>
            </a:pPr>
            <a:r>
              <a:rPr lang="en-US" sz="2400" dirty="0">
                <a:solidFill>
                  <a:srgbClr val="0070C0"/>
                </a:solidFill>
              </a:rPr>
              <a:t>In a CIMA study, global companies struggle to:</a:t>
            </a:r>
          </a:p>
          <a:p>
            <a:pPr lvl="1"/>
            <a:r>
              <a:rPr lang="en-US" dirty="0">
                <a:solidFill>
                  <a:srgbClr val="0070C0"/>
                </a:solidFill>
              </a:rPr>
              <a:t>Overcome bureaucracy and achieve agile decision making</a:t>
            </a:r>
          </a:p>
          <a:p>
            <a:pPr lvl="1"/>
            <a:r>
              <a:rPr lang="en-US" dirty="0">
                <a:solidFill>
                  <a:srgbClr val="0070C0"/>
                </a:solidFill>
              </a:rPr>
              <a:t>Build greater levels of trust and improve collaboration</a:t>
            </a:r>
          </a:p>
          <a:p>
            <a:pPr lvl="1"/>
            <a:r>
              <a:rPr lang="en-US" dirty="0">
                <a:solidFill>
                  <a:srgbClr val="0070C0"/>
                </a:solidFill>
              </a:rPr>
              <a:t>Take a long-term view and define the right metrics</a:t>
            </a:r>
          </a:p>
          <a:p>
            <a:pPr lvl="1"/>
            <a:r>
              <a:rPr lang="en-US" dirty="0">
                <a:solidFill>
                  <a:srgbClr val="0070C0"/>
                </a:solidFill>
              </a:rPr>
              <a:t>Turn huge volumes of data into strategic insight</a:t>
            </a:r>
          </a:p>
          <a:p>
            <a:pPr lvl="1"/>
            <a:r>
              <a:rPr lang="en-US" dirty="0">
                <a:solidFill>
                  <a:srgbClr val="0070C0"/>
                </a:solidFill>
              </a:rPr>
              <a:t>Build the decision-making skills of senior leaders</a:t>
            </a:r>
          </a:p>
        </p:txBody>
      </p:sp>
      <p:sp>
        <p:nvSpPr>
          <p:cNvPr id="6" name="Title 1"/>
          <p:cNvSpPr txBox="1">
            <a:spLocks/>
          </p:cNvSpPr>
          <p:nvPr/>
        </p:nvSpPr>
        <p:spPr>
          <a:xfrm>
            <a:off x="990600" y="641276"/>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Decision-Making Challenge</a:t>
            </a:r>
          </a:p>
        </p:txBody>
      </p:sp>
      <p:sp>
        <p:nvSpPr>
          <p:cNvPr id="7" name="TextBox 6"/>
          <p:cNvSpPr txBox="1"/>
          <p:nvPr/>
        </p:nvSpPr>
        <p:spPr>
          <a:xfrm>
            <a:off x="7322075" y="6070791"/>
            <a:ext cx="3630099" cy="400110"/>
          </a:xfrm>
          <a:prstGeom prst="rect">
            <a:avLst/>
          </a:prstGeom>
          <a:noFill/>
        </p:spPr>
        <p:txBody>
          <a:bodyPr wrap="square" rtlCol="0">
            <a:spAutoFit/>
          </a:bodyPr>
          <a:lstStyle/>
          <a:p>
            <a:r>
              <a:rPr lang="en-US" sz="1000" b="1" dirty="0">
                <a:solidFill>
                  <a:srgbClr val="0070C0"/>
                </a:solidFill>
              </a:rPr>
              <a:t>Source: Joining the Dots: Decision Making for a New Era. Chartered Institute of Management Accountants. February 2016</a:t>
            </a:r>
          </a:p>
        </p:txBody>
      </p:sp>
      <p:pic>
        <p:nvPicPr>
          <p:cNvPr id="4" name="Picture 3">
            <a:extLst>
              <a:ext uri="{FF2B5EF4-FFF2-40B4-BE49-F238E27FC236}">
                <a16:creationId xmlns:a16="http://schemas.microsoft.com/office/drawing/2014/main" id="{D34A535D-513D-A248-870E-9181D10ED7F9}"/>
              </a:ext>
            </a:extLst>
          </p:cNvPr>
          <p:cNvPicPr>
            <a:picLocks noChangeAspect="1"/>
          </p:cNvPicPr>
          <p:nvPr/>
        </p:nvPicPr>
        <p:blipFill>
          <a:blip r:embed="rId3"/>
          <a:stretch>
            <a:fillRect/>
          </a:stretch>
        </p:blipFill>
        <p:spPr>
          <a:xfrm>
            <a:off x="108647" y="252890"/>
            <a:ext cx="1659863" cy="647065"/>
          </a:xfrm>
          <a:prstGeom prst="rect">
            <a:avLst/>
          </a:prstGeom>
        </p:spPr>
      </p:pic>
    </p:spTree>
    <p:extLst>
      <p:ext uri="{BB962C8B-B14F-4D97-AF65-F5344CB8AC3E}">
        <p14:creationId xmlns:p14="http://schemas.microsoft.com/office/powerpoint/2010/main" val="100096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577" y="1777331"/>
            <a:ext cx="10515600" cy="4351338"/>
          </a:xfrm>
        </p:spPr>
        <p:txBody>
          <a:bodyPr>
            <a:normAutofit/>
          </a:bodyPr>
          <a:lstStyle/>
          <a:p>
            <a:pPr marL="0" indent="0">
              <a:buNone/>
            </a:pPr>
            <a:r>
              <a:rPr lang="en-US" sz="2400" dirty="0">
                <a:solidFill>
                  <a:srgbClr val="0070C0"/>
                </a:solidFill>
              </a:rPr>
              <a:t>The study reveals:</a:t>
            </a:r>
          </a:p>
          <a:p>
            <a:pPr lvl="1"/>
            <a:r>
              <a:rPr lang="en-US" dirty="0">
                <a:solidFill>
                  <a:srgbClr val="FF0000"/>
                </a:solidFill>
              </a:rPr>
              <a:t>72%</a:t>
            </a:r>
            <a:r>
              <a:rPr lang="en-US" dirty="0">
                <a:solidFill>
                  <a:srgbClr val="0070C0"/>
                </a:solidFill>
              </a:rPr>
              <a:t> had 1 or more strategic initiative </a:t>
            </a:r>
            <a:r>
              <a:rPr lang="en-US" b="1" dirty="0">
                <a:solidFill>
                  <a:srgbClr val="0070C0"/>
                </a:solidFill>
              </a:rPr>
              <a:t>failure</a:t>
            </a:r>
            <a:r>
              <a:rPr lang="en-US" dirty="0">
                <a:solidFill>
                  <a:srgbClr val="0070C0"/>
                </a:solidFill>
              </a:rPr>
              <a:t> in last 3 years due to delays</a:t>
            </a:r>
          </a:p>
          <a:p>
            <a:pPr lvl="1"/>
            <a:r>
              <a:rPr lang="en-US" dirty="0">
                <a:solidFill>
                  <a:srgbClr val="FF0000"/>
                </a:solidFill>
              </a:rPr>
              <a:t>42%</a:t>
            </a:r>
            <a:r>
              <a:rPr lang="en-US" dirty="0">
                <a:solidFill>
                  <a:srgbClr val="0070C0"/>
                </a:solidFill>
              </a:rPr>
              <a:t> lost business to more </a:t>
            </a:r>
            <a:r>
              <a:rPr lang="en-US" b="1" dirty="0">
                <a:solidFill>
                  <a:srgbClr val="0070C0"/>
                </a:solidFill>
              </a:rPr>
              <a:t>agile</a:t>
            </a:r>
            <a:r>
              <a:rPr lang="en-US" dirty="0">
                <a:solidFill>
                  <a:srgbClr val="0070C0"/>
                </a:solidFill>
              </a:rPr>
              <a:t> competitors</a:t>
            </a:r>
          </a:p>
          <a:p>
            <a:pPr lvl="1"/>
            <a:r>
              <a:rPr lang="en-US" dirty="0">
                <a:solidFill>
                  <a:srgbClr val="FF0000"/>
                </a:solidFill>
              </a:rPr>
              <a:t>70%</a:t>
            </a:r>
            <a:r>
              <a:rPr lang="en-US" dirty="0">
                <a:solidFill>
                  <a:srgbClr val="0070C0"/>
                </a:solidFill>
              </a:rPr>
              <a:t> room to improve active </a:t>
            </a:r>
            <a:r>
              <a:rPr lang="en-US" b="1" dirty="0">
                <a:solidFill>
                  <a:srgbClr val="0070C0"/>
                </a:solidFill>
              </a:rPr>
              <a:t>collaboration</a:t>
            </a:r>
            <a:r>
              <a:rPr lang="en-US" dirty="0">
                <a:solidFill>
                  <a:srgbClr val="0070C0"/>
                </a:solidFill>
              </a:rPr>
              <a:t> between leaders and employees</a:t>
            </a:r>
          </a:p>
          <a:p>
            <a:pPr lvl="1"/>
            <a:r>
              <a:rPr lang="en-US" dirty="0">
                <a:solidFill>
                  <a:srgbClr val="FF0000"/>
                </a:solidFill>
              </a:rPr>
              <a:t>65%</a:t>
            </a:r>
            <a:r>
              <a:rPr lang="en-US" dirty="0">
                <a:solidFill>
                  <a:srgbClr val="0070C0"/>
                </a:solidFill>
              </a:rPr>
              <a:t> say the same about </a:t>
            </a:r>
            <a:r>
              <a:rPr lang="en-US" b="1" dirty="0">
                <a:solidFill>
                  <a:srgbClr val="0070C0"/>
                </a:solidFill>
              </a:rPr>
              <a:t>trust</a:t>
            </a:r>
          </a:p>
          <a:p>
            <a:pPr lvl="1"/>
            <a:r>
              <a:rPr lang="en-US" dirty="0">
                <a:solidFill>
                  <a:srgbClr val="FF0000"/>
                </a:solidFill>
              </a:rPr>
              <a:t>57%</a:t>
            </a:r>
            <a:r>
              <a:rPr lang="en-US" dirty="0">
                <a:solidFill>
                  <a:srgbClr val="0070C0"/>
                </a:solidFill>
              </a:rPr>
              <a:t> see a need to improve active </a:t>
            </a:r>
            <a:r>
              <a:rPr lang="en-US" b="1" dirty="0">
                <a:solidFill>
                  <a:srgbClr val="0070C0"/>
                </a:solidFill>
              </a:rPr>
              <a:t>collaboration</a:t>
            </a:r>
            <a:r>
              <a:rPr lang="en-US" dirty="0">
                <a:solidFill>
                  <a:srgbClr val="0070C0"/>
                </a:solidFill>
              </a:rPr>
              <a:t> with fellow executives</a:t>
            </a:r>
          </a:p>
        </p:txBody>
      </p:sp>
      <p:sp>
        <p:nvSpPr>
          <p:cNvPr id="6" name="Title 1"/>
          <p:cNvSpPr txBox="1">
            <a:spLocks/>
          </p:cNvSpPr>
          <p:nvPr/>
        </p:nvSpPr>
        <p:spPr>
          <a:xfrm>
            <a:off x="990600" y="641716"/>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Study findings</a:t>
            </a:r>
          </a:p>
        </p:txBody>
      </p:sp>
      <p:sp>
        <p:nvSpPr>
          <p:cNvPr id="4" name="TextBox 3"/>
          <p:cNvSpPr txBox="1"/>
          <p:nvPr/>
        </p:nvSpPr>
        <p:spPr>
          <a:xfrm>
            <a:off x="7157067" y="6070791"/>
            <a:ext cx="3630099" cy="400110"/>
          </a:xfrm>
          <a:prstGeom prst="rect">
            <a:avLst/>
          </a:prstGeom>
          <a:noFill/>
        </p:spPr>
        <p:txBody>
          <a:bodyPr wrap="square" rtlCol="0">
            <a:spAutoFit/>
          </a:bodyPr>
          <a:lstStyle/>
          <a:p>
            <a:r>
              <a:rPr lang="en-US" sz="1000" b="1" dirty="0">
                <a:solidFill>
                  <a:srgbClr val="0070C0"/>
                </a:solidFill>
              </a:rPr>
              <a:t>Source: Joining the Dots: Decision Making for a New Era. Chartered Institute of Management Accountants. February 2016</a:t>
            </a:r>
          </a:p>
        </p:txBody>
      </p:sp>
      <p:pic>
        <p:nvPicPr>
          <p:cNvPr id="7" name="Picture 6">
            <a:extLst>
              <a:ext uri="{FF2B5EF4-FFF2-40B4-BE49-F238E27FC236}">
                <a16:creationId xmlns:a16="http://schemas.microsoft.com/office/drawing/2014/main" id="{58FD0F99-2832-8744-82FA-C3C8B4B1C837}"/>
              </a:ext>
            </a:extLst>
          </p:cNvPr>
          <p:cNvPicPr>
            <a:picLocks noChangeAspect="1"/>
          </p:cNvPicPr>
          <p:nvPr/>
        </p:nvPicPr>
        <p:blipFill>
          <a:blip r:embed="rId3"/>
          <a:stretch>
            <a:fillRect/>
          </a:stretch>
        </p:blipFill>
        <p:spPr>
          <a:xfrm>
            <a:off x="108647" y="252890"/>
            <a:ext cx="1659863" cy="647065"/>
          </a:xfrm>
          <a:prstGeom prst="rect">
            <a:avLst/>
          </a:prstGeom>
        </p:spPr>
      </p:pic>
    </p:spTree>
    <p:extLst>
      <p:ext uri="{BB962C8B-B14F-4D97-AF65-F5344CB8AC3E}">
        <p14:creationId xmlns:p14="http://schemas.microsoft.com/office/powerpoint/2010/main" val="36114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8829" y="2297815"/>
            <a:ext cx="8879142" cy="3368467"/>
          </a:xfrm>
        </p:spPr>
        <p:txBody>
          <a:bodyPr>
            <a:normAutofit/>
          </a:bodyPr>
          <a:lstStyle/>
          <a:p>
            <a:pPr lvl="1"/>
            <a:r>
              <a:rPr lang="en-US" sz="2800" dirty="0">
                <a:solidFill>
                  <a:srgbClr val="0070C0"/>
                </a:solidFill>
              </a:rPr>
              <a:t>We are terrible at predicting the future</a:t>
            </a:r>
          </a:p>
          <a:p>
            <a:pPr lvl="1"/>
            <a:r>
              <a:rPr lang="en-US" sz="2800" dirty="0">
                <a:solidFill>
                  <a:srgbClr val="0070C0"/>
                </a:solidFill>
              </a:rPr>
              <a:t>We tend to be overconfident</a:t>
            </a:r>
          </a:p>
          <a:p>
            <a:pPr lvl="1"/>
            <a:r>
              <a:rPr lang="en-US" sz="2800" dirty="0">
                <a:solidFill>
                  <a:srgbClr val="0070C0"/>
                </a:solidFill>
              </a:rPr>
              <a:t>We don’t </a:t>
            </a:r>
            <a:r>
              <a:rPr lang="en-US" sz="2800" b="1" dirty="0">
                <a:solidFill>
                  <a:srgbClr val="0070C0"/>
                </a:solidFill>
              </a:rPr>
              <a:t>suffer</a:t>
            </a:r>
            <a:r>
              <a:rPr lang="en-US" sz="2800" dirty="0">
                <a:solidFill>
                  <a:srgbClr val="0070C0"/>
                </a:solidFill>
              </a:rPr>
              <a:t> from confirmation bias, we </a:t>
            </a:r>
            <a:r>
              <a:rPr lang="en-US" sz="2800" b="1" dirty="0">
                <a:solidFill>
                  <a:srgbClr val="0070C0"/>
                </a:solidFill>
              </a:rPr>
              <a:t>embrace</a:t>
            </a:r>
            <a:r>
              <a:rPr lang="en-US" sz="2800" dirty="0">
                <a:solidFill>
                  <a:srgbClr val="0070C0"/>
                </a:solidFill>
              </a:rPr>
              <a:t> it</a:t>
            </a:r>
          </a:p>
          <a:p>
            <a:pPr lvl="1"/>
            <a:r>
              <a:rPr lang="en-US" sz="2800" dirty="0">
                <a:solidFill>
                  <a:srgbClr val="0070C0"/>
                </a:solidFill>
              </a:rPr>
              <a:t>Halo effect happens to our detriment</a:t>
            </a:r>
          </a:p>
          <a:p>
            <a:pPr lvl="1"/>
            <a:r>
              <a:rPr lang="en-US" sz="2800" dirty="0">
                <a:solidFill>
                  <a:srgbClr val="0070C0"/>
                </a:solidFill>
              </a:rPr>
              <a:t>Priming entangles us and we rarely escape its grip</a:t>
            </a:r>
          </a:p>
          <a:p>
            <a:pPr lvl="1"/>
            <a:endParaRPr lang="en-US" dirty="0">
              <a:solidFill>
                <a:srgbClr val="0070C0"/>
              </a:solidFill>
            </a:endParaRPr>
          </a:p>
        </p:txBody>
      </p:sp>
      <p:sp>
        <p:nvSpPr>
          <p:cNvPr id="6" name="Title 1"/>
          <p:cNvSpPr txBox="1">
            <a:spLocks/>
          </p:cNvSpPr>
          <p:nvPr/>
        </p:nvSpPr>
        <p:spPr>
          <a:xfrm>
            <a:off x="990600" y="641896"/>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Decision-Making Insights</a:t>
            </a:r>
          </a:p>
        </p:txBody>
      </p:sp>
    </p:spTree>
    <p:extLst>
      <p:ext uri="{BB962C8B-B14F-4D97-AF65-F5344CB8AC3E}">
        <p14:creationId xmlns:p14="http://schemas.microsoft.com/office/powerpoint/2010/main" val="14107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8392" y="2204551"/>
            <a:ext cx="9240016" cy="2457390"/>
          </a:xfrm>
        </p:spPr>
        <p:txBody>
          <a:bodyPr>
            <a:normAutofit fontScale="92500" lnSpcReduction="10000"/>
          </a:bodyPr>
          <a:lstStyle/>
          <a:p>
            <a:pPr marL="0" indent="0">
              <a:buNone/>
            </a:pPr>
            <a:endParaRPr lang="en-US" sz="2400" dirty="0">
              <a:solidFill>
                <a:srgbClr val="0070C0"/>
              </a:solidFill>
            </a:endParaRPr>
          </a:p>
          <a:p>
            <a:pPr lvl="1"/>
            <a:r>
              <a:rPr lang="en-US" sz="3000" dirty="0">
                <a:solidFill>
                  <a:srgbClr val="0070C0"/>
                </a:solidFill>
              </a:rPr>
              <a:t>356 decisions in small and medium-sized businesses in the US and Canada</a:t>
            </a:r>
          </a:p>
          <a:p>
            <a:pPr lvl="1"/>
            <a:r>
              <a:rPr lang="en-US" sz="3000" dirty="0">
                <a:solidFill>
                  <a:srgbClr val="0070C0"/>
                </a:solidFill>
              </a:rPr>
              <a:t>Over </a:t>
            </a:r>
            <a:r>
              <a:rPr lang="en-US" sz="3000" dirty="0">
                <a:solidFill>
                  <a:srgbClr val="FF0000"/>
                </a:solidFill>
              </a:rPr>
              <a:t>50%</a:t>
            </a:r>
            <a:r>
              <a:rPr lang="en-US" sz="3000" dirty="0">
                <a:solidFill>
                  <a:srgbClr val="0070C0"/>
                </a:solidFill>
              </a:rPr>
              <a:t> of decisions failed</a:t>
            </a:r>
          </a:p>
          <a:p>
            <a:pPr lvl="1"/>
            <a:r>
              <a:rPr lang="en-US" sz="3000" dirty="0">
                <a:solidFill>
                  <a:srgbClr val="0070C0"/>
                </a:solidFill>
              </a:rPr>
              <a:t>Only</a:t>
            </a:r>
            <a:r>
              <a:rPr lang="en-US" sz="3000" dirty="0">
                <a:solidFill>
                  <a:srgbClr val="FF0000"/>
                </a:solidFill>
              </a:rPr>
              <a:t> 29%</a:t>
            </a:r>
            <a:r>
              <a:rPr lang="en-US" sz="3000" dirty="0">
                <a:solidFill>
                  <a:srgbClr val="0070C0"/>
                </a:solidFill>
              </a:rPr>
              <a:t> of organizations considered &gt;1 alternative</a:t>
            </a:r>
          </a:p>
          <a:p>
            <a:pPr marL="457200" lvl="1" indent="0">
              <a:buNone/>
            </a:pPr>
            <a:r>
              <a:rPr lang="en-US" sz="3000" dirty="0">
                <a:solidFill>
                  <a:srgbClr val="0070C0"/>
                </a:solidFill>
              </a:rPr>
              <a:t>	</a:t>
            </a:r>
          </a:p>
        </p:txBody>
      </p:sp>
      <p:sp>
        <p:nvSpPr>
          <p:cNvPr id="6" name="Title 1"/>
          <p:cNvSpPr txBox="1">
            <a:spLocks/>
          </p:cNvSpPr>
          <p:nvPr/>
        </p:nvSpPr>
        <p:spPr>
          <a:xfrm>
            <a:off x="990600" y="641716"/>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Ohio State Study on Decisions</a:t>
            </a:r>
          </a:p>
        </p:txBody>
      </p:sp>
    </p:spTree>
    <p:extLst>
      <p:ext uri="{BB962C8B-B14F-4D97-AF65-F5344CB8AC3E}">
        <p14:creationId xmlns:p14="http://schemas.microsoft.com/office/powerpoint/2010/main" val="26830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90600" y="641716"/>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OSU Study: Successful Decision-Making Behaviors</a:t>
            </a:r>
          </a:p>
        </p:txBody>
      </p:sp>
      <p:sp>
        <p:nvSpPr>
          <p:cNvPr id="8" name="TextBox 7">
            <a:extLst>
              <a:ext uri="{FF2B5EF4-FFF2-40B4-BE49-F238E27FC236}">
                <a16:creationId xmlns:a16="http://schemas.microsoft.com/office/drawing/2014/main" id="{46E30C01-FA70-4D41-8CBD-16AF58B73D97}"/>
              </a:ext>
            </a:extLst>
          </p:cNvPr>
          <p:cNvSpPr txBox="1"/>
          <p:nvPr/>
        </p:nvSpPr>
        <p:spPr>
          <a:xfrm>
            <a:off x="1867524" y="2151088"/>
            <a:ext cx="8761751" cy="2092881"/>
          </a:xfrm>
          <a:prstGeom prst="rect">
            <a:avLst/>
          </a:prstGeom>
          <a:noFill/>
        </p:spPr>
        <p:txBody>
          <a:bodyPr wrap="square" rtlCol="0">
            <a:spAutoFit/>
          </a:bodyPr>
          <a:lstStyle/>
          <a:p>
            <a:pPr marL="342900" indent="-342900">
              <a:buAutoNum type="arabicPeriod"/>
            </a:pPr>
            <a:r>
              <a:rPr lang="en-US" sz="2600" dirty="0">
                <a:solidFill>
                  <a:srgbClr val="0070C0"/>
                </a:solidFill>
              </a:rPr>
              <a:t>Personally manage the decision-making process</a:t>
            </a:r>
          </a:p>
          <a:p>
            <a:pPr marL="342900" indent="-342900">
              <a:buAutoNum type="arabicPeriod"/>
            </a:pPr>
            <a:r>
              <a:rPr lang="en-US" sz="2600" dirty="0">
                <a:solidFill>
                  <a:srgbClr val="0070C0"/>
                </a:solidFill>
              </a:rPr>
              <a:t>Search for understanding</a:t>
            </a:r>
          </a:p>
          <a:p>
            <a:pPr marL="342900" indent="-342900">
              <a:buAutoNum type="arabicPeriod"/>
            </a:pPr>
            <a:r>
              <a:rPr lang="en-US" sz="2600" dirty="0">
                <a:solidFill>
                  <a:srgbClr val="0070C0"/>
                </a:solidFill>
              </a:rPr>
              <a:t>Establish direction and create sense of urgency</a:t>
            </a:r>
          </a:p>
          <a:p>
            <a:pPr marL="342900" indent="-342900">
              <a:buAutoNum type="arabicPeriod"/>
            </a:pPr>
            <a:r>
              <a:rPr lang="en-US" sz="2600" dirty="0">
                <a:solidFill>
                  <a:srgbClr val="0070C0"/>
                </a:solidFill>
              </a:rPr>
              <a:t>Emphasize idea creation</a:t>
            </a:r>
          </a:p>
          <a:p>
            <a:pPr marL="342900" indent="-342900">
              <a:buAutoNum type="arabicPeriod"/>
            </a:pPr>
            <a:r>
              <a:rPr lang="en-US" sz="2600" dirty="0">
                <a:solidFill>
                  <a:srgbClr val="0070C0"/>
                </a:solidFill>
              </a:rPr>
              <a:t>Think about implementation and taking action</a:t>
            </a:r>
          </a:p>
        </p:txBody>
      </p:sp>
    </p:spTree>
    <p:extLst>
      <p:ext uri="{BB962C8B-B14F-4D97-AF65-F5344CB8AC3E}">
        <p14:creationId xmlns:p14="http://schemas.microsoft.com/office/powerpoint/2010/main" val="19695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384A5E2A-7769-2C44-919A-98B3CAB1F7B3}"/>
              </a:ext>
            </a:extLst>
          </p:cNvPr>
          <p:cNvGraphicFramePr>
            <a:graphicFrameLocks noGrp="1"/>
          </p:cNvGraphicFramePr>
          <p:nvPr>
            <p:ph idx="1"/>
            <p:extLst>
              <p:ext uri="{D42A27DB-BD31-4B8C-83A1-F6EECF244321}">
                <p14:modId xmlns:p14="http://schemas.microsoft.com/office/powerpoint/2010/main" val="1213629807"/>
              </p:ext>
            </p:extLst>
          </p:nvPr>
        </p:nvGraphicFramePr>
        <p:xfrm>
          <a:off x="1573967" y="1239238"/>
          <a:ext cx="8214609" cy="485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290FB195-038C-3041-BEF4-393190904D2E}"/>
              </a:ext>
            </a:extLst>
          </p:cNvPr>
          <p:cNvSpPr txBox="1">
            <a:spLocks/>
          </p:cNvSpPr>
          <p:nvPr/>
        </p:nvSpPr>
        <p:spPr>
          <a:xfrm>
            <a:off x="539353" y="263410"/>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Classic Decision-Making Model</a:t>
            </a:r>
          </a:p>
        </p:txBody>
      </p:sp>
    </p:spTree>
    <p:extLst>
      <p:ext uri="{BB962C8B-B14F-4D97-AF65-F5344CB8AC3E}">
        <p14:creationId xmlns:p14="http://schemas.microsoft.com/office/powerpoint/2010/main" val="2592214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766" y="341006"/>
            <a:ext cx="10550611" cy="984255"/>
          </a:xfrm>
          <a:effectLst>
            <a:glow rad="139700">
              <a:schemeClr val="accent1">
                <a:satMod val="175000"/>
                <a:alpha val="40000"/>
              </a:schemeClr>
            </a:glow>
          </a:effectLst>
        </p:spPr>
        <p:txBody>
          <a:bodyPr>
            <a:normAutofit/>
          </a:bodyPr>
          <a:lstStyle/>
          <a:p>
            <a:pPr algn="ctr"/>
            <a:r>
              <a:rPr lang="en-US" sz="3200" b="1" dirty="0">
                <a:solidFill>
                  <a:srgbClr val="0070C0"/>
                </a:solidFill>
              </a:rPr>
              <a:t>Rapid Decision Making</a:t>
            </a:r>
          </a:p>
        </p:txBody>
      </p:sp>
      <p:grpSp>
        <p:nvGrpSpPr>
          <p:cNvPr id="27" name="Group 26"/>
          <p:cNvGrpSpPr/>
          <p:nvPr/>
        </p:nvGrpSpPr>
        <p:grpSpPr>
          <a:xfrm>
            <a:off x="1800768" y="1513687"/>
            <a:ext cx="9080876" cy="4798558"/>
            <a:chOff x="2092311" y="1513687"/>
            <a:chExt cx="8789331" cy="4798558"/>
          </a:xfrm>
        </p:grpSpPr>
        <p:sp>
          <p:nvSpPr>
            <p:cNvPr id="6" name="Rectangle 5"/>
            <p:cNvSpPr/>
            <p:nvPr/>
          </p:nvSpPr>
          <p:spPr>
            <a:xfrm>
              <a:off x="6683426" y="1544106"/>
              <a:ext cx="1684777"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09825" y="1513687"/>
              <a:ext cx="1720874"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294586" y="1727697"/>
              <a:ext cx="1594021" cy="461665"/>
            </a:xfrm>
            <a:prstGeom prst="rect">
              <a:avLst/>
            </a:prstGeom>
            <a:noFill/>
          </p:spPr>
          <p:txBody>
            <a:bodyPr wrap="square" rtlCol="0">
              <a:spAutoFit/>
            </a:bodyPr>
            <a:lstStyle/>
            <a:p>
              <a:pPr algn="ctr"/>
              <a:r>
                <a:rPr lang="en-US" sz="2400" dirty="0">
                  <a:solidFill>
                    <a:schemeClr val="bg1"/>
                  </a:solidFill>
                </a:rPr>
                <a:t>Problem</a:t>
              </a:r>
            </a:p>
          </p:txBody>
        </p:sp>
        <p:sp>
          <p:nvSpPr>
            <p:cNvPr id="10" name="TextBox 9"/>
            <p:cNvSpPr txBox="1"/>
            <p:nvPr/>
          </p:nvSpPr>
          <p:spPr>
            <a:xfrm>
              <a:off x="6930563" y="1733357"/>
              <a:ext cx="1305977" cy="461665"/>
            </a:xfrm>
            <a:prstGeom prst="rect">
              <a:avLst/>
            </a:prstGeom>
            <a:noFill/>
          </p:spPr>
          <p:txBody>
            <a:bodyPr wrap="square" rtlCol="0">
              <a:spAutoFit/>
            </a:bodyPr>
            <a:lstStyle/>
            <a:p>
              <a:r>
                <a:rPr lang="en-US" sz="2400" dirty="0">
                  <a:solidFill>
                    <a:schemeClr val="bg1"/>
                  </a:solidFill>
                </a:rPr>
                <a:t>Actions</a:t>
              </a:r>
            </a:p>
          </p:txBody>
        </p:sp>
        <p:sp>
          <p:nvSpPr>
            <p:cNvPr id="13" name="Rectangle 12"/>
            <p:cNvSpPr/>
            <p:nvPr/>
          </p:nvSpPr>
          <p:spPr>
            <a:xfrm>
              <a:off x="8837620" y="1544106"/>
              <a:ext cx="1684777"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134183" y="1749083"/>
              <a:ext cx="1388214" cy="461665"/>
            </a:xfrm>
            <a:prstGeom prst="rect">
              <a:avLst/>
            </a:prstGeom>
            <a:noFill/>
          </p:spPr>
          <p:txBody>
            <a:bodyPr wrap="square" rtlCol="0">
              <a:spAutoFit/>
            </a:bodyPr>
            <a:lstStyle/>
            <a:p>
              <a:r>
                <a:rPr lang="en-US" sz="2400" dirty="0">
                  <a:solidFill>
                    <a:schemeClr val="bg1"/>
                  </a:solidFill>
                </a:rPr>
                <a:t>Results</a:t>
              </a:r>
            </a:p>
          </p:txBody>
        </p:sp>
        <p:sp>
          <p:nvSpPr>
            <p:cNvPr id="25" name="Rectangle 24"/>
            <p:cNvSpPr/>
            <p:nvPr/>
          </p:nvSpPr>
          <p:spPr>
            <a:xfrm>
              <a:off x="4478673" y="1535069"/>
              <a:ext cx="1656778" cy="914400"/>
            </a:xfrm>
            <a:prstGeom prst="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4510051" y="1735719"/>
              <a:ext cx="1594021" cy="461665"/>
            </a:xfrm>
            <a:prstGeom prst="rect">
              <a:avLst/>
            </a:prstGeom>
            <a:noFill/>
          </p:spPr>
          <p:txBody>
            <a:bodyPr wrap="square" rtlCol="0">
              <a:spAutoFit/>
            </a:bodyPr>
            <a:lstStyle/>
            <a:p>
              <a:pPr algn="ctr"/>
              <a:r>
                <a:rPr lang="en-US" sz="2400" dirty="0">
                  <a:solidFill>
                    <a:schemeClr val="bg1"/>
                  </a:solidFill>
                </a:rPr>
                <a:t>Decision</a:t>
              </a:r>
            </a:p>
          </p:txBody>
        </p:sp>
        <p:sp>
          <p:nvSpPr>
            <p:cNvPr id="32" name="Down Arrow 31"/>
            <p:cNvSpPr/>
            <p:nvPr/>
          </p:nvSpPr>
          <p:spPr>
            <a:xfrm rot="10800000">
              <a:off x="5792733" y="2489126"/>
              <a:ext cx="169101" cy="19575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33" name="Down Arrow 32"/>
            <p:cNvSpPr/>
            <p:nvPr/>
          </p:nvSpPr>
          <p:spPr>
            <a:xfrm>
              <a:off x="6029962" y="2489126"/>
              <a:ext cx="169101" cy="19575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535858" y="2794784"/>
              <a:ext cx="1656778"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973068" y="2794784"/>
              <a:ext cx="1656778" cy="88958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5741257" y="3005479"/>
              <a:ext cx="1288152" cy="461665"/>
            </a:xfrm>
            <a:prstGeom prst="rect">
              <a:avLst/>
            </a:prstGeom>
            <a:noFill/>
          </p:spPr>
          <p:txBody>
            <a:bodyPr wrap="square" rtlCol="0">
              <a:spAutoFit/>
            </a:bodyPr>
            <a:lstStyle/>
            <a:p>
              <a:r>
                <a:rPr lang="en-US" sz="2400" b="1" dirty="0">
                  <a:solidFill>
                    <a:schemeClr val="bg1"/>
                  </a:solidFill>
                </a:rPr>
                <a:t>Decision</a:t>
              </a:r>
            </a:p>
          </p:txBody>
        </p:sp>
        <p:sp>
          <p:nvSpPr>
            <p:cNvPr id="12" name="TextBox 11"/>
            <p:cNvSpPr txBox="1"/>
            <p:nvPr/>
          </p:nvSpPr>
          <p:spPr>
            <a:xfrm>
              <a:off x="9367689" y="2998304"/>
              <a:ext cx="871304" cy="461665"/>
            </a:xfrm>
            <a:prstGeom prst="rect">
              <a:avLst/>
            </a:prstGeom>
            <a:noFill/>
          </p:spPr>
          <p:txBody>
            <a:bodyPr wrap="square" rtlCol="0">
              <a:spAutoFit/>
            </a:bodyPr>
            <a:lstStyle/>
            <a:p>
              <a:r>
                <a:rPr lang="en-US" sz="2400" b="1" dirty="0">
                  <a:solidFill>
                    <a:schemeClr val="bg1"/>
                  </a:solidFill>
                </a:rPr>
                <a:t>Fears</a:t>
              </a:r>
            </a:p>
          </p:txBody>
        </p:sp>
        <p:sp>
          <p:nvSpPr>
            <p:cNvPr id="16" name="Rectangle 15"/>
            <p:cNvSpPr/>
            <p:nvPr/>
          </p:nvSpPr>
          <p:spPr>
            <a:xfrm>
              <a:off x="2131567" y="2796145"/>
              <a:ext cx="1656778" cy="88958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TextBox 16"/>
            <p:cNvSpPr txBox="1"/>
            <p:nvPr/>
          </p:nvSpPr>
          <p:spPr>
            <a:xfrm>
              <a:off x="2340283" y="2993074"/>
              <a:ext cx="1365512" cy="461665"/>
            </a:xfrm>
            <a:prstGeom prst="rect">
              <a:avLst/>
            </a:prstGeom>
            <a:noFill/>
          </p:spPr>
          <p:txBody>
            <a:bodyPr wrap="square" rtlCol="0">
              <a:spAutoFit/>
            </a:bodyPr>
            <a:lstStyle/>
            <a:p>
              <a:r>
                <a:rPr lang="en-US" sz="2400" b="1" dirty="0">
                  <a:solidFill>
                    <a:schemeClr val="bg1"/>
                  </a:solidFill>
                </a:rPr>
                <a:t>Big Whys</a:t>
              </a:r>
            </a:p>
          </p:txBody>
        </p:sp>
        <p:sp>
          <p:nvSpPr>
            <p:cNvPr id="3" name="Notched Right Arrow 2"/>
            <p:cNvSpPr/>
            <p:nvPr/>
          </p:nvSpPr>
          <p:spPr>
            <a:xfrm>
              <a:off x="4180835" y="2981599"/>
              <a:ext cx="978408" cy="484632"/>
            </a:xfrm>
            <a:prstGeom prst="notchedRightArrow">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334526" y="3053363"/>
              <a:ext cx="858684" cy="276999"/>
            </a:xfrm>
            <a:prstGeom prst="rect">
              <a:avLst/>
            </a:prstGeom>
            <a:noFill/>
          </p:spPr>
          <p:txBody>
            <a:bodyPr wrap="square" rtlCol="0">
              <a:spAutoFit/>
            </a:bodyPr>
            <a:lstStyle/>
            <a:p>
              <a:r>
                <a:rPr lang="en-US" sz="1200" b="1" dirty="0">
                  <a:solidFill>
                    <a:schemeClr val="bg1"/>
                  </a:solidFill>
                </a:rPr>
                <a:t>Support</a:t>
              </a:r>
            </a:p>
          </p:txBody>
        </p:sp>
        <p:sp>
          <p:nvSpPr>
            <p:cNvPr id="20" name="Notched Right Arrow 19"/>
            <p:cNvSpPr/>
            <p:nvPr/>
          </p:nvSpPr>
          <p:spPr>
            <a:xfrm rot="10800000">
              <a:off x="7667676" y="2959094"/>
              <a:ext cx="978408" cy="484632"/>
            </a:xfrm>
            <a:prstGeom prst="notched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863870" y="3068118"/>
              <a:ext cx="828704" cy="276999"/>
            </a:xfrm>
            <a:prstGeom prst="rect">
              <a:avLst/>
            </a:prstGeom>
            <a:noFill/>
          </p:spPr>
          <p:txBody>
            <a:bodyPr wrap="square" rtlCol="0">
              <a:spAutoFit/>
            </a:bodyPr>
            <a:lstStyle/>
            <a:p>
              <a:r>
                <a:rPr lang="en-US" sz="1200" b="1" dirty="0">
                  <a:solidFill>
                    <a:schemeClr val="bg1"/>
                  </a:solidFill>
                </a:rPr>
                <a:t>Oppose</a:t>
              </a:r>
            </a:p>
          </p:txBody>
        </p:sp>
        <p:sp>
          <p:nvSpPr>
            <p:cNvPr id="22" name="TextBox 21"/>
            <p:cNvSpPr txBox="1"/>
            <p:nvPr/>
          </p:nvSpPr>
          <p:spPr>
            <a:xfrm>
              <a:off x="4771088" y="4041126"/>
              <a:ext cx="3672556" cy="1600438"/>
            </a:xfrm>
            <a:prstGeom prst="rect">
              <a:avLst/>
            </a:prstGeom>
            <a:noFill/>
            <a:ln>
              <a:solidFill>
                <a:schemeClr val="accent1"/>
              </a:solidFill>
            </a:ln>
          </p:spPr>
          <p:txBody>
            <a:bodyPr wrap="square" rtlCol="0">
              <a:spAutoFit/>
            </a:bodyPr>
            <a:lstStyle/>
            <a:p>
              <a:pPr algn="ctr"/>
              <a:r>
                <a:rPr lang="en-US" sz="1400" b="1" dirty="0"/>
                <a:t>Potential Decision Impacts</a:t>
              </a:r>
            </a:p>
            <a:p>
              <a:pPr marL="342900" indent="-342900">
                <a:buFont typeface="+mj-lt"/>
                <a:buAutoNum type="arabicParenR"/>
              </a:pPr>
              <a:r>
                <a:rPr lang="en-US" sz="1400" dirty="0"/>
                <a:t>Decision speed</a:t>
              </a:r>
            </a:p>
            <a:p>
              <a:pPr marL="342900" indent="-342900">
                <a:buFont typeface="+mj-lt"/>
                <a:buAutoNum type="arabicParenR"/>
              </a:pPr>
              <a:r>
                <a:rPr lang="en-US" sz="1400" dirty="0"/>
                <a:t>Decision quality</a:t>
              </a:r>
            </a:p>
            <a:p>
              <a:pPr marL="342900" indent="-342900">
                <a:buFont typeface="+mj-lt"/>
                <a:buAutoNum type="arabicParenR"/>
              </a:pPr>
              <a:r>
                <a:rPr lang="en-US" sz="1400" dirty="0"/>
                <a:t>Financial – Revenue, cost, profits, cash flow</a:t>
              </a:r>
            </a:p>
            <a:p>
              <a:pPr marL="342900" indent="-342900">
                <a:buFont typeface="+mj-lt"/>
                <a:buAutoNum type="arabicParenR"/>
              </a:pPr>
              <a:r>
                <a:rPr lang="en-US" sz="1400" dirty="0"/>
                <a:t>Timeliness – deal quality changes</a:t>
              </a:r>
            </a:p>
            <a:p>
              <a:pPr marL="342900" indent="-342900">
                <a:buFont typeface="+mj-lt"/>
                <a:buAutoNum type="arabicParenR"/>
              </a:pPr>
              <a:r>
                <a:rPr lang="en-US" sz="1400" dirty="0"/>
                <a:t>Number and quality of available options</a:t>
              </a:r>
            </a:p>
            <a:p>
              <a:pPr marL="342900" indent="-342900">
                <a:buFont typeface="+mj-lt"/>
                <a:buAutoNum type="arabicParenR"/>
              </a:pPr>
              <a:r>
                <a:rPr lang="en-US" sz="1400" dirty="0"/>
                <a:t>Potential high cost of doing nothing (CODN)</a:t>
              </a:r>
            </a:p>
          </p:txBody>
        </p:sp>
        <p:sp>
          <p:nvSpPr>
            <p:cNvPr id="23" name="TextBox 22"/>
            <p:cNvSpPr txBox="1"/>
            <p:nvPr/>
          </p:nvSpPr>
          <p:spPr>
            <a:xfrm>
              <a:off x="8896515" y="3810011"/>
              <a:ext cx="1985127" cy="2246769"/>
            </a:xfrm>
            <a:prstGeom prst="rect">
              <a:avLst/>
            </a:prstGeom>
            <a:noFill/>
            <a:ln>
              <a:solidFill>
                <a:schemeClr val="accent1"/>
              </a:solidFill>
            </a:ln>
          </p:spPr>
          <p:txBody>
            <a:bodyPr wrap="square" rtlCol="0">
              <a:spAutoFit/>
            </a:bodyPr>
            <a:lstStyle/>
            <a:p>
              <a:pPr algn="ctr"/>
              <a:r>
                <a:rPr lang="en-US" sz="1400" b="1" dirty="0"/>
                <a:t>Common Fears</a:t>
              </a:r>
            </a:p>
            <a:p>
              <a:pPr marL="342900" indent="-342900">
                <a:buFont typeface="+mj-lt"/>
                <a:buAutoNum type="arabicParenR"/>
              </a:pPr>
              <a:r>
                <a:rPr lang="en-US" sz="1400" dirty="0"/>
                <a:t>Mistrust </a:t>
              </a:r>
            </a:p>
            <a:p>
              <a:pPr marL="342900" indent="-342900">
                <a:buFont typeface="+mj-lt"/>
                <a:buAutoNum type="arabicParenR"/>
              </a:pPr>
              <a:r>
                <a:rPr lang="en-US" sz="1400" dirty="0"/>
                <a:t>Being wrong</a:t>
              </a:r>
            </a:p>
            <a:p>
              <a:pPr marL="342900" indent="-342900">
                <a:buFont typeface="+mj-lt"/>
                <a:buAutoNum type="arabicParenR"/>
              </a:pPr>
              <a:r>
                <a:rPr lang="en-US" sz="1400" dirty="0"/>
                <a:t>Upsetting the boss</a:t>
              </a:r>
            </a:p>
            <a:p>
              <a:pPr marL="342900" indent="-342900">
                <a:buFont typeface="+mj-lt"/>
                <a:buAutoNum type="arabicParenR"/>
              </a:pPr>
              <a:r>
                <a:rPr lang="en-US" sz="1400" dirty="0"/>
                <a:t>Looking bad</a:t>
              </a:r>
            </a:p>
            <a:p>
              <a:pPr marL="342900" indent="-342900">
                <a:buFont typeface="+mj-lt"/>
                <a:buAutoNum type="arabicParenR"/>
              </a:pPr>
              <a:r>
                <a:rPr lang="en-US" sz="1400" dirty="0"/>
                <a:t>Losing my job</a:t>
              </a:r>
            </a:p>
            <a:p>
              <a:pPr marL="342900" indent="-342900">
                <a:buFont typeface="+mj-lt"/>
                <a:buAutoNum type="arabicParenR"/>
              </a:pPr>
              <a:r>
                <a:rPr lang="en-US" sz="1400" dirty="0"/>
                <a:t>Imposter syndrome</a:t>
              </a:r>
            </a:p>
            <a:p>
              <a:pPr marL="342900" indent="-342900">
                <a:buFont typeface="+mj-lt"/>
                <a:buAutoNum type="arabicParenR"/>
              </a:pPr>
              <a:r>
                <a:rPr lang="en-US" sz="1400" dirty="0"/>
                <a:t>Not enough data</a:t>
              </a:r>
            </a:p>
            <a:p>
              <a:pPr marL="342900" indent="-342900">
                <a:buFont typeface="+mj-lt"/>
                <a:buAutoNum type="arabicParenR"/>
              </a:pPr>
              <a:r>
                <a:rPr lang="en-US" sz="1400" dirty="0"/>
                <a:t>Loss of power</a:t>
              </a:r>
            </a:p>
            <a:p>
              <a:pPr marL="342900" indent="-342900">
                <a:buFont typeface="+mj-lt"/>
                <a:buAutoNum type="arabicParenR"/>
              </a:pPr>
              <a:r>
                <a:rPr lang="en-US" sz="1400" dirty="0"/>
                <a:t>Loss of prestige</a:t>
              </a:r>
            </a:p>
          </p:txBody>
        </p:sp>
        <p:sp>
          <p:nvSpPr>
            <p:cNvPr id="29" name="TextBox 28"/>
            <p:cNvSpPr txBox="1"/>
            <p:nvPr/>
          </p:nvSpPr>
          <p:spPr>
            <a:xfrm>
              <a:off x="2092311" y="3850032"/>
              <a:ext cx="2312642" cy="2462213"/>
            </a:xfrm>
            <a:prstGeom prst="rect">
              <a:avLst/>
            </a:prstGeom>
            <a:noFill/>
            <a:ln>
              <a:solidFill>
                <a:schemeClr val="accent1"/>
              </a:solidFill>
            </a:ln>
          </p:spPr>
          <p:txBody>
            <a:bodyPr wrap="square" rtlCol="0">
              <a:spAutoFit/>
            </a:bodyPr>
            <a:lstStyle/>
            <a:p>
              <a:pPr algn="ctr"/>
              <a:r>
                <a:rPr lang="en-US" sz="1400" b="1" dirty="0"/>
                <a:t>Common Big Whys</a:t>
              </a:r>
            </a:p>
            <a:p>
              <a:pPr marL="342900" indent="-342900">
                <a:buFont typeface="+mj-lt"/>
                <a:buAutoNum type="arabicParenR"/>
              </a:pPr>
              <a:r>
                <a:rPr lang="en-US" sz="1400" dirty="0"/>
                <a:t>New product</a:t>
              </a:r>
            </a:p>
            <a:p>
              <a:pPr marL="342900" indent="-342900">
                <a:buFont typeface="+mj-lt"/>
                <a:buAutoNum type="arabicParenR"/>
              </a:pPr>
              <a:r>
                <a:rPr lang="en-US" sz="1400" dirty="0"/>
                <a:t>New client</a:t>
              </a:r>
            </a:p>
            <a:p>
              <a:pPr marL="342900" indent="-342900">
                <a:buFont typeface="+mj-lt"/>
                <a:buAutoNum type="arabicParenR"/>
              </a:pPr>
              <a:r>
                <a:rPr lang="en-US" sz="1400" dirty="0"/>
                <a:t>On-time projects</a:t>
              </a:r>
            </a:p>
            <a:p>
              <a:pPr marL="342900" indent="-342900">
                <a:buFont typeface="+mj-lt"/>
                <a:buAutoNum type="arabicParenR"/>
              </a:pPr>
              <a:r>
                <a:rPr lang="en-US" sz="1400" dirty="0"/>
                <a:t>New pricing model</a:t>
              </a:r>
            </a:p>
            <a:p>
              <a:pPr marL="342900" indent="-342900">
                <a:buFont typeface="+mj-lt"/>
                <a:buAutoNum type="arabicParenR"/>
              </a:pPr>
              <a:r>
                <a:rPr lang="en-US" sz="1400" dirty="0"/>
                <a:t>     team effectiveness</a:t>
              </a:r>
            </a:p>
            <a:p>
              <a:pPr marL="342900" indent="-342900">
                <a:buFont typeface="+mj-lt"/>
                <a:buAutoNum type="arabicParenR"/>
              </a:pPr>
              <a:r>
                <a:rPr lang="en-US" sz="1400" dirty="0"/>
                <a:t>Create new market</a:t>
              </a:r>
            </a:p>
            <a:p>
              <a:pPr marL="342900" indent="-342900">
                <a:buFont typeface="+mj-lt"/>
                <a:buAutoNum type="arabicParenR"/>
              </a:pPr>
              <a:r>
                <a:rPr lang="en-US" sz="1400" dirty="0"/>
                <a:t>Need merger/acquisition</a:t>
              </a:r>
            </a:p>
            <a:p>
              <a:pPr marL="342900" indent="-342900">
                <a:buFont typeface="+mj-lt"/>
                <a:buAutoNum type="arabicParenR"/>
              </a:pPr>
              <a:r>
                <a:rPr lang="en-US" sz="1400" dirty="0"/>
                <a:t>Competitive threat</a:t>
              </a:r>
            </a:p>
            <a:p>
              <a:pPr marL="342900" indent="-342900">
                <a:buFont typeface="+mj-lt"/>
                <a:buAutoNum type="arabicParenR"/>
              </a:pPr>
              <a:r>
                <a:rPr lang="en-US" sz="1400" dirty="0"/>
                <a:t>Risk to IP</a:t>
              </a:r>
            </a:p>
            <a:p>
              <a:pPr marL="342900" indent="-342900">
                <a:buFont typeface="+mj-lt"/>
                <a:buAutoNum type="arabicParenR"/>
              </a:pPr>
              <a:r>
                <a:rPr lang="en-US" sz="1400" dirty="0"/>
                <a:t>     market share</a:t>
              </a:r>
            </a:p>
          </p:txBody>
        </p:sp>
        <p:sp>
          <p:nvSpPr>
            <p:cNvPr id="21" name="Right Arrow 20"/>
            <p:cNvSpPr/>
            <p:nvPr/>
          </p:nvSpPr>
          <p:spPr>
            <a:xfrm>
              <a:off x="4049570" y="1914849"/>
              <a:ext cx="355384"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4"/>
            <p:cNvSpPr/>
            <p:nvPr/>
          </p:nvSpPr>
          <p:spPr>
            <a:xfrm>
              <a:off x="6258597" y="1914849"/>
              <a:ext cx="355384"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a:off x="8443644" y="1914848"/>
              <a:ext cx="355384"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Up Arrow 17">
            <a:extLst>
              <a:ext uri="{FF2B5EF4-FFF2-40B4-BE49-F238E27FC236}">
                <a16:creationId xmlns:a16="http://schemas.microsoft.com/office/drawing/2014/main" id="{04CB95D3-F746-3B45-BB19-5B576E82DF2B}"/>
              </a:ext>
            </a:extLst>
          </p:cNvPr>
          <p:cNvSpPr/>
          <p:nvPr/>
        </p:nvSpPr>
        <p:spPr>
          <a:xfrm>
            <a:off x="2212257" y="4952858"/>
            <a:ext cx="176981" cy="208558"/>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Up Arrow 33">
            <a:extLst>
              <a:ext uri="{FF2B5EF4-FFF2-40B4-BE49-F238E27FC236}">
                <a16:creationId xmlns:a16="http://schemas.microsoft.com/office/drawing/2014/main" id="{6DC699BD-2ACD-C240-802F-D96B19931722}"/>
              </a:ext>
            </a:extLst>
          </p:cNvPr>
          <p:cNvSpPr/>
          <p:nvPr/>
        </p:nvSpPr>
        <p:spPr>
          <a:xfrm>
            <a:off x="2212257" y="6001938"/>
            <a:ext cx="176981" cy="208558"/>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Right Arrow 13">
            <a:extLst>
              <a:ext uri="{FF2B5EF4-FFF2-40B4-BE49-F238E27FC236}">
                <a16:creationId xmlns:a16="http://schemas.microsoft.com/office/drawing/2014/main" id="{C6E3D14D-F5C4-FF46-9042-858EF10FFA40}"/>
              </a:ext>
            </a:extLst>
          </p:cNvPr>
          <p:cNvSpPr/>
          <p:nvPr/>
        </p:nvSpPr>
        <p:spPr>
          <a:xfrm>
            <a:off x="828766" y="3825851"/>
            <a:ext cx="802524" cy="27797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a:extLst>
              <a:ext uri="{FF2B5EF4-FFF2-40B4-BE49-F238E27FC236}">
                <a16:creationId xmlns:a16="http://schemas.microsoft.com/office/drawing/2014/main" id="{BD80184E-33B7-2A42-8FA0-568BDDA84F20}"/>
              </a:ext>
            </a:extLst>
          </p:cNvPr>
          <p:cNvSpPr/>
          <p:nvPr/>
        </p:nvSpPr>
        <p:spPr>
          <a:xfrm rot="10800000">
            <a:off x="10988239" y="3850032"/>
            <a:ext cx="802524" cy="27797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2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1+#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725" y="573937"/>
            <a:ext cx="8591401" cy="5383518"/>
          </a:xfrm>
        </p:spPr>
        <p:txBody>
          <a:bodyPr>
            <a:normAutofit/>
          </a:bodyPr>
          <a:lstStyle/>
          <a:p>
            <a:pPr algn="ctr"/>
            <a:r>
              <a:rPr lang="en-US" sz="3200" b="1" dirty="0">
                <a:solidFill>
                  <a:srgbClr val="0070C0"/>
                </a:solidFill>
              </a:rPr>
              <a:t>If you don’t like something, change it. If you can’t change it, change your attitude. </a:t>
            </a:r>
            <a:br>
              <a:rPr lang="en-US" sz="3200" b="1" dirty="0">
                <a:solidFill>
                  <a:srgbClr val="0070C0"/>
                </a:solidFill>
              </a:rPr>
            </a:br>
            <a:br>
              <a:rPr lang="en-US" sz="3200" b="1" dirty="0">
                <a:solidFill>
                  <a:srgbClr val="0070C0"/>
                </a:solidFill>
              </a:rPr>
            </a:br>
            <a:r>
              <a:rPr lang="en-US" sz="3200" b="1" dirty="0">
                <a:solidFill>
                  <a:srgbClr val="0070C0"/>
                </a:solidFill>
              </a:rPr>
              <a:t>Maya Angelou</a:t>
            </a:r>
          </a:p>
        </p:txBody>
      </p:sp>
    </p:spTree>
    <p:extLst>
      <p:ext uri="{BB962C8B-B14F-4D97-AF65-F5344CB8AC3E}">
        <p14:creationId xmlns:p14="http://schemas.microsoft.com/office/powerpoint/2010/main" val="3135219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766" y="341006"/>
            <a:ext cx="10550611" cy="984255"/>
          </a:xfrm>
          <a:effectLst>
            <a:glow rad="139700">
              <a:schemeClr val="accent1">
                <a:satMod val="175000"/>
                <a:alpha val="40000"/>
              </a:schemeClr>
            </a:glow>
          </a:effectLst>
        </p:spPr>
        <p:txBody>
          <a:bodyPr>
            <a:normAutofit/>
          </a:bodyPr>
          <a:lstStyle/>
          <a:p>
            <a:pPr algn="ctr"/>
            <a:r>
              <a:rPr lang="en-US" sz="3200" b="1" dirty="0">
                <a:solidFill>
                  <a:srgbClr val="0070C0"/>
                </a:solidFill>
              </a:rPr>
              <a:t>Rapid Action Taking</a:t>
            </a:r>
          </a:p>
        </p:txBody>
      </p:sp>
      <p:sp>
        <p:nvSpPr>
          <p:cNvPr id="7" name="Rectangle 6"/>
          <p:cNvSpPr/>
          <p:nvPr/>
        </p:nvSpPr>
        <p:spPr>
          <a:xfrm>
            <a:off x="1878340" y="1548442"/>
            <a:ext cx="1777956"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965912" y="1762452"/>
            <a:ext cx="1646895" cy="461665"/>
          </a:xfrm>
          <a:prstGeom prst="rect">
            <a:avLst/>
          </a:prstGeom>
          <a:noFill/>
        </p:spPr>
        <p:txBody>
          <a:bodyPr wrap="square" rtlCol="0">
            <a:spAutoFit/>
          </a:bodyPr>
          <a:lstStyle/>
          <a:p>
            <a:pPr algn="ctr"/>
            <a:r>
              <a:rPr lang="en-US" sz="2400" dirty="0">
                <a:solidFill>
                  <a:schemeClr val="bg1"/>
                </a:solidFill>
              </a:rPr>
              <a:t>Problem</a:t>
            </a:r>
          </a:p>
        </p:txBody>
      </p:sp>
      <p:sp>
        <p:nvSpPr>
          <p:cNvPr id="10" name="TextBox 9"/>
          <p:cNvSpPr txBox="1"/>
          <p:nvPr/>
        </p:nvSpPr>
        <p:spPr>
          <a:xfrm>
            <a:off x="6755665" y="1768112"/>
            <a:ext cx="1349296" cy="461665"/>
          </a:xfrm>
          <a:prstGeom prst="rect">
            <a:avLst/>
          </a:prstGeom>
          <a:noFill/>
        </p:spPr>
        <p:txBody>
          <a:bodyPr wrap="square" rtlCol="0">
            <a:spAutoFit/>
          </a:bodyPr>
          <a:lstStyle/>
          <a:p>
            <a:r>
              <a:rPr lang="en-US" sz="2400" dirty="0">
                <a:solidFill>
                  <a:schemeClr val="bg1"/>
                </a:solidFill>
              </a:rPr>
              <a:t>Actions</a:t>
            </a:r>
          </a:p>
        </p:txBody>
      </p:sp>
      <p:sp>
        <p:nvSpPr>
          <p:cNvPr id="13" name="Rectangle 12"/>
          <p:cNvSpPr/>
          <p:nvPr/>
        </p:nvSpPr>
        <p:spPr>
          <a:xfrm>
            <a:off x="8725980" y="1578861"/>
            <a:ext cx="1740661"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032380" y="1783838"/>
            <a:ext cx="1434261" cy="461665"/>
          </a:xfrm>
          <a:prstGeom prst="rect">
            <a:avLst/>
          </a:prstGeom>
          <a:noFill/>
        </p:spPr>
        <p:txBody>
          <a:bodyPr wrap="square" rtlCol="0">
            <a:spAutoFit/>
          </a:bodyPr>
          <a:lstStyle/>
          <a:p>
            <a:r>
              <a:rPr lang="en-US" sz="2400" dirty="0">
                <a:solidFill>
                  <a:schemeClr val="bg1"/>
                </a:solidFill>
              </a:rPr>
              <a:t>Results</a:t>
            </a:r>
          </a:p>
        </p:txBody>
      </p:sp>
      <p:sp>
        <p:nvSpPr>
          <p:cNvPr id="25" name="Rectangle 24"/>
          <p:cNvSpPr/>
          <p:nvPr/>
        </p:nvSpPr>
        <p:spPr>
          <a:xfrm>
            <a:off x="4222446" y="1569824"/>
            <a:ext cx="1711734" cy="914400"/>
          </a:xfrm>
          <a:prstGeom prst="rect">
            <a:avLst/>
          </a:prstGeom>
          <a:solidFill>
            <a:srgbClr val="0070C0"/>
          </a:solidFill>
          <a:ln>
            <a:prstDash val="dash"/>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4254865" y="1770474"/>
            <a:ext cx="1646895" cy="461665"/>
          </a:xfrm>
          <a:prstGeom prst="rect">
            <a:avLst/>
          </a:prstGeom>
          <a:noFill/>
        </p:spPr>
        <p:txBody>
          <a:bodyPr wrap="square" rtlCol="0">
            <a:spAutoFit/>
          </a:bodyPr>
          <a:lstStyle/>
          <a:p>
            <a:pPr algn="ctr"/>
            <a:r>
              <a:rPr lang="en-US" sz="2400" dirty="0">
                <a:solidFill>
                  <a:schemeClr val="bg1"/>
                </a:solidFill>
              </a:rPr>
              <a:t>Decision</a:t>
            </a:r>
          </a:p>
        </p:txBody>
      </p:sp>
      <p:sp>
        <p:nvSpPr>
          <p:cNvPr id="32" name="Down Arrow 31"/>
          <p:cNvSpPr/>
          <p:nvPr/>
        </p:nvSpPr>
        <p:spPr>
          <a:xfrm rot="10800000">
            <a:off x="6642588" y="2507149"/>
            <a:ext cx="174710" cy="19575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t="100000"/>
                </a:path>
                <a:tileRect r="-100000" b="-100000"/>
              </a:gradFill>
            </a:endParaRPr>
          </a:p>
        </p:txBody>
      </p:sp>
      <p:sp>
        <p:nvSpPr>
          <p:cNvPr id="33" name="Down Arrow 32"/>
          <p:cNvSpPr/>
          <p:nvPr/>
        </p:nvSpPr>
        <p:spPr>
          <a:xfrm>
            <a:off x="6880208" y="2507149"/>
            <a:ext cx="174710" cy="19575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314698" y="2829539"/>
            <a:ext cx="1711734" cy="91440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865920" y="2829539"/>
            <a:ext cx="1711734" cy="889580"/>
          </a:xfrm>
          <a:prstGeom prst="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5574029" y="3010739"/>
            <a:ext cx="1155914" cy="461665"/>
          </a:xfrm>
          <a:prstGeom prst="rect">
            <a:avLst/>
          </a:prstGeom>
          <a:noFill/>
        </p:spPr>
        <p:txBody>
          <a:bodyPr wrap="square" rtlCol="0">
            <a:spAutoFit/>
          </a:bodyPr>
          <a:lstStyle/>
          <a:p>
            <a:r>
              <a:rPr lang="en-US" sz="2400" dirty="0">
                <a:solidFill>
                  <a:schemeClr val="bg1"/>
                </a:solidFill>
              </a:rPr>
              <a:t>Actions</a:t>
            </a:r>
          </a:p>
        </p:txBody>
      </p:sp>
      <p:sp>
        <p:nvSpPr>
          <p:cNvPr id="12" name="TextBox 11"/>
          <p:cNvSpPr txBox="1"/>
          <p:nvPr/>
        </p:nvSpPr>
        <p:spPr>
          <a:xfrm>
            <a:off x="9051457" y="3019805"/>
            <a:ext cx="1419454" cy="461665"/>
          </a:xfrm>
          <a:prstGeom prst="rect">
            <a:avLst/>
          </a:prstGeom>
          <a:noFill/>
        </p:spPr>
        <p:txBody>
          <a:bodyPr wrap="square" rtlCol="0">
            <a:spAutoFit/>
          </a:bodyPr>
          <a:lstStyle/>
          <a:p>
            <a:r>
              <a:rPr lang="en-US" sz="2400" dirty="0">
                <a:solidFill>
                  <a:schemeClr val="bg1"/>
                </a:solidFill>
              </a:rPr>
              <a:t>Obstacles</a:t>
            </a:r>
          </a:p>
        </p:txBody>
      </p:sp>
      <p:sp>
        <p:nvSpPr>
          <p:cNvPr id="16" name="Rectangle 15"/>
          <p:cNvSpPr/>
          <p:nvPr/>
        </p:nvSpPr>
        <p:spPr>
          <a:xfrm>
            <a:off x="1797486" y="2830900"/>
            <a:ext cx="1711734" cy="88958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TextBox 16"/>
          <p:cNvSpPr txBox="1"/>
          <p:nvPr/>
        </p:nvSpPr>
        <p:spPr>
          <a:xfrm>
            <a:off x="1937968" y="3004233"/>
            <a:ext cx="1462085" cy="461665"/>
          </a:xfrm>
          <a:prstGeom prst="rect">
            <a:avLst/>
          </a:prstGeom>
          <a:noFill/>
        </p:spPr>
        <p:txBody>
          <a:bodyPr wrap="square" rtlCol="0">
            <a:spAutoFit/>
          </a:bodyPr>
          <a:lstStyle/>
          <a:p>
            <a:r>
              <a:rPr lang="en-US" sz="2400" dirty="0">
                <a:solidFill>
                  <a:schemeClr val="bg1"/>
                </a:solidFill>
              </a:rPr>
              <a:t>Resources</a:t>
            </a:r>
          </a:p>
        </p:txBody>
      </p:sp>
      <p:sp>
        <p:nvSpPr>
          <p:cNvPr id="3" name="Notched Right Arrow 2"/>
          <p:cNvSpPr/>
          <p:nvPr/>
        </p:nvSpPr>
        <p:spPr>
          <a:xfrm>
            <a:off x="3914728" y="3016354"/>
            <a:ext cx="1010862" cy="484632"/>
          </a:xfrm>
          <a:prstGeom prst="notchedRightArrow">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073518" y="3081243"/>
            <a:ext cx="887167" cy="276999"/>
          </a:xfrm>
          <a:prstGeom prst="rect">
            <a:avLst/>
          </a:prstGeom>
          <a:noFill/>
        </p:spPr>
        <p:txBody>
          <a:bodyPr wrap="square" rtlCol="0">
            <a:spAutoFit/>
          </a:bodyPr>
          <a:lstStyle/>
          <a:p>
            <a:r>
              <a:rPr lang="en-US" sz="1200" b="1" dirty="0">
                <a:solidFill>
                  <a:schemeClr val="bg1"/>
                </a:solidFill>
              </a:rPr>
              <a:t>Support</a:t>
            </a:r>
          </a:p>
        </p:txBody>
      </p:sp>
      <p:sp>
        <p:nvSpPr>
          <p:cNvPr id="20" name="Notched Right Arrow 19"/>
          <p:cNvSpPr/>
          <p:nvPr/>
        </p:nvSpPr>
        <p:spPr>
          <a:xfrm rot="10800000">
            <a:off x="7517136" y="3008173"/>
            <a:ext cx="1010862" cy="484632"/>
          </a:xfrm>
          <a:prstGeom prst="notched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692431" y="3130373"/>
            <a:ext cx="856192" cy="276999"/>
          </a:xfrm>
          <a:prstGeom prst="rect">
            <a:avLst/>
          </a:prstGeom>
          <a:noFill/>
        </p:spPr>
        <p:txBody>
          <a:bodyPr wrap="square" rtlCol="0">
            <a:spAutoFit/>
          </a:bodyPr>
          <a:lstStyle/>
          <a:p>
            <a:r>
              <a:rPr lang="en-US" sz="1200" b="1" dirty="0">
                <a:solidFill>
                  <a:schemeClr val="bg1"/>
                </a:solidFill>
              </a:rPr>
              <a:t>Oppose</a:t>
            </a:r>
            <a:endParaRPr lang="en-US" sz="1400" b="1" dirty="0">
              <a:solidFill>
                <a:schemeClr val="bg1"/>
              </a:solidFill>
            </a:endParaRPr>
          </a:p>
        </p:txBody>
      </p:sp>
      <p:sp>
        <p:nvSpPr>
          <p:cNvPr id="22" name="TextBox 21"/>
          <p:cNvSpPr txBox="1"/>
          <p:nvPr/>
        </p:nvSpPr>
        <p:spPr>
          <a:xfrm>
            <a:off x="4456391" y="4079434"/>
            <a:ext cx="3668920" cy="1815882"/>
          </a:xfrm>
          <a:prstGeom prst="rect">
            <a:avLst/>
          </a:prstGeom>
          <a:noFill/>
          <a:ln>
            <a:solidFill>
              <a:schemeClr val="accent1"/>
            </a:solidFill>
          </a:ln>
        </p:spPr>
        <p:txBody>
          <a:bodyPr wrap="square" rtlCol="0">
            <a:spAutoFit/>
          </a:bodyPr>
          <a:lstStyle/>
          <a:p>
            <a:pPr algn="ctr"/>
            <a:r>
              <a:rPr lang="en-US" sz="1400" b="1" dirty="0"/>
              <a:t>Potential Action Impacts</a:t>
            </a:r>
          </a:p>
          <a:p>
            <a:pPr marL="342900" indent="-342900">
              <a:buFont typeface="+mj-lt"/>
              <a:buAutoNum type="arabicParenR"/>
            </a:pPr>
            <a:r>
              <a:rPr lang="en-US" sz="1400" dirty="0"/>
              <a:t>Execution speed</a:t>
            </a:r>
          </a:p>
          <a:p>
            <a:pPr marL="342900" indent="-342900">
              <a:buFont typeface="+mj-lt"/>
              <a:buAutoNum type="arabicParenR"/>
            </a:pPr>
            <a:r>
              <a:rPr lang="en-US" sz="1400" dirty="0"/>
              <a:t>Implementation cost – Revenue, profits, cash flow (direct and indirect)</a:t>
            </a:r>
          </a:p>
          <a:p>
            <a:pPr marL="342900" indent="-342900">
              <a:buFont typeface="+mj-lt"/>
              <a:buAutoNum type="arabicParenR"/>
            </a:pPr>
            <a:r>
              <a:rPr lang="en-US" sz="1400" dirty="0"/>
              <a:t>Timely completion and expected results</a:t>
            </a:r>
          </a:p>
          <a:p>
            <a:pPr marL="342900" indent="-342900">
              <a:buFont typeface="+mj-lt"/>
              <a:buAutoNum type="arabicParenR"/>
            </a:pPr>
            <a:r>
              <a:rPr lang="en-US" sz="1400" dirty="0"/>
              <a:t>Execution quality</a:t>
            </a:r>
          </a:p>
          <a:p>
            <a:pPr marL="342900" indent="-342900">
              <a:buFont typeface="+mj-lt"/>
              <a:buAutoNum type="arabicParenR"/>
            </a:pPr>
            <a:r>
              <a:rPr lang="en-US" sz="1400" dirty="0"/>
              <a:t>Solution stickiness after implementation</a:t>
            </a:r>
          </a:p>
          <a:p>
            <a:pPr marL="342900" indent="-342900">
              <a:buFont typeface="+mj-lt"/>
              <a:buAutoNum type="arabicParenR"/>
            </a:pPr>
            <a:r>
              <a:rPr lang="en-US" sz="1400" dirty="0"/>
              <a:t>Highlights cost of doing everything</a:t>
            </a:r>
          </a:p>
        </p:txBody>
      </p:sp>
      <p:sp>
        <p:nvSpPr>
          <p:cNvPr id="23" name="TextBox 22"/>
          <p:cNvSpPr txBox="1"/>
          <p:nvPr/>
        </p:nvSpPr>
        <p:spPr>
          <a:xfrm>
            <a:off x="8579636" y="3884787"/>
            <a:ext cx="2518424" cy="2246769"/>
          </a:xfrm>
          <a:prstGeom prst="rect">
            <a:avLst/>
          </a:prstGeom>
          <a:noFill/>
          <a:ln>
            <a:solidFill>
              <a:schemeClr val="accent1"/>
            </a:solidFill>
          </a:ln>
        </p:spPr>
        <p:txBody>
          <a:bodyPr wrap="square" rtlCol="0">
            <a:spAutoFit/>
          </a:bodyPr>
          <a:lstStyle/>
          <a:p>
            <a:pPr algn="ctr"/>
            <a:r>
              <a:rPr lang="en-US" sz="1400" b="1" dirty="0"/>
              <a:t>Obstacles</a:t>
            </a:r>
          </a:p>
          <a:p>
            <a:pPr marL="342900" indent="-342900">
              <a:buFont typeface="+mj-lt"/>
              <a:buAutoNum type="arabicParenR"/>
            </a:pPr>
            <a:r>
              <a:rPr lang="en-US" sz="1400" dirty="0"/>
              <a:t>Ineffective communication</a:t>
            </a:r>
          </a:p>
          <a:p>
            <a:pPr marL="342900" indent="-342900">
              <a:buFont typeface="+mj-lt"/>
              <a:buAutoNum type="arabicParenR"/>
            </a:pPr>
            <a:r>
              <a:rPr lang="en-US" sz="1400" dirty="0"/>
              <a:t>The Kiss of Yes</a:t>
            </a:r>
          </a:p>
          <a:p>
            <a:pPr marL="342900" indent="-342900">
              <a:buFont typeface="+mj-lt"/>
              <a:buAutoNum type="arabicParenR"/>
            </a:pPr>
            <a:r>
              <a:rPr lang="en-US" sz="1400" dirty="0"/>
              <a:t>Competing priorities</a:t>
            </a:r>
          </a:p>
          <a:p>
            <a:pPr marL="342900" indent="-342900">
              <a:buFont typeface="+mj-lt"/>
              <a:buAutoNum type="arabicParenR"/>
            </a:pPr>
            <a:r>
              <a:rPr lang="en-US" sz="1400" dirty="0"/>
              <a:t>Fear of failing</a:t>
            </a:r>
          </a:p>
          <a:p>
            <a:pPr marL="342900" indent="-342900">
              <a:buFont typeface="+mj-lt"/>
              <a:buAutoNum type="arabicParenR"/>
            </a:pPr>
            <a:r>
              <a:rPr lang="en-US" sz="1400" dirty="0"/>
              <a:t>Ill-defined processes</a:t>
            </a:r>
          </a:p>
          <a:p>
            <a:pPr marL="342900" indent="-342900">
              <a:buFont typeface="+mj-lt"/>
              <a:buAutoNum type="arabicParenR"/>
            </a:pPr>
            <a:r>
              <a:rPr lang="en-US" sz="1400" dirty="0"/>
              <a:t>Poor planning</a:t>
            </a:r>
          </a:p>
          <a:p>
            <a:pPr marL="342900" indent="-342900">
              <a:buFont typeface="+mj-lt"/>
              <a:buAutoNum type="arabicParenR"/>
            </a:pPr>
            <a:r>
              <a:rPr lang="en-US" sz="1400" dirty="0"/>
              <a:t>Low/no leadership buy-in</a:t>
            </a:r>
          </a:p>
          <a:p>
            <a:pPr marL="342900" indent="-342900">
              <a:buFont typeface="+mj-lt"/>
              <a:buAutoNum type="arabicParenR"/>
            </a:pPr>
            <a:r>
              <a:rPr lang="en-US" sz="1400" dirty="0"/>
              <a:t>Low/no employee buy-in</a:t>
            </a:r>
          </a:p>
          <a:p>
            <a:pPr marL="342900" indent="-342900">
              <a:buFont typeface="+mj-lt"/>
              <a:buAutoNum type="arabicParenR"/>
            </a:pPr>
            <a:r>
              <a:rPr lang="en-US" sz="1400" dirty="0"/>
              <a:t>Fear disguised as risk</a:t>
            </a:r>
          </a:p>
        </p:txBody>
      </p:sp>
      <p:sp>
        <p:nvSpPr>
          <p:cNvPr id="29" name="TextBox 28"/>
          <p:cNvSpPr txBox="1"/>
          <p:nvPr/>
        </p:nvSpPr>
        <p:spPr>
          <a:xfrm>
            <a:off x="1832552" y="3884787"/>
            <a:ext cx="2169514" cy="2677656"/>
          </a:xfrm>
          <a:prstGeom prst="rect">
            <a:avLst/>
          </a:prstGeom>
          <a:noFill/>
          <a:ln>
            <a:solidFill>
              <a:schemeClr val="accent1"/>
            </a:solidFill>
          </a:ln>
        </p:spPr>
        <p:txBody>
          <a:bodyPr wrap="square" rtlCol="0">
            <a:spAutoFit/>
          </a:bodyPr>
          <a:lstStyle/>
          <a:p>
            <a:pPr algn="ctr"/>
            <a:r>
              <a:rPr lang="en-US" sz="1400" b="1" dirty="0"/>
              <a:t>Resources</a:t>
            </a:r>
          </a:p>
          <a:p>
            <a:pPr marL="342900" indent="-342900">
              <a:buFont typeface="+mj-lt"/>
              <a:buAutoNum type="arabicParenR"/>
            </a:pPr>
            <a:r>
              <a:rPr lang="en-US" sz="1400" dirty="0"/>
              <a:t>Foundation of trust</a:t>
            </a:r>
          </a:p>
          <a:p>
            <a:pPr marL="342900" indent="-342900">
              <a:buFont typeface="+mj-lt"/>
              <a:buAutoNum type="arabicParenR"/>
            </a:pPr>
            <a:r>
              <a:rPr lang="en-US" sz="1400" dirty="0"/>
              <a:t>Courageous leaders</a:t>
            </a:r>
          </a:p>
          <a:p>
            <a:pPr marL="342900" indent="-342900">
              <a:buFont typeface="+mj-lt"/>
              <a:buAutoNum type="arabicParenR"/>
            </a:pPr>
            <a:r>
              <a:rPr lang="en-US" sz="1400" dirty="0"/>
              <a:t>Right people</a:t>
            </a:r>
          </a:p>
          <a:p>
            <a:pPr marL="342900" indent="-342900">
              <a:buFont typeface="+mj-lt"/>
              <a:buAutoNum type="arabicParenR"/>
            </a:pPr>
            <a:r>
              <a:rPr lang="en-US" sz="1400" dirty="0"/>
              <a:t>Role clarity</a:t>
            </a:r>
          </a:p>
          <a:p>
            <a:pPr marL="342900" indent="-342900">
              <a:buFont typeface="+mj-lt"/>
              <a:buAutoNum type="arabicParenR"/>
            </a:pPr>
            <a:r>
              <a:rPr lang="en-US" sz="1400" dirty="0"/>
              <a:t>Realistic plan</a:t>
            </a:r>
          </a:p>
          <a:p>
            <a:pPr marL="342900" indent="-342900">
              <a:buFont typeface="+mj-lt"/>
              <a:buAutoNum type="arabicParenR"/>
            </a:pPr>
            <a:r>
              <a:rPr lang="en-US" sz="1400" dirty="0"/>
              <a:t>Clear process</a:t>
            </a:r>
          </a:p>
          <a:p>
            <a:pPr marL="342900" indent="-342900">
              <a:buFont typeface="+mj-lt"/>
              <a:buAutoNum type="arabicParenR"/>
            </a:pPr>
            <a:r>
              <a:rPr lang="en-US" sz="1400" dirty="0"/>
              <a:t>Goal alignment</a:t>
            </a:r>
          </a:p>
          <a:p>
            <a:pPr marL="342900" indent="-342900">
              <a:buFont typeface="+mj-lt"/>
              <a:buAutoNum type="arabicParenR"/>
            </a:pPr>
            <a:r>
              <a:rPr lang="en-US" sz="1400" dirty="0"/>
              <a:t>Communication plan</a:t>
            </a:r>
          </a:p>
          <a:p>
            <a:pPr marL="342900" indent="-342900">
              <a:buFont typeface="+mj-lt"/>
              <a:buAutoNum type="arabicParenR"/>
            </a:pPr>
            <a:r>
              <a:rPr lang="en-US" sz="1400" dirty="0"/>
              <a:t>Owner/CEO support</a:t>
            </a:r>
          </a:p>
          <a:p>
            <a:pPr marL="342900" indent="-342900">
              <a:buFont typeface="+mj-lt"/>
              <a:buAutoNum type="arabicParenR"/>
            </a:pPr>
            <a:r>
              <a:rPr lang="en-US" sz="1400" dirty="0"/>
              <a:t>Leadership buy-in</a:t>
            </a:r>
          </a:p>
          <a:p>
            <a:pPr marL="342900" indent="-342900">
              <a:buFont typeface="+mj-lt"/>
              <a:buAutoNum type="arabicParenR"/>
            </a:pPr>
            <a:r>
              <a:rPr lang="en-US" sz="1400" dirty="0"/>
              <a:t>Employee buy-in</a:t>
            </a:r>
          </a:p>
        </p:txBody>
      </p:sp>
      <p:sp>
        <p:nvSpPr>
          <p:cNvPr id="21" name="Right Arrow 20"/>
          <p:cNvSpPr/>
          <p:nvPr/>
        </p:nvSpPr>
        <p:spPr>
          <a:xfrm>
            <a:off x="3779109" y="1949604"/>
            <a:ext cx="367172"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ight Arrow 34"/>
          <p:cNvSpPr/>
          <p:nvPr/>
        </p:nvSpPr>
        <p:spPr>
          <a:xfrm>
            <a:off x="6061410" y="1949604"/>
            <a:ext cx="367172"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ight Arrow 35"/>
          <p:cNvSpPr/>
          <p:nvPr/>
        </p:nvSpPr>
        <p:spPr>
          <a:xfrm>
            <a:off x="8318935" y="1949603"/>
            <a:ext cx="367172"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6544171" y="1548442"/>
            <a:ext cx="1711734" cy="914400"/>
          </a:xfrm>
          <a:prstGeom prst="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6579294" y="1742647"/>
            <a:ext cx="1646895" cy="461665"/>
          </a:xfrm>
          <a:prstGeom prst="rect">
            <a:avLst/>
          </a:prstGeom>
          <a:noFill/>
        </p:spPr>
        <p:txBody>
          <a:bodyPr wrap="square" rtlCol="0">
            <a:spAutoFit/>
          </a:bodyPr>
          <a:lstStyle/>
          <a:p>
            <a:pPr algn="ctr"/>
            <a:r>
              <a:rPr lang="en-US" sz="2400" dirty="0">
                <a:solidFill>
                  <a:schemeClr val="bg1"/>
                </a:solidFill>
              </a:rPr>
              <a:t>Actions</a:t>
            </a:r>
          </a:p>
        </p:txBody>
      </p:sp>
    </p:spTree>
    <p:extLst>
      <p:ext uri="{BB962C8B-B14F-4D97-AF65-F5344CB8AC3E}">
        <p14:creationId xmlns:p14="http://schemas.microsoft.com/office/powerpoint/2010/main" val="932044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4853" y="1292769"/>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What are some useful tactics for effective decisions?</a:t>
            </a:r>
          </a:p>
        </p:txBody>
      </p:sp>
      <p:pic>
        <p:nvPicPr>
          <p:cNvPr id="5" name="Picture 4">
            <a:extLst>
              <a:ext uri="{FF2B5EF4-FFF2-40B4-BE49-F238E27FC236}">
                <a16:creationId xmlns:a16="http://schemas.microsoft.com/office/drawing/2014/main" id="{75D1B01B-F447-3E4E-A1DC-B406D3F0F7AD}"/>
              </a:ext>
            </a:extLst>
          </p:cNvPr>
          <p:cNvPicPr>
            <a:picLocks noChangeAspect="1"/>
          </p:cNvPicPr>
          <p:nvPr/>
        </p:nvPicPr>
        <p:blipFill>
          <a:blip r:embed="rId3"/>
          <a:stretch>
            <a:fillRect/>
          </a:stretch>
        </p:blipFill>
        <p:spPr>
          <a:xfrm>
            <a:off x="3584448" y="2648987"/>
            <a:ext cx="4598823" cy="3449117"/>
          </a:xfrm>
          <a:prstGeom prst="rect">
            <a:avLst/>
          </a:prstGeom>
        </p:spPr>
      </p:pic>
    </p:spTree>
    <p:extLst>
      <p:ext uri="{BB962C8B-B14F-4D97-AF65-F5344CB8AC3E}">
        <p14:creationId xmlns:p14="http://schemas.microsoft.com/office/powerpoint/2010/main" val="3588094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a:solidFill>
                  <a:srgbClr val="0070C0"/>
                </a:solidFill>
              </a:rPr>
              <a:t>Process = 6X analysis </a:t>
            </a:r>
          </a:p>
          <a:p>
            <a:pPr lvl="2"/>
            <a:r>
              <a:rPr lang="en-US" dirty="0">
                <a:solidFill>
                  <a:srgbClr val="0070C0"/>
                </a:solidFill>
              </a:rPr>
              <a:t>Create a decision effectiveness model</a:t>
            </a:r>
          </a:p>
        </p:txBody>
      </p:sp>
      <p:sp>
        <p:nvSpPr>
          <p:cNvPr id="6" name="Title 1"/>
          <p:cNvSpPr txBox="1">
            <a:spLocks/>
          </p:cNvSpPr>
          <p:nvPr/>
        </p:nvSpPr>
        <p:spPr>
          <a:xfrm>
            <a:off x="990600" y="634401"/>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Decision-making tactics</a:t>
            </a:r>
          </a:p>
        </p:txBody>
      </p:sp>
    </p:spTree>
    <p:extLst>
      <p:ext uri="{BB962C8B-B14F-4D97-AF65-F5344CB8AC3E}">
        <p14:creationId xmlns:p14="http://schemas.microsoft.com/office/powerpoint/2010/main" val="28297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023CF95-97C4-0845-A495-C4AB0B61DF00}"/>
              </a:ext>
            </a:extLst>
          </p:cNvPr>
          <p:cNvGraphicFramePr>
            <a:graphicFrameLocks noGrp="1"/>
          </p:cNvGraphicFramePr>
          <p:nvPr>
            <p:ph idx="1"/>
            <p:extLst>
              <p:ext uri="{D42A27DB-BD31-4B8C-83A1-F6EECF244321}">
                <p14:modId xmlns:p14="http://schemas.microsoft.com/office/powerpoint/2010/main" val="3279272768"/>
              </p:ext>
            </p:extLst>
          </p:nvPr>
        </p:nvGraphicFramePr>
        <p:xfrm>
          <a:off x="838200" y="991092"/>
          <a:ext cx="10515600" cy="5179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Arrow 4">
            <a:extLst>
              <a:ext uri="{FF2B5EF4-FFF2-40B4-BE49-F238E27FC236}">
                <a16:creationId xmlns:a16="http://schemas.microsoft.com/office/drawing/2014/main" id="{1DCA0803-9E17-FB41-8B53-18D07819F944}"/>
              </a:ext>
            </a:extLst>
          </p:cNvPr>
          <p:cNvSpPr/>
          <p:nvPr/>
        </p:nvSpPr>
        <p:spPr>
          <a:xfrm flipH="1">
            <a:off x="489646" y="1085482"/>
            <a:ext cx="625332" cy="4678188"/>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6" name="TextBox 5">
            <a:extLst>
              <a:ext uri="{FF2B5EF4-FFF2-40B4-BE49-F238E27FC236}">
                <a16:creationId xmlns:a16="http://schemas.microsoft.com/office/drawing/2014/main" id="{9BB3A836-97C8-374A-A33C-29CD3FDBD685}"/>
              </a:ext>
            </a:extLst>
          </p:cNvPr>
          <p:cNvSpPr txBox="1"/>
          <p:nvPr/>
        </p:nvSpPr>
        <p:spPr>
          <a:xfrm rot="16200000">
            <a:off x="-581979" y="3205406"/>
            <a:ext cx="2768584" cy="369332"/>
          </a:xfrm>
          <a:prstGeom prst="rect">
            <a:avLst/>
          </a:prstGeom>
          <a:noFill/>
        </p:spPr>
        <p:txBody>
          <a:bodyPr wrap="square" rtlCol="0">
            <a:spAutoFit/>
          </a:bodyPr>
          <a:lstStyle/>
          <a:p>
            <a:r>
              <a:rPr lang="en-US" b="1" dirty="0">
                <a:solidFill>
                  <a:schemeClr val="bg1"/>
                </a:solidFill>
              </a:rPr>
              <a:t>Decision Effectiveness</a:t>
            </a:r>
          </a:p>
        </p:txBody>
      </p:sp>
      <p:sp>
        <p:nvSpPr>
          <p:cNvPr id="7" name="TextBox 6">
            <a:extLst>
              <a:ext uri="{FF2B5EF4-FFF2-40B4-BE49-F238E27FC236}">
                <a16:creationId xmlns:a16="http://schemas.microsoft.com/office/drawing/2014/main" id="{FFEDD19C-B5C3-7641-93E8-C49646A0CBA1}"/>
              </a:ext>
            </a:extLst>
          </p:cNvPr>
          <p:cNvSpPr txBox="1"/>
          <p:nvPr/>
        </p:nvSpPr>
        <p:spPr>
          <a:xfrm>
            <a:off x="9745739" y="4035159"/>
            <a:ext cx="1091381" cy="369332"/>
          </a:xfrm>
          <a:prstGeom prst="rect">
            <a:avLst/>
          </a:prstGeom>
          <a:noFill/>
        </p:spPr>
        <p:txBody>
          <a:bodyPr wrap="square" rtlCol="0">
            <a:spAutoFit/>
          </a:bodyPr>
          <a:lstStyle/>
          <a:p>
            <a:pPr algn="ctr"/>
            <a:r>
              <a:rPr lang="en-US" b="1" dirty="0">
                <a:solidFill>
                  <a:schemeClr val="accent1">
                    <a:lumMod val="75000"/>
                  </a:schemeClr>
                </a:solidFill>
              </a:rPr>
              <a:t>Knowing</a:t>
            </a:r>
          </a:p>
        </p:txBody>
      </p:sp>
      <p:sp>
        <p:nvSpPr>
          <p:cNvPr id="8" name="TextBox 7">
            <a:extLst>
              <a:ext uri="{FF2B5EF4-FFF2-40B4-BE49-F238E27FC236}">
                <a16:creationId xmlns:a16="http://schemas.microsoft.com/office/drawing/2014/main" id="{CDB682A7-EF73-1341-BDAB-56F1F14AAC15}"/>
              </a:ext>
            </a:extLst>
          </p:cNvPr>
          <p:cNvSpPr txBox="1"/>
          <p:nvPr/>
        </p:nvSpPr>
        <p:spPr>
          <a:xfrm>
            <a:off x="8328907" y="2718619"/>
            <a:ext cx="1091381" cy="369332"/>
          </a:xfrm>
          <a:prstGeom prst="rect">
            <a:avLst/>
          </a:prstGeom>
          <a:noFill/>
        </p:spPr>
        <p:txBody>
          <a:bodyPr wrap="square" rtlCol="0">
            <a:spAutoFit/>
          </a:bodyPr>
          <a:lstStyle/>
          <a:p>
            <a:pPr algn="ctr"/>
            <a:r>
              <a:rPr lang="en-US" b="1" dirty="0">
                <a:solidFill>
                  <a:schemeClr val="accent1">
                    <a:lumMod val="75000"/>
                  </a:schemeClr>
                </a:solidFill>
              </a:rPr>
              <a:t>Agreeing</a:t>
            </a:r>
          </a:p>
        </p:txBody>
      </p:sp>
      <p:sp>
        <p:nvSpPr>
          <p:cNvPr id="9" name="TextBox 8">
            <a:extLst>
              <a:ext uri="{FF2B5EF4-FFF2-40B4-BE49-F238E27FC236}">
                <a16:creationId xmlns:a16="http://schemas.microsoft.com/office/drawing/2014/main" id="{573FF3AA-4D5A-8E40-98C3-6348A58500AE}"/>
              </a:ext>
            </a:extLst>
          </p:cNvPr>
          <p:cNvSpPr txBox="1"/>
          <p:nvPr/>
        </p:nvSpPr>
        <p:spPr>
          <a:xfrm>
            <a:off x="7390172" y="1676762"/>
            <a:ext cx="1091381" cy="369332"/>
          </a:xfrm>
          <a:prstGeom prst="rect">
            <a:avLst/>
          </a:prstGeom>
          <a:noFill/>
        </p:spPr>
        <p:txBody>
          <a:bodyPr wrap="square" rtlCol="0">
            <a:spAutoFit/>
          </a:bodyPr>
          <a:lstStyle/>
          <a:p>
            <a:pPr algn="ctr"/>
            <a:r>
              <a:rPr lang="en-US" b="1" dirty="0">
                <a:solidFill>
                  <a:schemeClr val="accent1">
                    <a:lumMod val="75000"/>
                  </a:schemeClr>
                </a:solidFill>
              </a:rPr>
              <a:t>Owning</a:t>
            </a:r>
          </a:p>
        </p:txBody>
      </p:sp>
      <p:sp>
        <p:nvSpPr>
          <p:cNvPr id="10" name="TextBox 9">
            <a:extLst>
              <a:ext uri="{FF2B5EF4-FFF2-40B4-BE49-F238E27FC236}">
                <a16:creationId xmlns:a16="http://schemas.microsoft.com/office/drawing/2014/main" id="{94142B04-B9BD-A547-8964-8568512AC4AE}"/>
              </a:ext>
            </a:extLst>
          </p:cNvPr>
          <p:cNvSpPr txBox="1"/>
          <p:nvPr/>
        </p:nvSpPr>
        <p:spPr>
          <a:xfrm>
            <a:off x="10919711" y="5394338"/>
            <a:ext cx="1091381" cy="369332"/>
          </a:xfrm>
          <a:prstGeom prst="rect">
            <a:avLst/>
          </a:prstGeom>
          <a:noFill/>
        </p:spPr>
        <p:txBody>
          <a:bodyPr wrap="square" rtlCol="0">
            <a:spAutoFit/>
          </a:bodyPr>
          <a:lstStyle/>
          <a:p>
            <a:pPr algn="ctr"/>
            <a:r>
              <a:rPr lang="en-US" b="1" dirty="0">
                <a:solidFill>
                  <a:schemeClr val="accent1">
                    <a:lumMod val="75000"/>
                  </a:schemeClr>
                </a:solidFill>
              </a:rPr>
              <a:t>Showing</a:t>
            </a:r>
          </a:p>
        </p:txBody>
      </p:sp>
      <p:sp>
        <p:nvSpPr>
          <p:cNvPr id="11" name="Title 1">
            <a:extLst>
              <a:ext uri="{FF2B5EF4-FFF2-40B4-BE49-F238E27FC236}">
                <a16:creationId xmlns:a16="http://schemas.microsoft.com/office/drawing/2014/main" id="{D1BFF54E-817F-974B-95EA-164224E2A2AC}"/>
              </a:ext>
            </a:extLst>
          </p:cNvPr>
          <p:cNvSpPr>
            <a:spLocks noGrp="1"/>
          </p:cNvSpPr>
          <p:nvPr>
            <p:ph type="title"/>
          </p:nvPr>
        </p:nvSpPr>
        <p:spPr>
          <a:xfrm>
            <a:off x="828766" y="341007"/>
            <a:ext cx="10550611" cy="650086"/>
          </a:xfrm>
          <a:effectLst>
            <a:glow rad="139700">
              <a:schemeClr val="accent1">
                <a:satMod val="175000"/>
                <a:alpha val="40000"/>
              </a:schemeClr>
            </a:glow>
          </a:effectLst>
        </p:spPr>
        <p:txBody>
          <a:bodyPr>
            <a:normAutofit/>
          </a:bodyPr>
          <a:lstStyle/>
          <a:p>
            <a:pPr algn="ctr"/>
            <a:r>
              <a:rPr lang="en-US" sz="3200" b="1" dirty="0">
                <a:solidFill>
                  <a:srgbClr val="0070C0"/>
                </a:solidFill>
              </a:rPr>
              <a:t>Decision Effectiveness Model</a:t>
            </a:r>
          </a:p>
        </p:txBody>
      </p:sp>
    </p:spTree>
    <p:extLst>
      <p:ext uri="{BB962C8B-B14F-4D97-AF65-F5344CB8AC3E}">
        <p14:creationId xmlns:p14="http://schemas.microsoft.com/office/powerpoint/2010/main" val="257264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ssolv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a:solidFill>
                  <a:srgbClr val="0070C0"/>
                </a:solidFill>
              </a:rPr>
              <a:t>Process = 6X analysis </a:t>
            </a:r>
          </a:p>
          <a:p>
            <a:pPr lvl="2"/>
            <a:r>
              <a:rPr lang="en-US" dirty="0">
                <a:solidFill>
                  <a:srgbClr val="0070C0"/>
                </a:solidFill>
              </a:rPr>
              <a:t>Create a decision effectiveness model</a:t>
            </a:r>
          </a:p>
          <a:p>
            <a:pPr lvl="2"/>
            <a:r>
              <a:rPr lang="en-US" dirty="0">
                <a:solidFill>
                  <a:srgbClr val="0070C0"/>
                </a:solidFill>
              </a:rPr>
              <a:t>Multiple views of same problem</a:t>
            </a:r>
          </a:p>
          <a:p>
            <a:pPr lvl="2"/>
            <a:r>
              <a:rPr lang="en-US" dirty="0">
                <a:solidFill>
                  <a:srgbClr val="0070C0"/>
                </a:solidFill>
              </a:rPr>
              <a:t>Decision rights model</a:t>
            </a:r>
          </a:p>
        </p:txBody>
      </p:sp>
      <p:sp>
        <p:nvSpPr>
          <p:cNvPr id="6" name="Title 1"/>
          <p:cNvSpPr txBox="1">
            <a:spLocks/>
          </p:cNvSpPr>
          <p:nvPr/>
        </p:nvSpPr>
        <p:spPr>
          <a:xfrm>
            <a:off x="990600" y="634401"/>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Decision-making tactics</a:t>
            </a:r>
          </a:p>
        </p:txBody>
      </p:sp>
    </p:spTree>
    <p:extLst>
      <p:ext uri="{BB962C8B-B14F-4D97-AF65-F5344CB8AC3E}">
        <p14:creationId xmlns:p14="http://schemas.microsoft.com/office/powerpoint/2010/main" val="41823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39953" y="222295"/>
            <a:ext cx="10515600" cy="961063"/>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Revisiting a Popular Model: RACI</a:t>
            </a:r>
          </a:p>
        </p:txBody>
      </p:sp>
      <p:grpSp>
        <p:nvGrpSpPr>
          <p:cNvPr id="12" name="Group 11"/>
          <p:cNvGrpSpPr/>
          <p:nvPr/>
        </p:nvGrpSpPr>
        <p:grpSpPr>
          <a:xfrm>
            <a:off x="1368162" y="1434465"/>
            <a:ext cx="8861913" cy="3521759"/>
            <a:chOff x="1368162" y="1434465"/>
            <a:chExt cx="8861913" cy="3521759"/>
          </a:xfrm>
        </p:grpSpPr>
        <p:sp>
          <p:nvSpPr>
            <p:cNvPr id="5" name="Rectangle 4"/>
            <p:cNvSpPr/>
            <p:nvPr/>
          </p:nvSpPr>
          <p:spPr>
            <a:xfrm>
              <a:off x="1368162" y="1434467"/>
              <a:ext cx="1966304" cy="873149"/>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816635" y="1434468"/>
              <a:ext cx="1834770" cy="873148"/>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164894" y="1640208"/>
              <a:ext cx="1926651" cy="461665"/>
            </a:xfrm>
            <a:prstGeom prst="rect">
              <a:avLst/>
            </a:prstGeom>
            <a:noFill/>
          </p:spPr>
          <p:txBody>
            <a:bodyPr wrap="square" rtlCol="0">
              <a:spAutoFit/>
            </a:bodyPr>
            <a:lstStyle/>
            <a:p>
              <a:r>
                <a:rPr lang="en-US" sz="2400" dirty="0">
                  <a:solidFill>
                    <a:schemeClr val="bg1"/>
                  </a:solidFill>
                </a:rPr>
                <a:t>Consult</a:t>
              </a:r>
            </a:p>
          </p:txBody>
        </p:sp>
        <p:sp>
          <p:nvSpPr>
            <p:cNvPr id="10" name="TextBox 9"/>
            <p:cNvSpPr txBox="1"/>
            <p:nvPr/>
          </p:nvSpPr>
          <p:spPr>
            <a:xfrm>
              <a:off x="3878868" y="1640207"/>
              <a:ext cx="1738516" cy="461665"/>
            </a:xfrm>
            <a:prstGeom prst="rect">
              <a:avLst/>
            </a:prstGeom>
            <a:noFill/>
            <a:scene3d>
              <a:camera prst="orthographicFront"/>
              <a:lightRig rig="threePt" dir="t"/>
            </a:scene3d>
            <a:sp3d>
              <a:bevelT prst="angle"/>
            </a:sp3d>
          </p:spPr>
          <p:txBody>
            <a:bodyPr wrap="square" rtlCol="0">
              <a:spAutoFit/>
            </a:bodyPr>
            <a:lstStyle/>
            <a:p>
              <a:r>
                <a:rPr lang="en-US" sz="2400" dirty="0">
                  <a:solidFill>
                    <a:schemeClr val="bg1"/>
                  </a:solidFill>
                </a:rPr>
                <a:t>Accountable</a:t>
              </a:r>
            </a:p>
          </p:txBody>
        </p:sp>
        <p:sp>
          <p:nvSpPr>
            <p:cNvPr id="11" name="TextBox 10"/>
            <p:cNvSpPr txBox="1"/>
            <p:nvPr/>
          </p:nvSpPr>
          <p:spPr>
            <a:xfrm>
              <a:off x="1498790" y="1642058"/>
              <a:ext cx="1705047" cy="461665"/>
            </a:xfrm>
            <a:prstGeom prst="rect">
              <a:avLst/>
            </a:prstGeom>
            <a:noFill/>
          </p:spPr>
          <p:txBody>
            <a:bodyPr wrap="square" rtlCol="0">
              <a:spAutoFit/>
            </a:bodyPr>
            <a:lstStyle/>
            <a:p>
              <a:r>
                <a:rPr lang="en-US" sz="2400" dirty="0">
                  <a:solidFill>
                    <a:schemeClr val="bg1"/>
                  </a:solidFill>
                </a:rPr>
                <a:t>Responsible</a:t>
              </a:r>
            </a:p>
          </p:txBody>
        </p:sp>
        <p:sp>
          <p:nvSpPr>
            <p:cNvPr id="17" name="Rectangle 16"/>
            <p:cNvSpPr/>
            <p:nvPr/>
          </p:nvSpPr>
          <p:spPr>
            <a:xfrm>
              <a:off x="6130873" y="1434465"/>
              <a:ext cx="1834770" cy="873148"/>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434633" y="1642058"/>
              <a:ext cx="1387172" cy="461665"/>
            </a:xfrm>
            <a:prstGeom prst="rect">
              <a:avLst/>
            </a:prstGeom>
            <a:noFill/>
            <a:scene3d>
              <a:camera prst="orthographicFront"/>
              <a:lightRig rig="threePt" dir="t"/>
            </a:scene3d>
            <a:sp3d>
              <a:bevelT prst="angle"/>
            </a:sp3d>
          </p:spPr>
          <p:txBody>
            <a:bodyPr wrap="square" rtlCol="0">
              <a:spAutoFit/>
            </a:bodyPr>
            <a:lstStyle/>
            <a:p>
              <a:r>
                <a:rPr lang="en-US" sz="2400" dirty="0">
                  <a:solidFill>
                    <a:schemeClr val="bg1"/>
                  </a:solidFill>
                </a:rPr>
                <a:t>Consult</a:t>
              </a:r>
            </a:p>
          </p:txBody>
        </p:sp>
        <p:sp>
          <p:nvSpPr>
            <p:cNvPr id="22" name="Rectangle 21"/>
            <p:cNvSpPr/>
            <p:nvPr/>
          </p:nvSpPr>
          <p:spPr>
            <a:xfrm>
              <a:off x="8395305" y="1434465"/>
              <a:ext cx="1834770" cy="873148"/>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8809877" y="1640208"/>
              <a:ext cx="1276024" cy="461665"/>
            </a:xfrm>
            <a:prstGeom prst="rect">
              <a:avLst/>
            </a:prstGeom>
            <a:noFill/>
            <a:scene3d>
              <a:camera prst="orthographicFront"/>
              <a:lightRig rig="threePt" dir="t"/>
            </a:scene3d>
            <a:sp3d>
              <a:bevelT prst="angle"/>
            </a:sp3d>
          </p:spPr>
          <p:txBody>
            <a:bodyPr wrap="square" rtlCol="0">
              <a:spAutoFit/>
            </a:bodyPr>
            <a:lstStyle/>
            <a:p>
              <a:r>
                <a:rPr lang="en-US" sz="2400" dirty="0">
                  <a:solidFill>
                    <a:schemeClr val="bg1"/>
                  </a:solidFill>
                </a:rPr>
                <a:t>Inform</a:t>
              </a:r>
            </a:p>
          </p:txBody>
        </p:sp>
        <p:sp>
          <p:nvSpPr>
            <p:cNvPr id="26" name="Rectangle 25"/>
            <p:cNvSpPr/>
            <p:nvPr/>
          </p:nvSpPr>
          <p:spPr>
            <a:xfrm>
              <a:off x="1368162" y="3646758"/>
              <a:ext cx="8849078" cy="1309466"/>
            </a:xfrm>
            <a:prstGeom prst="rect">
              <a:avLst/>
            </a:prstGeom>
            <a:solidFill>
              <a:schemeClr val="accent6"/>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255823" y="4021975"/>
              <a:ext cx="1207609" cy="461665"/>
            </a:xfrm>
            <a:prstGeom prst="rect">
              <a:avLst/>
            </a:prstGeom>
            <a:noFill/>
            <a:scene3d>
              <a:camera prst="orthographicFront"/>
              <a:lightRig rig="threePt" dir="t"/>
            </a:scene3d>
            <a:sp3d>
              <a:bevelT prst="angle"/>
            </a:sp3d>
          </p:spPr>
          <p:txBody>
            <a:bodyPr wrap="square" rtlCol="0">
              <a:spAutoFit/>
            </a:bodyPr>
            <a:lstStyle/>
            <a:p>
              <a:r>
                <a:rPr lang="en-US" sz="2400" b="1" dirty="0">
                  <a:solidFill>
                    <a:schemeClr val="bg1"/>
                  </a:solidFill>
                </a:rPr>
                <a:t>Decide</a:t>
              </a:r>
            </a:p>
          </p:txBody>
        </p:sp>
        <p:sp>
          <p:nvSpPr>
            <p:cNvPr id="4" name="Notched Right Arrow 3"/>
            <p:cNvSpPr/>
            <p:nvPr/>
          </p:nvSpPr>
          <p:spPr>
            <a:xfrm rot="2983737">
              <a:off x="2119986" y="2691637"/>
              <a:ext cx="1134559" cy="41753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Notched Right Arrow 28"/>
            <p:cNvSpPr/>
            <p:nvPr/>
          </p:nvSpPr>
          <p:spPr>
            <a:xfrm rot="7861170">
              <a:off x="6137841" y="2700443"/>
              <a:ext cx="1134559" cy="41753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Notched Right Arrow 30"/>
            <p:cNvSpPr/>
            <p:nvPr/>
          </p:nvSpPr>
          <p:spPr>
            <a:xfrm rot="3088921">
              <a:off x="4391904" y="2665320"/>
              <a:ext cx="1134559" cy="41753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Notched Right Arrow 31"/>
            <p:cNvSpPr/>
            <p:nvPr/>
          </p:nvSpPr>
          <p:spPr>
            <a:xfrm rot="7913416">
              <a:off x="8330682" y="2697114"/>
              <a:ext cx="1134559" cy="41753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2106294" y="5575317"/>
            <a:ext cx="7675148" cy="369332"/>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19050">
            <a:solidFill>
              <a:schemeClr val="tx1"/>
            </a:solidFill>
          </a:ln>
        </p:spPr>
        <p:txBody>
          <a:bodyPr wrap="square" rtlCol="0">
            <a:spAutoFit/>
          </a:bodyPr>
          <a:lstStyle/>
          <a:p>
            <a:pPr algn="ctr"/>
            <a:r>
              <a:rPr lang="en-US" b="1" dirty="0">
                <a:solidFill>
                  <a:srgbClr val="0070C0"/>
                </a:solidFill>
              </a:rPr>
              <a:t>Takeaway: Clarity clears the path for decisions</a:t>
            </a:r>
          </a:p>
        </p:txBody>
      </p:sp>
    </p:spTree>
    <p:extLst>
      <p:ext uri="{BB962C8B-B14F-4D97-AF65-F5344CB8AC3E}">
        <p14:creationId xmlns:p14="http://schemas.microsoft.com/office/powerpoint/2010/main" val="18048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a:solidFill>
                  <a:srgbClr val="0070C0"/>
                </a:solidFill>
              </a:rPr>
              <a:t>Process = 6X analysis </a:t>
            </a:r>
          </a:p>
          <a:p>
            <a:pPr lvl="2"/>
            <a:r>
              <a:rPr lang="en-US" dirty="0">
                <a:solidFill>
                  <a:srgbClr val="0070C0"/>
                </a:solidFill>
              </a:rPr>
              <a:t>Create a decision effectiveness model</a:t>
            </a:r>
          </a:p>
          <a:p>
            <a:pPr lvl="2"/>
            <a:r>
              <a:rPr lang="en-US" dirty="0">
                <a:solidFill>
                  <a:srgbClr val="0070C0"/>
                </a:solidFill>
              </a:rPr>
              <a:t>Multiple views of same problem</a:t>
            </a:r>
          </a:p>
          <a:p>
            <a:pPr lvl="2"/>
            <a:r>
              <a:rPr lang="en-US" dirty="0">
                <a:solidFill>
                  <a:srgbClr val="0070C0"/>
                </a:solidFill>
              </a:rPr>
              <a:t>Decision rights model</a:t>
            </a:r>
          </a:p>
          <a:p>
            <a:pPr lvl="1"/>
            <a:r>
              <a:rPr lang="en-US" dirty="0">
                <a:solidFill>
                  <a:srgbClr val="0070C0"/>
                </a:solidFill>
              </a:rPr>
              <a:t>Create safety and reward input and alternative views </a:t>
            </a:r>
          </a:p>
          <a:p>
            <a:pPr lvl="1"/>
            <a:r>
              <a:rPr lang="en-US" dirty="0">
                <a:solidFill>
                  <a:srgbClr val="0070C0"/>
                </a:solidFill>
              </a:rPr>
              <a:t>Build trust between leaders</a:t>
            </a:r>
          </a:p>
        </p:txBody>
      </p:sp>
      <p:sp>
        <p:nvSpPr>
          <p:cNvPr id="6" name="Title 1"/>
          <p:cNvSpPr txBox="1">
            <a:spLocks/>
          </p:cNvSpPr>
          <p:nvPr/>
        </p:nvSpPr>
        <p:spPr>
          <a:xfrm>
            <a:off x="990600" y="634401"/>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Decision-making tactics</a:t>
            </a:r>
          </a:p>
        </p:txBody>
      </p:sp>
    </p:spTree>
    <p:extLst>
      <p:ext uri="{BB962C8B-B14F-4D97-AF65-F5344CB8AC3E}">
        <p14:creationId xmlns:p14="http://schemas.microsoft.com/office/powerpoint/2010/main" val="17916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a:solidFill>
                  <a:srgbClr val="0070C0"/>
                </a:solidFill>
              </a:rPr>
              <a:t>Process = 6X analysis </a:t>
            </a:r>
          </a:p>
          <a:p>
            <a:pPr lvl="2"/>
            <a:r>
              <a:rPr lang="en-US" dirty="0">
                <a:solidFill>
                  <a:srgbClr val="0070C0"/>
                </a:solidFill>
              </a:rPr>
              <a:t>Create a decision effectiveness model</a:t>
            </a:r>
          </a:p>
          <a:p>
            <a:pPr lvl="2"/>
            <a:r>
              <a:rPr lang="en-US" dirty="0">
                <a:solidFill>
                  <a:srgbClr val="0070C0"/>
                </a:solidFill>
              </a:rPr>
              <a:t>Multiple views of same problem</a:t>
            </a:r>
          </a:p>
          <a:p>
            <a:pPr lvl="2"/>
            <a:r>
              <a:rPr lang="en-US" dirty="0">
                <a:solidFill>
                  <a:srgbClr val="0070C0"/>
                </a:solidFill>
              </a:rPr>
              <a:t>Decision rights model</a:t>
            </a:r>
          </a:p>
          <a:p>
            <a:pPr lvl="1"/>
            <a:r>
              <a:rPr lang="en-US" dirty="0">
                <a:solidFill>
                  <a:srgbClr val="0070C0"/>
                </a:solidFill>
              </a:rPr>
              <a:t>Create safety and reward input and alternative views </a:t>
            </a:r>
          </a:p>
          <a:p>
            <a:pPr lvl="1"/>
            <a:r>
              <a:rPr lang="en-US" dirty="0">
                <a:solidFill>
                  <a:srgbClr val="0070C0"/>
                </a:solidFill>
              </a:rPr>
              <a:t>Build trust between leaders </a:t>
            </a:r>
          </a:p>
          <a:p>
            <a:pPr lvl="1"/>
            <a:r>
              <a:rPr lang="en-US" dirty="0">
                <a:solidFill>
                  <a:srgbClr val="0070C0"/>
                </a:solidFill>
              </a:rPr>
              <a:t>Increase trust with employees </a:t>
            </a:r>
          </a:p>
          <a:p>
            <a:pPr lvl="1"/>
            <a:r>
              <a:rPr lang="en-US" dirty="0">
                <a:solidFill>
                  <a:srgbClr val="0070C0"/>
                </a:solidFill>
              </a:rPr>
              <a:t>Clearly communicate</a:t>
            </a:r>
          </a:p>
          <a:p>
            <a:pPr lvl="1"/>
            <a:r>
              <a:rPr lang="en-US" dirty="0">
                <a:solidFill>
                  <a:srgbClr val="0070C0"/>
                </a:solidFill>
              </a:rPr>
              <a:t>Own the decision</a:t>
            </a:r>
          </a:p>
          <a:p>
            <a:pPr lvl="1"/>
            <a:r>
              <a:rPr lang="en-US" dirty="0">
                <a:solidFill>
                  <a:srgbClr val="0070C0"/>
                </a:solidFill>
              </a:rPr>
              <a:t>Learn and integrate the outcomes</a:t>
            </a:r>
          </a:p>
        </p:txBody>
      </p:sp>
      <p:sp>
        <p:nvSpPr>
          <p:cNvPr id="6" name="Title 1"/>
          <p:cNvSpPr txBox="1">
            <a:spLocks/>
          </p:cNvSpPr>
          <p:nvPr/>
        </p:nvSpPr>
        <p:spPr>
          <a:xfrm>
            <a:off x="990600" y="634401"/>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Decision-making tactics</a:t>
            </a:r>
          </a:p>
        </p:txBody>
      </p:sp>
    </p:spTree>
    <p:extLst>
      <p:ext uri="{BB962C8B-B14F-4D97-AF65-F5344CB8AC3E}">
        <p14:creationId xmlns:p14="http://schemas.microsoft.com/office/powerpoint/2010/main" val="37541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a:solidFill>
                  <a:srgbClr val="0070C0"/>
                </a:solidFill>
              </a:rPr>
              <a:t>Vanishing options test</a:t>
            </a:r>
          </a:p>
          <a:p>
            <a:pPr lvl="1"/>
            <a:r>
              <a:rPr lang="en-US" dirty="0">
                <a:solidFill>
                  <a:srgbClr val="0070C0"/>
                </a:solidFill>
              </a:rPr>
              <a:t>Whether or not warning bell</a:t>
            </a:r>
          </a:p>
          <a:p>
            <a:pPr lvl="1"/>
            <a:r>
              <a:rPr lang="en-US" dirty="0">
                <a:solidFill>
                  <a:srgbClr val="0070C0"/>
                </a:solidFill>
              </a:rPr>
              <a:t>Look inside for bright spots</a:t>
            </a:r>
          </a:p>
          <a:p>
            <a:pPr lvl="1"/>
            <a:r>
              <a:rPr lang="en-US" dirty="0">
                <a:solidFill>
                  <a:srgbClr val="0070C0"/>
                </a:solidFill>
              </a:rPr>
              <a:t>Trying things beats forecasts (Know v. predict)</a:t>
            </a:r>
          </a:p>
          <a:p>
            <a:pPr lvl="1"/>
            <a:r>
              <a:rPr lang="en-US" dirty="0">
                <a:solidFill>
                  <a:srgbClr val="0070C0"/>
                </a:solidFill>
              </a:rPr>
              <a:t>10/10/10</a:t>
            </a:r>
          </a:p>
          <a:p>
            <a:pPr lvl="1"/>
            <a:r>
              <a:rPr lang="en-US" dirty="0">
                <a:solidFill>
                  <a:srgbClr val="0070C0"/>
                </a:solidFill>
              </a:rPr>
              <a:t>David Lee Roth it</a:t>
            </a:r>
          </a:p>
        </p:txBody>
      </p:sp>
      <p:sp>
        <p:nvSpPr>
          <p:cNvPr id="6" name="Title 1"/>
          <p:cNvSpPr txBox="1">
            <a:spLocks/>
          </p:cNvSpPr>
          <p:nvPr/>
        </p:nvSpPr>
        <p:spPr>
          <a:xfrm>
            <a:off x="990600" y="634401"/>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Decision-making tactics</a:t>
            </a:r>
          </a:p>
        </p:txBody>
      </p:sp>
    </p:spTree>
    <p:extLst>
      <p:ext uri="{BB962C8B-B14F-4D97-AF65-F5344CB8AC3E}">
        <p14:creationId xmlns:p14="http://schemas.microsoft.com/office/powerpoint/2010/main" val="322391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a:solidFill>
                  <a:srgbClr val="0070C0"/>
                </a:solidFill>
              </a:rPr>
              <a:t>What would my successor do?</a:t>
            </a:r>
          </a:p>
          <a:p>
            <a:pPr lvl="1"/>
            <a:r>
              <a:rPr lang="en-US" dirty="0">
                <a:solidFill>
                  <a:srgbClr val="0070C0"/>
                </a:solidFill>
              </a:rPr>
              <a:t>What would have to be true for this option to be the best choice?</a:t>
            </a:r>
          </a:p>
          <a:p>
            <a:pPr lvl="1"/>
            <a:r>
              <a:rPr lang="en-US" dirty="0">
                <a:solidFill>
                  <a:srgbClr val="0070C0"/>
                </a:solidFill>
              </a:rPr>
              <a:t>What are the base rates for this decision?</a:t>
            </a:r>
          </a:p>
          <a:p>
            <a:pPr lvl="1"/>
            <a:r>
              <a:rPr lang="en-US" dirty="0">
                <a:solidFill>
                  <a:srgbClr val="0070C0"/>
                </a:solidFill>
              </a:rPr>
              <a:t>What would I tell my best friend to do in this situation?</a:t>
            </a:r>
          </a:p>
          <a:p>
            <a:pPr lvl="1"/>
            <a:r>
              <a:rPr lang="en-US" dirty="0">
                <a:solidFill>
                  <a:srgbClr val="0070C0"/>
                </a:solidFill>
              </a:rPr>
              <a:t>Default to core values: What kind of person do you want to be? What kind of organization do you want to build?</a:t>
            </a:r>
          </a:p>
          <a:p>
            <a:pPr lvl="1"/>
            <a:r>
              <a:rPr lang="en-US" dirty="0">
                <a:solidFill>
                  <a:srgbClr val="0070C0"/>
                </a:solidFill>
              </a:rPr>
              <a:t>What am I willing to stop doing to make room for my real priorities?</a:t>
            </a:r>
          </a:p>
          <a:p>
            <a:pPr lvl="1"/>
            <a:r>
              <a:rPr lang="en-US" dirty="0">
                <a:solidFill>
                  <a:srgbClr val="0070C0"/>
                </a:solidFill>
              </a:rPr>
              <a:t>Am I thinking too much? Am I thinking to little?</a:t>
            </a:r>
          </a:p>
          <a:p>
            <a:pPr lvl="1"/>
            <a:r>
              <a:rPr lang="en-US" dirty="0">
                <a:solidFill>
                  <a:srgbClr val="0070C0"/>
                </a:solidFill>
              </a:rPr>
              <a:t>What needs to happen to support our vision?</a:t>
            </a:r>
          </a:p>
        </p:txBody>
      </p:sp>
      <p:sp>
        <p:nvSpPr>
          <p:cNvPr id="6" name="Title 1"/>
          <p:cNvSpPr txBox="1">
            <a:spLocks/>
          </p:cNvSpPr>
          <p:nvPr/>
        </p:nvSpPr>
        <p:spPr>
          <a:xfrm>
            <a:off x="990600" y="634401"/>
            <a:ext cx="10515600" cy="975828"/>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rPr>
              <a:t>Great decision-making questions</a:t>
            </a:r>
          </a:p>
        </p:txBody>
      </p:sp>
    </p:spTree>
    <p:extLst>
      <p:ext uri="{BB962C8B-B14F-4D97-AF65-F5344CB8AC3E}">
        <p14:creationId xmlns:p14="http://schemas.microsoft.com/office/powerpoint/2010/main" val="42900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726" y="573937"/>
            <a:ext cx="8229600" cy="1143000"/>
          </a:xfrm>
        </p:spPr>
        <p:txBody>
          <a:bodyPr>
            <a:normAutofit/>
          </a:bodyPr>
          <a:lstStyle/>
          <a:p>
            <a:pPr algn="ctr"/>
            <a:r>
              <a:rPr lang="en-US" sz="3200" b="1" dirty="0">
                <a:solidFill>
                  <a:schemeClr val="accent5">
                    <a:lumMod val="75000"/>
                  </a:schemeClr>
                </a:solidFill>
              </a:rPr>
              <a:t>CFO—A Transformational Role</a:t>
            </a:r>
          </a:p>
        </p:txBody>
      </p:sp>
      <p:sp>
        <p:nvSpPr>
          <p:cNvPr id="5" name="TextBox 4"/>
          <p:cNvSpPr txBox="1"/>
          <p:nvPr/>
        </p:nvSpPr>
        <p:spPr>
          <a:xfrm>
            <a:off x="2612572" y="2028413"/>
            <a:ext cx="8255297" cy="3293209"/>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400" b="1" dirty="0">
                <a:solidFill>
                  <a:srgbClr val="0070C0"/>
                </a:solidFill>
              </a:rPr>
              <a:t>Setting and measuring performance goals</a:t>
            </a:r>
          </a:p>
          <a:p>
            <a:pPr marL="457200" indent="-457200">
              <a:spcBef>
                <a:spcPts val="600"/>
              </a:spcBef>
              <a:spcAft>
                <a:spcPts val="600"/>
              </a:spcAft>
              <a:buFont typeface="+mj-lt"/>
              <a:buAutoNum type="arabicPeriod"/>
            </a:pPr>
            <a:r>
              <a:rPr lang="en-US" sz="2400" b="1" dirty="0">
                <a:solidFill>
                  <a:srgbClr val="0070C0"/>
                </a:solidFill>
              </a:rPr>
              <a:t>Focusing resources on highest-value projects rather than most visible or biggest</a:t>
            </a:r>
          </a:p>
          <a:p>
            <a:pPr marL="457200" indent="-457200">
              <a:spcBef>
                <a:spcPts val="600"/>
              </a:spcBef>
              <a:spcAft>
                <a:spcPts val="600"/>
              </a:spcAft>
              <a:buFont typeface="+mj-lt"/>
              <a:buAutoNum type="arabicPeriod"/>
            </a:pPr>
            <a:r>
              <a:rPr lang="en-US" sz="2400" b="1" dirty="0">
                <a:solidFill>
                  <a:srgbClr val="0070C0"/>
                </a:solidFill>
              </a:rPr>
              <a:t>Providing timely, relevant line of sight on costs/benefits across functions</a:t>
            </a:r>
          </a:p>
          <a:p>
            <a:pPr marL="457200" indent="-457200">
              <a:spcBef>
                <a:spcPts val="600"/>
              </a:spcBef>
              <a:spcAft>
                <a:spcPts val="600"/>
              </a:spcAft>
              <a:buFont typeface="+mj-lt"/>
              <a:buAutoNum type="arabicPeriod"/>
            </a:pPr>
            <a:r>
              <a:rPr lang="en-US" sz="2400" b="1" dirty="0">
                <a:solidFill>
                  <a:srgbClr val="0070C0"/>
                </a:solidFill>
              </a:rPr>
              <a:t>Acting like a private equity firm</a:t>
            </a:r>
          </a:p>
          <a:p>
            <a:pPr marL="457200" indent="-457200">
              <a:spcBef>
                <a:spcPts val="600"/>
              </a:spcBef>
              <a:spcAft>
                <a:spcPts val="600"/>
              </a:spcAft>
              <a:buFont typeface="+mj-lt"/>
              <a:buAutoNum type="arabicPeriod"/>
            </a:pPr>
            <a:r>
              <a:rPr lang="en-US" sz="2400" b="1" dirty="0">
                <a:solidFill>
                  <a:srgbClr val="0070C0"/>
                </a:solidFill>
              </a:rPr>
              <a:t>Ensuring that benefits make it to EBITDA</a:t>
            </a:r>
          </a:p>
        </p:txBody>
      </p:sp>
    </p:spTree>
    <p:extLst>
      <p:ext uri="{BB962C8B-B14F-4D97-AF65-F5344CB8AC3E}">
        <p14:creationId xmlns:p14="http://schemas.microsoft.com/office/powerpoint/2010/main" val="13771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90300"/>
            <a:ext cx="8229600" cy="4525963"/>
          </a:xfrm>
          <a:solidFill>
            <a:schemeClr val="bg1">
              <a:alpha val="4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lgn="ctr">
              <a:buNone/>
            </a:pPr>
            <a:endParaRPr lang="en-US" sz="3200" b="1" dirty="0">
              <a:solidFill>
                <a:srgbClr val="0070C0"/>
              </a:solidFill>
              <a:latin typeface="+mj-lt"/>
              <a:ea typeface="+mj-ea"/>
              <a:cs typeface="+mj-cs"/>
            </a:endParaRPr>
          </a:p>
          <a:p>
            <a:pPr marL="0" indent="0" algn="ctr">
              <a:buNone/>
            </a:pPr>
            <a:endParaRPr lang="en-US" dirty="0">
              <a:solidFill>
                <a:schemeClr val="tx2">
                  <a:lumMod val="75000"/>
                </a:schemeClr>
              </a:solidFill>
              <a:latin typeface="+mj-lt"/>
            </a:endParaRPr>
          </a:p>
          <a:p>
            <a:pPr marL="0" indent="0" algn="ctr">
              <a:buNone/>
            </a:pPr>
            <a:r>
              <a:rPr lang="en-US" sz="3200" b="1" dirty="0">
                <a:solidFill>
                  <a:srgbClr val="0070C0"/>
                </a:solidFill>
                <a:latin typeface="+mj-lt"/>
                <a:ea typeface="+mj-ea"/>
                <a:cs typeface="+mj-cs"/>
              </a:rPr>
              <a:t>The single biggest problem in communication is the illusion that it has taken place.</a:t>
            </a:r>
          </a:p>
          <a:p>
            <a:pPr marL="0" indent="0" algn="ctr">
              <a:buNone/>
            </a:pPr>
            <a:endParaRPr lang="en-US" sz="3200" b="1" dirty="0">
              <a:solidFill>
                <a:srgbClr val="0070C0"/>
              </a:solidFill>
              <a:latin typeface="+mj-lt"/>
              <a:ea typeface="+mj-ea"/>
              <a:cs typeface="+mj-cs"/>
            </a:endParaRPr>
          </a:p>
          <a:p>
            <a:pPr marL="0" indent="0" algn="ctr">
              <a:buNone/>
            </a:pPr>
            <a:r>
              <a:rPr lang="en-US" sz="3200" b="1" dirty="0">
                <a:solidFill>
                  <a:srgbClr val="0070C0"/>
                </a:solidFill>
                <a:latin typeface="+mj-lt"/>
                <a:ea typeface="+mj-ea"/>
                <a:cs typeface="+mj-cs"/>
              </a:rPr>
              <a:t>George Bernard Shaw</a:t>
            </a:r>
          </a:p>
        </p:txBody>
      </p:sp>
    </p:spTree>
    <p:extLst>
      <p:ext uri="{BB962C8B-B14F-4D97-AF65-F5344CB8AC3E}">
        <p14:creationId xmlns:p14="http://schemas.microsoft.com/office/powerpoint/2010/main" val="740194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8" y="292055"/>
            <a:ext cx="8229600" cy="1143000"/>
          </a:xfrm>
        </p:spPr>
        <p:txBody>
          <a:bodyPr>
            <a:normAutofit/>
          </a:bodyPr>
          <a:lstStyle/>
          <a:p>
            <a:pPr algn="ctr"/>
            <a:r>
              <a:rPr lang="en-US" sz="3200" b="1" dirty="0">
                <a:solidFill>
                  <a:srgbClr val="0070C0"/>
                </a:solidFill>
              </a:rPr>
              <a:t>The role of fear</a:t>
            </a:r>
          </a:p>
        </p:txBody>
      </p:sp>
      <p:sp>
        <p:nvSpPr>
          <p:cNvPr id="5" name="TextBox 4"/>
          <p:cNvSpPr txBox="1"/>
          <p:nvPr/>
        </p:nvSpPr>
        <p:spPr>
          <a:xfrm>
            <a:off x="1988768" y="2201411"/>
            <a:ext cx="7580458" cy="2031325"/>
          </a:xfrm>
          <a:prstGeom prst="rect">
            <a:avLst/>
          </a:prstGeom>
          <a:noFill/>
        </p:spPr>
        <p:txBody>
          <a:bodyPr wrap="square" rtlCol="0">
            <a:spAutoFit/>
          </a:bodyPr>
          <a:lstStyle/>
          <a:p>
            <a:pPr marL="342900" indent="-342900">
              <a:spcBef>
                <a:spcPts val="600"/>
              </a:spcBef>
              <a:spcAft>
                <a:spcPts val="600"/>
              </a:spcAft>
              <a:buFont typeface="Arial" charset="0"/>
              <a:buChar char="•"/>
            </a:pPr>
            <a:r>
              <a:rPr lang="en-US" sz="2400" b="1" dirty="0">
                <a:solidFill>
                  <a:srgbClr val="0070C0"/>
                </a:solidFill>
              </a:rPr>
              <a:t>We work hard to avoid pain</a:t>
            </a:r>
          </a:p>
          <a:p>
            <a:pPr marL="342900" indent="-342900">
              <a:spcBef>
                <a:spcPts val="600"/>
              </a:spcBef>
              <a:spcAft>
                <a:spcPts val="600"/>
              </a:spcAft>
              <a:buFont typeface="Arial" charset="0"/>
              <a:buChar char="•"/>
            </a:pPr>
            <a:r>
              <a:rPr lang="en-US" sz="2400" b="1" dirty="0">
                <a:solidFill>
                  <a:srgbClr val="0070C0"/>
                </a:solidFill>
              </a:rPr>
              <a:t>Headphone spacer error</a:t>
            </a:r>
          </a:p>
          <a:p>
            <a:pPr marL="342900" indent="-342900">
              <a:spcBef>
                <a:spcPts val="600"/>
              </a:spcBef>
              <a:spcAft>
                <a:spcPts val="600"/>
              </a:spcAft>
              <a:buFont typeface="Arial" charset="0"/>
              <a:buChar char="•"/>
            </a:pPr>
            <a:r>
              <a:rPr lang="en-US" sz="2400" b="1" dirty="0">
                <a:solidFill>
                  <a:srgbClr val="0070C0"/>
                </a:solidFill>
              </a:rPr>
              <a:t>Poor strategy      Poor preparation</a:t>
            </a:r>
          </a:p>
          <a:p>
            <a:pPr marL="342900" indent="-342900">
              <a:spcBef>
                <a:spcPts val="600"/>
              </a:spcBef>
              <a:spcAft>
                <a:spcPts val="600"/>
              </a:spcAft>
              <a:buFont typeface="Arial" charset="0"/>
              <a:buChar char="•"/>
            </a:pPr>
            <a:r>
              <a:rPr lang="en-US" sz="2400" b="1" dirty="0">
                <a:solidFill>
                  <a:srgbClr val="0070C0"/>
                </a:solidFill>
              </a:rPr>
              <a:t>Communication skill is a muscle</a:t>
            </a:r>
          </a:p>
        </p:txBody>
      </p:sp>
      <p:sp>
        <p:nvSpPr>
          <p:cNvPr id="6" name="Right Arrow 5"/>
          <p:cNvSpPr/>
          <p:nvPr/>
        </p:nvSpPr>
        <p:spPr>
          <a:xfrm>
            <a:off x="4188713" y="3418703"/>
            <a:ext cx="262425" cy="1318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975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dissolv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198" y="285853"/>
            <a:ext cx="8229600" cy="1143000"/>
          </a:xfrm>
          <a:noFill/>
        </p:spPr>
        <p:txBody>
          <a:bodyPr>
            <a:normAutofit/>
          </a:bodyPr>
          <a:lstStyle/>
          <a:p>
            <a:pPr algn="ctr"/>
            <a:r>
              <a:rPr lang="en-US" sz="3200" b="1" dirty="0">
                <a:solidFill>
                  <a:srgbClr val="0070C0"/>
                </a:solidFill>
              </a:rPr>
              <a:t>Being a courageous leader</a:t>
            </a:r>
          </a:p>
        </p:txBody>
      </p:sp>
      <p:sp>
        <p:nvSpPr>
          <p:cNvPr id="5" name="TextBox 4"/>
          <p:cNvSpPr txBox="1"/>
          <p:nvPr/>
        </p:nvSpPr>
        <p:spPr>
          <a:xfrm>
            <a:off x="2502560" y="1689901"/>
            <a:ext cx="5180369" cy="3077766"/>
          </a:xfrm>
          <a:prstGeom prst="rect">
            <a:avLst/>
          </a:prstGeom>
          <a:noFill/>
        </p:spPr>
        <p:txBody>
          <a:bodyPr wrap="square" rtlCol="0">
            <a:spAutoFit/>
          </a:bodyPr>
          <a:lstStyle/>
          <a:p>
            <a:pPr marL="342900" indent="-342900">
              <a:spcBef>
                <a:spcPts val="600"/>
              </a:spcBef>
              <a:spcAft>
                <a:spcPts val="600"/>
              </a:spcAft>
              <a:buFont typeface="Arial" charset="0"/>
              <a:buChar char="•"/>
            </a:pPr>
            <a:r>
              <a:rPr lang="en-US" sz="2400" b="1" dirty="0">
                <a:solidFill>
                  <a:srgbClr val="0070C0"/>
                </a:solidFill>
              </a:rPr>
              <a:t>Raise our standards</a:t>
            </a:r>
          </a:p>
          <a:p>
            <a:pPr marL="342900" indent="-342900">
              <a:spcBef>
                <a:spcPts val="600"/>
              </a:spcBef>
              <a:spcAft>
                <a:spcPts val="600"/>
              </a:spcAft>
              <a:buFont typeface="Arial" charset="0"/>
              <a:buChar char="•"/>
            </a:pPr>
            <a:r>
              <a:rPr lang="en-US" sz="2400" b="1" dirty="0">
                <a:solidFill>
                  <a:srgbClr val="0070C0"/>
                </a:solidFill>
              </a:rPr>
              <a:t>Do the right thing</a:t>
            </a:r>
          </a:p>
          <a:p>
            <a:pPr marL="342900" indent="-342900">
              <a:spcBef>
                <a:spcPts val="600"/>
              </a:spcBef>
              <a:spcAft>
                <a:spcPts val="600"/>
              </a:spcAft>
              <a:buFont typeface="Arial" charset="0"/>
              <a:buChar char="•"/>
            </a:pPr>
            <a:r>
              <a:rPr lang="en-US" sz="2400" b="1" dirty="0">
                <a:solidFill>
                  <a:srgbClr val="0070C0"/>
                </a:solidFill>
              </a:rPr>
              <a:t>Use respectful straight talk</a:t>
            </a:r>
          </a:p>
          <a:p>
            <a:pPr marL="342900" indent="-342900">
              <a:spcBef>
                <a:spcPts val="600"/>
              </a:spcBef>
              <a:spcAft>
                <a:spcPts val="600"/>
              </a:spcAft>
              <a:buFont typeface="Arial" charset="0"/>
              <a:buChar char="•"/>
            </a:pPr>
            <a:r>
              <a:rPr lang="en-US" sz="2400" b="1" dirty="0">
                <a:solidFill>
                  <a:srgbClr val="0070C0"/>
                </a:solidFill>
              </a:rPr>
              <a:t>Display vulnerability</a:t>
            </a:r>
          </a:p>
          <a:p>
            <a:pPr marL="342900" indent="-342900">
              <a:spcBef>
                <a:spcPts val="600"/>
              </a:spcBef>
              <a:spcAft>
                <a:spcPts val="600"/>
              </a:spcAft>
              <a:buFont typeface="Arial" charset="0"/>
              <a:buChar char="•"/>
            </a:pPr>
            <a:r>
              <a:rPr lang="en-US" sz="2400" b="1" dirty="0">
                <a:solidFill>
                  <a:srgbClr val="0070C0"/>
                </a:solidFill>
              </a:rPr>
              <a:t>Take a committed stand</a:t>
            </a:r>
          </a:p>
          <a:p>
            <a:pPr marL="342900" indent="-342900">
              <a:spcBef>
                <a:spcPts val="600"/>
              </a:spcBef>
              <a:spcAft>
                <a:spcPts val="600"/>
              </a:spcAft>
              <a:buFont typeface="Arial" charset="0"/>
              <a:buChar char="•"/>
            </a:pPr>
            <a:r>
              <a:rPr lang="en-US" sz="2400" b="1" dirty="0">
                <a:solidFill>
                  <a:srgbClr val="0070C0"/>
                </a:solidFill>
              </a:rPr>
              <a:t>Become a role model for excellence</a:t>
            </a:r>
          </a:p>
        </p:txBody>
      </p:sp>
      <p:sp>
        <p:nvSpPr>
          <p:cNvPr id="3" name="TextBox 2"/>
          <p:cNvSpPr txBox="1"/>
          <p:nvPr/>
        </p:nvSpPr>
        <p:spPr>
          <a:xfrm>
            <a:off x="2440440" y="5418673"/>
            <a:ext cx="7311116" cy="523220"/>
          </a:xfrm>
          <a:prstGeom prst="rect">
            <a:avLst/>
          </a:prstGeom>
          <a:noFill/>
        </p:spPr>
        <p:txBody>
          <a:bodyPr wrap="square" rtlCol="0">
            <a:spAutoFit/>
          </a:bodyPr>
          <a:lstStyle/>
          <a:p>
            <a:pPr algn="ctr"/>
            <a:r>
              <a:rPr lang="mr-IN" sz="2800" b="1" dirty="0">
                <a:solidFill>
                  <a:schemeClr val="accent2">
                    <a:lumMod val="75000"/>
                  </a:schemeClr>
                </a:solidFill>
                <a:latin typeface="+mj-lt"/>
                <a:ea typeface="+mj-ea"/>
                <a:cs typeface="+mj-cs"/>
              </a:rPr>
              <a:t>…</a:t>
            </a:r>
            <a:r>
              <a:rPr lang="en-US" sz="2800" b="1" dirty="0">
                <a:solidFill>
                  <a:schemeClr val="accent2">
                    <a:lumMod val="75000"/>
                  </a:schemeClr>
                </a:solidFill>
                <a:latin typeface="+mj-lt"/>
                <a:ea typeface="+mj-ea"/>
                <a:cs typeface="+mj-cs"/>
              </a:rPr>
              <a:t>outcomes are greater than fears</a:t>
            </a:r>
          </a:p>
        </p:txBody>
      </p:sp>
      <p:sp>
        <p:nvSpPr>
          <p:cNvPr id="6" name="TextBox 5"/>
          <p:cNvSpPr txBox="1"/>
          <p:nvPr/>
        </p:nvSpPr>
        <p:spPr>
          <a:xfrm>
            <a:off x="2593177" y="5028715"/>
            <a:ext cx="7311116" cy="523220"/>
          </a:xfrm>
          <a:prstGeom prst="rect">
            <a:avLst/>
          </a:prstGeom>
          <a:noFill/>
        </p:spPr>
        <p:txBody>
          <a:bodyPr wrap="square" rtlCol="0">
            <a:spAutoFit/>
          </a:bodyPr>
          <a:lstStyle/>
          <a:p>
            <a:pPr algn="ctr"/>
            <a:r>
              <a:rPr lang="en-US" sz="2800" b="1" dirty="0">
                <a:solidFill>
                  <a:schemeClr val="accent2">
                    <a:lumMod val="75000"/>
                  </a:schemeClr>
                </a:solidFill>
                <a:latin typeface="+mj-lt"/>
                <a:ea typeface="+mj-ea"/>
                <a:cs typeface="+mj-cs"/>
              </a:rPr>
              <a:t>For courageous leaders</a:t>
            </a:r>
            <a:r>
              <a:rPr lang="mr-IN" sz="2800" b="1" dirty="0">
                <a:solidFill>
                  <a:schemeClr val="accent2">
                    <a:lumMod val="75000"/>
                  </a:schemeClr>
                </a:solidFill>
                <a:latin typeface="+mj-lt"/>
                <a:ea typeface="+mj-ea"/>
                <a:cs typeface="+mj-cs"/>
              </a:rPr>
              <a:t>…</a:t>
            </a:r>
            <a:endParaRPr lang="en-US" sz="2800" b="1" dirty="0">
              <a:solidFill>
                <a:schemeClr val="accent2">
                  <a:lumMod val="75000"/>
                </a:schemeClr>
              </a:solidFill>
              <a:latin typeface="+mj-lt"/>
              <a:ea typeface="+mj-ea"/>
              <a:cs typeface="+mj-cs"/>
            </a:endParaRPr>
          </a:p>
        </p:txBody>
      </p:sp>
    </p:spTree>
    <p:extLst>
      <p:ext uri="{BB962C8B-B14F-4D97-AF65-F5344CB8AC3E}">
        <p14:creationId xmlns:p14="http://schemas.microsoft.com/office/powerpoint/2010/main" val="188811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6246951"/>
              </p:ext>
            </p:extLst>
          </p:nvPr>
        </p:nvGraphicFramePr>
        <p:xfrm>
          <a:off x="1981200" y="1417639"/>
          <a:ext cx="8229600" cy="4708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rot="16200000">
            <a:off x="7762491" y="1010502"/>
            <a:ext cx="934221" cy="2488371"/>
          </a:xfrm>
          <a:prstGeom prst="rect">
            <a:avLst/>
          </a:prstGeom>
          <a:noFill/>
          <a:scene3d>
            <a:camera prst="orthographicFront"/>
            <a:lightRig rig="threePt" dir="t"/>
          </a:scene3d>
          <a:sp3d contourW="12700">
            <a:contourClr>
              <a:schemeClr val="bg1"/>
            </a:contourClr>
          </a:sp3d>
        </p:spPr>
        <p:txBody>
          <a:bodyPr vert="vert" wrap="none" lIns="91440" tIns="45720" rIns="91440" bIns="45720">
            <a:normAutofit/>
          </a:bodyPr>
          <a:lstStyle/>
          <a:p>
            <a:pPr algn="ctr"/>
            <a:r>
              <a:rPr lang="en-US" sz="1600" dirty="0">
                <a:ln w="12700">
                  <a:solidFill>
                    <a:schemeClr val="tx2">
                      <a:satMod val="155000"/>
                    </a:schemeClr>
                  </a:solidFill>
                  <a:prstDash val="solid"/>
                </a:ln>
                <a:solidFill>
                  <a:srgbClr val="0070C0"/>
                </a:solidFill>
                <a:latin typeface="Calibri"/>
              </a:rPr>
              <a:t>Confusion Zone </a:t>
            </a:r>
          </a:p>
          <a:p>
            <a:pPr algn="ctr"/>
            <a:r>
              <a:rPr lang="en-US" sz="1600" dirty="0">
                <a:ln w="12700">
                  <a:solidFill>
                    <a:schemeClr val="tx2">
                      <a:satMod val="155000"/>
                    </a:schemeClr>
                  </a:solidFill>
                  <a:prstDash val="solid"/>
                </a:ln>
                <a:solidFill>
                  <a:srgbClr val="0070C0"/>
                </a:solidFill>
                <a:latin typeface="Calibri"/>
              </a:rPr>
              <a:t>or Resistance Zone</a:t>
            </a:r>
          </a:p>
        </p:txBody>
      </p:sp>
      <p:sp>
        <p:nvSpPr>
          <p:cNvPr id="5" name="Rectangle 4"/>
          <p:cNvSpPr/>
          <p:nvPr/>
        </p:nvSpPr>
        <p:spPr>
          <a:xfrm>
            <a:off x="1886849" y="4319880"/>
            <a:ext cx="2284925" cy="338554"/>
          </a:xfrm>
          <a:prstGeom prst="rect">
            <a:avLst/>
          </a:prstGeom>
        </p:spPr>
        <p:txBody>
          <a:bodyPr wrap="square">
            <a:spAutoFit/>
          </a:bodyPr>
          <a:lstStyle/>
          <a:p>
            <a:pPr algn="ctr"/>
            <a:r>
              <a:rPr lang="en-US" sz="1600" dirty="0">
                <a:ln w="12700">
                  <a:solidFill>
                    <a:schemeClr val="tx2">
                      <a:satMod val="155000"/>
                    </a:schemeClr>
                  </a:solidFill>
                  <a:prstDash val="solid"/>
                </a:ln>
                <a:solidFill>
                  <a:srgbClr val="0070C0"/>
                </a:solidFill>
                <a:latin typeface="Calibri"/>
              </a:rPr>
              <a:t>High Performance Zone</a:t>
            </a:r>
            <a:endParaRPr lang="en-US" sz="1600" dirty="0">
              <a:ln w="12700">
                <a:solidFill>
                  <a:schemeClr val="tx2">
                    <a:satMod val="155000"/>
                  </a:schemeClr>
                </a:solidFill>
                <a:prstDash val="solid"/>
              </a:ln>
              <a:solidFill>
                <a:srgbClr val="000090"/>
              </a:solidFill>
              <a:latin typeface="Calibri"/>
            </a:endParaRPr>
          </a:p>
        </p:txBody>
      </p:sp>
      <p:sp>
        <p:nvSpPr>
          <p:cNvPr id="2" name="Rectangle 1"/>
          <p:cNvSpPr/>
          <p:nvPr/>
        </p:nvSpPr>
        <p:spPr>
          <a:xfrm>
            <a:off x="2428656" y="480420"/>
            <a:ext cx="7334688" cy="584775"/>
          </a:xfrm>
          <a:prstGeom prst="rect">
            <a:avLst/>
          </a:prstGeom>
        </p:spPr>
        <p:txBody>
          <a:bodyPr wrap="square">
            <a:spAutoFit/>
          </a:bodyPr>
          <a:lstStyle/>
          <a:p>
            <a:r>
              <a:rPr lang="en-US" sz="3200" b="1" dirty="0">
                <a:solidFill>
                  <a:srgbClr val="0070C0"/>
                </a:solidFill>
                <a:latin typeface="+mj-lt"/>
                <a:ea typeface="+mj-ea"/>
                <a:cs typeface="+mj-cs"/>
              </a:rPr>
              <a:t>5 stages of effective change communication</a:t>
            </a:r>
          </a:p>
        </p:txBody>
      </p:sp>
    </p:spTree>
    <p:custDataLst>
      <p:tags r:id="rId1"/>
    </p:custDataLst>
    <p:extLst>
      <p:ext uri="{BB962C8B-B14F-4D97-AF65-F5344CB8AC3E}">
        <p14:creationId xmlns:p14="http://schemas.microsoft.com/office/powerpoint/2010/main" val="392309716"/>
      </p:ext>
    </p:extLst>
  </p:cSld>
  <p:clrMapOvr>
    <a:masterClrMapping/>
  </p:clrMapOvr>
  <mc:AlternateContent xmlns:mc="http://schemas.openxmlformats.org/markup-compatibility/2006" xmlns:p14="http://schemas.microsoft.com/office/powerpoint/2010/main">
    <mc:Choice Requires="p14">
      <p:transition spd="slow" p14:dur="800" advClick="0" advTm="129000">
        <p:circle/>
      </p:transition>
    </mc:Choice>
    <mc:Fallback xmlns="">
      <p:transition xmlns:p14="http://schemas.microsoft.com/office/powerpoint/2010/main" spd="slow" advClick="0" advTm="129000">
        <p:circle/>
      </p:transition>
    </mc:Fallback>
  </mc:AlternateContent>
  <p:extLst mod="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4496266"/>
              </p:ext>
            </p:extLst>
          </p:nvPr>
        </p:nvGraphicFramePr>
        <p:xfrm>
          <a:off x="1981200" y="1417639"/>
          <a:ext cx="8229600" cy="4708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202461" y="2678839"/>
            <a:ext cx="7236916" cy="369331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p:cNvSpPr txBox="1"/>
          <p:nvPr/>
        </p:nvSpPr>
        <p:spPr>
          <a:xfrm>
            <a:off x="4185655" y="2139593"/>
            <a:ext cx="904615" cy="646331"/>
          </a:xfrm>
          <a:prstGeom prst="rect">
            <a:avLst/>
          </a:prstGeom>
          <a:solidFill>
            <a:schemeClr val="bg1"/>
          </a:solidFill>
        </p:spPr>
        <p:txBody>
          <a:bodyPr wrap="square" rtlCol="0">
            <a:spAutoFit/>
          </a:bodyPr>
          <a:lstStyle/>
          <a:p>
            <a:endParaRPr lang="en-US" dirty="0"/>
          </a:p>
          <a:p>
            <a:endParaRPr lang="en-US" dirty="0"/>
          </a:p>
        </p:txBody>
      </p:sp>
      <p:sp>
        <p:nvSpPr>
          <p:cNvPr id="8" name="TextBox 7"/>
          <p:cNvSpPr txBox="1"/>
          <p:nvPr/>
        </p:nvSpPr>
        <p:spPr>
          <a:xfrm>
            <a:off x="7051898" y="2139593"/>
            <a:ext cx="904615" cy="646331"/>
          </a:xfrm>
          <a:prstGeom prst="rect">
            <a:avLst/>
          </a:prstGeom>
          <a:solidFill>
            <a:schemeClr val="bg1"/>
          </a:solidFill>
        </p:spPr>
        <p:txBody>
          <a:bodyPr wrap="square" rtlCol="0">
            <a:spAutoFit/>
          </a:bodyPr>
          <a:lstStyle/>
          <a:p>
            <a:endParaRPr lang="en-US" dirty="0"/>
          </a:p>
          <a:p>
            <a:endParaRPr lang="en-US" dirty="0"/>
          </a:p>
        </p:txBody>
      </p:sp>
      <p:sp>
        <p:nvSpPr>
          <p:cNvPr id="10" name="Title 1"/>
          <p:cNvSpPr txBox="1">
            <a:spLocks/>
          </p:cNvSpPr>
          <p:nvPr/>
        </p:nvSpPr>
        <p:spPr>
          <a:xfrm>
            <a:off x="4071249" y="296847"/>
            <a:ext cx="349934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70C0"/>
                </a:solidFill>
              </a:rPr>
              <a:t>Stage 1: Awareness</a:t>
            </a:r>
          </a:p>
        </p:txBody>
      </p:sp>
      <p:sp>
        <p:nvSpPr>
          <p:cNvPr id="9" name="TextBox 8"/>
          <p:cNvSpPr txBox="1"/>
          <p:nvPr/>
        </p:nvSpPr>
        <p:spPr>
          <a:xfrm>
            <a:off x="2756268" y="2817132"/>
            <a:ext cx="7454532" cy="954107"/>
          </a:xfrm>
          <a:prstGeom prst="rect">
            <a:avLst/>
          </a:prstGeom>
          <a:noFill/>
        </p:spPr>
        <p:txBody>
          <a:bodyPr wrap="square" rtlCol="0">
            <a:spAutoFit/>
          </a:bodyPr>
          <a:lstStyle/>
          <a:p>
            <a:pPr marL="457200" indent="-457200">
              <a:buClr>
                <a:schemeClr val="accent1"/>
              </a:buClr>
              <a:buFont typeface="Wingdings" charset="2"/>
              <a:buChar char="ü"/>
            </a:pPr>
            <a:r>
              <a:rPr lang="en-US" sz="2800" b="1" dirty="0">
                <a:solidFill>
                  <a:srgbClr val="0070C0"/>
                </a:solidFill>
              </a:rPr>
              <a:t>Every message starts here</a:t>
            </a:r>
          </a:p>
          <a:p>
            <a:pPr marL="457200" indent="-457200">
              <a:buClr>
                <a:schemeClr val="accent1"/>
              </a:buClr>
              <a:buFont typeface="Wingdings" charset="2"/>
              <a:buChar char="ü"/>
            </a:pPr>
            <a:r>
              <a:rPr lang="en-US" sz="2800" b="1" dirty="0">
                <a:solidFill>
                  <a:srgbClr val="0070C0"/>
                </a:solidFill>
              </a:rPr>
              <a:t>Brains flood with questions</a:t>
            </a:r>
          </a:p>
        </p:txBody>
      </p:sp>
    </p:spTree>
    <p:custDataLst>
      <p:tags r:id="rId1"/>
    </p:custDataLst>
    <p:extLst>
      <p:ext uri="{BB962C8B-B14F-4D97-AF65-F5344CB8AC3E}">
        <p14:creationId xmlns:p14="http://schemas.microsoft.com/office/powerpoint/2010/main" val="3630329978"/>
      </p:ext>
    </p:extLst>
  </p:cSld>
  <p:clrMapOvr>
    <a:masterClrMapping/>
  </p:clrMapOvr>
  <mc:AlternateContent xmlns:mc="http://schemas.openxmlformats.org/markup-compatibility/2006" xmlns:p14="http://schemas.microsoft.com/office/powerpoint/2010/main">
    <mc:Choice Requires="p14">
      <p:transition spd="slow" p14:dur="800" advClick="0" advTm="33584">
        <p:circle/>
      </p:transition>
    </mc:Choice>
    <mc:Fallback xmlns="">
      <p:transition xmlns:p14="http://schemas.microsoft.com/office/powerpoint/2010/main" spd="slow" advClick="0" advTm="3358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7580497"/>
              </p:ext>
            </p:extLst>
          </p:nvPr>
        </p:nvGraphicFramePr>
        <p:xfrm>
          <a:off x="2231683" y="1412126"/>
          <a:ext cx="8217131" cy="404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4125366" y="1999500"/>
            <a:ext cx="1558" cy="2941379"/>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16200000">
            <a:off x="3859287" y="3209709"/>
            <a:ext cx="1390445" cy="438582"/>
          </a:xfrm>
          <a:prstGeom prst="rect">
            <a:avLst/>
          </a:prstGeom>
          <a:noFill/>
          <a:ln>
            <a:solidFill>
              <a:srgbClr val="00B0F0"/>
            </a:solidFill>
          </a:ln>
        </p:spPr>
        <p:txBody>
          <a:bodyPr wrap="none" lIns="68580" tIns="34290" rIns="68580" bIns="34290">
            <a:spAutoFit/>
          </a:bodyPr>
          <a:lstStyle/>
          <a:p>
            <a:pPr algn="ctr"/>
            <a:r>
              <a:rPr lang="en-US" sz="2400" b="1" dirty="0"/>
              <a:t>Meanings</a:t>
            </a:r>
          </a:p>
        </p:txBody>
      </p:sp>
      <p:sp>
        <p:nvSpPr>
          <p:cNvPr id="17" name="Rectangle 16"/>
          <p:cNvSpPr/>
          <p:nvPr/>
        </p:nvSpPr>
        <p:spPr>
          <a:xfrm rot="16200000">
            <a:off x="4627843" y="3217270"/>
            <a:ext cx="1787092" cy="438582"/>
          </a:xfrm>
          <a:prstGeom prst="rect">
            <a:avLst/>
          </a:prstGeom>
          <a:noFill/>
          <a:ln>
            <a:solidFill>
              <a:srgbClr val="00B0F0"/>
            </a:solidFill>
          </a:ln>
        </p:spPr>
        <p:txBody>
          <a:bodyPr wrap="none" lIns="68580" tIns="34290" rIns="68580" bIns="34290">
            <a:spAutoFit/>
          </a:bodyPr>
          <a:lstStyle/>
          <a:p>
            <a:pPr algn="ctr"/>
            <a:r>
              <a:rPr lang="en-US" sz="2400" b="1" dirty="0"/>
              <a:t>Assumptions</a:t>
            </a:r>
          </a:p>
        </p:txBody>
      </p:sp>
      <p:sp>
        <p:nvSpPr>
          <p:cNvPr id="18" name="Rectangle 17"/>
          <p:cNvSpPr/>
          <p:nvPr/>
        </p:nvSpPr>
        <p:spPr>
          <a:xfrm rot="16200000">
            <a:off x="6748381" y="3210816"/>
            <a:ext cx="989566" cy="438582"/>
          </a:xfrm>
          <a:prstGeom prst="rect">
            <a:avLst/>
          </a:prstGeom>
          <a:noFill/>
          <a:ln>
            <a:solidFill>
              <a:srgbClr val="00B0F0"/>
            </a:solidFill>
          </a:ln>
        </p:spPr>
        <p:txBody>
          <a:bodyPr wrap="none" lIns="68580" tIns="34290" rIns="68580" bIns="34290">
            <a:spAutoFit/>
          </a:bodyPr>
          <a:lstStyle/>
          <a:p>
            <a:pPr algn="ctr"/>
            <a:r>
              <a:rPr lang="en-US" sz="2400" b="1" dirty="0"/>
              <a:t>Beliefs</a:t>
            </a:r>
          </a:p>
        </p:txBody>
      </p:sp>
      <p:sp>
        <p:nvSpPr>
          <p:cNvPr id="19" name="Rectangle 18"/>
          <p:cNvSpPr/>
          <p:nvPr/>
        </p:nvSpPr>
        <p:spPr>
          <a:xfrm rot="16200000">
            <a:off x="5527172" y="3244265"/>
            <a:ext cx="1733098" cy="438582"/>
          </a:xfrm>
          <a:prstGeom prst="rect">
            <a:avLst/>
          </a:prstGeom>
          <a:noFill/>
          <a:ln>
            <a:solidFill>
              <a:srgbClr val="00B0F0"/>
            </a:solidFill>
          </a:ln>
        </p:spPr>
        <p:txBody>
          <a:bodyPr wrap="square" lIns="68580" tIns="34290" rIns="68580" bIns="34290">
            <a:spAutoFit/>
          </a:bodyPr>
          <a:lstStyle/>
          <a:p>
            <a:pPr algn="ctr"/>
            <a:r>
              <a:rPr lang="en-US" sz="2400" b="1" dirty="0"/>
              <a:t>Conclusions</a:t>
            </a:r>
          </a:p>
        </p:txBody>
      </p:sp>
      <p:sp>
        <p:nvSpPr>
          <p:cNvPr id="20" name="Striped Right Arrow 19"/>
          <p:cNvSpPr/>
          <p:nvPr/>
        </p:nvSpPr>
        <p:spPr>
          <a:xfrm>
            <a:off x="3635953" y="3131300"/>
            <a:ext cx="346529" cy="2509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Striped Right Arrow 20"/>
          <p:cNvSpPr/>
          <p:nvPr/>
        </p:nvSpPr>
        <p:spPr>
          <a:xfrm>
            <a:off x="7987925" y="3131299"/>
            <a:ext cx="346529" cy="2509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3" name="Straight Connector 22"/>
          <p:cNvCxnSpPr/>
          <p:nvPr/>
        </p:nvCxnSpPr>
        <p:spPr>
          <a:xfrm>
            <a:off x="5061754" y="1999500"/>
            <a:ext cx="1558" cy="2941379"/>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87196" y="1999500"/>
            <a:ext cx="1558" cy="2941379"/>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37102" y="1999500"/>
            <a:ext cx="1558" cy="2941379"/>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08971" y="1999500"/>
            <a:ext cx="1558" cy="2941379"/>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125367" y="1480309"/>
            <a:ext cx="3583605" cy="438582"/>
          </a:xfrm>
          <a:prstGeom prst="rect">
            <a:avLst/>
          </a:prstGeom>
          <a:noFill/>
          <a:ln>
            <a:solidFill>
              <a:schemeClr val="bg1"/>
            </a:solidFill>
          </a:ln>
        </p:spPr>
        <p:txBody>
          <a:bodyPr wrap="square" lIns="68580" tIns="34290" rIns="68580" bIns="34290">
            <a:spAutoFit/>
          </a:bodyPr>
          <a:lstStyle/>
          <a:p>
            <a:pPr algn="ctr"/>
            <a:r>
              <a:rPr lang="en-US" sz="2400" b="1" dirty="0"/>
              <a:t>Filters</a:t>
            </a: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942587" y="2391168"/>
            <a:ext cx="1399726" cy="1811411"/>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8628092" y="2391168"/>
            <a:ext cx="1399727" cy="1811411"/>
          </a:xfrm>
          <a:prstGeom prst="rect">
            <a:avLst/>
          </a:prstGeom>
        </p:spPr>
      </p:pic>
      <p:sp>
        <p:nvSpPr>
          <p:cNvPr id="8" name="TextBox 7"/>
          <p:cNvSpPr txBox="1"/>
          <p:nvPr/>
        </p:nvSpPr>
        <p:spPr>
          <a:xfrm>
            <a:off x="1465536" y="2173112"/>
            <a:ext cx="2515854" cy="461665"/>
          </a:xfrm>
          <a:prstGeom prst="rect">
            <a:avLst/>
          </a:prstGeom>
          <a:noFill/>
        </p:spPr>
        <p:txBody>
          <a:bodyPr wrap="square" rtlCol="0">
            <a:spAutoFit/>
          </a:bodyPr>
          <a:lstStyle/>
          <a:p>
            <a:r>
              <a:rPr lang="en-US" sz="2400" b="1" dirty="0"/>
              <a:t>Intended Message</a:t>
            </a:r>
          </a:p>
        </p:txBody>
      </p:sp>
      <p:sp>
        <p:nvSpPr>
          <p:cNvPr id="25" name="TextBox 24"/>
          <p:cNvSpPr txBox="1"/>
          <p:nvPr/>
        </p:nvSpPr>
        <p:spPr>
          <a:xfrm>
            <a:off x="8119030" y="2173112"/>
            <a:ext cx="2538804" cy="461665"/>
          </a:xfrm>
          <a:prstGeom prst="rect">
            <a:avLst/>
          </a:prstGeom>
          <a:noFill/>
        </p:spPr>
        <p:txBody>
          <a:bodyPr wrap="square" rtlCol="0">
            <a:spAutoFit/>
          </a:bodyPr>
          <a:lstStyle/>
          <a:p>
            <a:r>
              <a:rPr lang="en-US" sz="2400" b="1" dirty="0"/>
              <a:t>Message Received</a:t>
            </a:r>
          </a:p>
        </p:txBody>
      </p:sp>
    </p:spTree>
    <p:extLst>
      <p:ext uri="{BB962C8B-B14F-4D97-AF65-F5344CB8AC3E}">
        <p14:creationId xmlns:p14="http://schemas.microsoft.com/office/powerpoint/2010/main" val="3634644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084002" y="305560"/>
            <a:ext cx="4023996" cy="1143000"/>
          </a:xfrm>
        </p:spPr>
        <p:txBody>
          <a:bodyPr>
            <a:normAutofit/>
          </a:bodyPr>
          <a:lstStyle/>
          <a:p>
            <a:r>
              <a:rPr lang="en-US" sz="3200" b="1" dirty="0">
                <a:solidFill>
                  <a:srgbClr val="0070C0"/>
                </a:solidFill>
              </a:rPr>
              <a:t>Stage 2: Understanding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9227707"/>
              </p:ext>
            </p:extLst>
          </p:nvPr>
        </p:nvGraphicFramePr>
        <p:xfrm>
          <a:off x="1981200" y="1417639"/>
          <a:ext cx="8229600" cy="4708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rot="16200000">
            <a:off x="7827989" y="801766"/>
            <a:ext cx="934221" cy="2905845"/>
          </a:xfrm>
          <a:prstGeom prst="rect">
            <a:avLst/>
          </a:prstGeom>
          <a:noFill/>
        </p:spPr>
        <p:txBody>
          <a:bodyPr vert="vert" wrap="none" lIns="91440" tIns="45720" rIns="91440" bIns="45720">
            <a:normAutofit/>
          </a:bodyPr>
          <a:lstStyle/>
          <a:p>
            <a:pPr algn="ctr"/>
            <a:r>
              <a:rPr lang="en-US" sz="1600" dirty="0">
                <a:ln w="12700">
                  <a:solidFill>
                    <a:schemeClr val="tx2">
                      <a:satMod val="155000"/>
                    </a:schemeClr>
                  </a:solidFill>
                  <a:prstDash val="solid"/>
                </a:ln>
                <a:solidFill>
                  <a:srgbClr val="000090"/>
                </a:solidFill>
                <a:latin typeface="Calibri"/>
              </a:rPr>
              <a:t>Confusion Zone </a:t>
            </a:r>
          </a:p>
          <a:p>
            <a:pPr algn="ctr"/>
            <a:r>
              <a:rPr lang="en-US" sz="1600" dirty="0">
                <a:ln w="12700">
                  <a:solidFill>
                    <a:schemeClr val="tx2">
                      <a:satMod val="155000"/>
                    </a:schemeClr>
                  </a:solidFill>
                  <a:prstDash val="solid"/>
                </a:ln>
                <a:solidFill>
                  <a:srgbClr val="000090"/>
                </a:solidFill>
                <a:latin typeface="Calibri"/>
              </a:rPr>
              <a:t>or Resistance Zone</a:t>
            </a:r>
          </a:p>
        </p:txBody>
      </p:sp>
      <p:sp>
        <p:nvSpPr>
          <p:cNvPr id="6" name="TextBox 5"/>
          <p:cNvSpPr txBox="1"/>
          <p:nvPr/>
        </p:nvSpPr>
        <p:spPr>
          <a:xfrm>
            <a:off x="2202462" y="2721799"/>
            <a:ext cx="4639715" cy="369331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p:cNvSpPr txBox="1"/>
          <p:nvPr/>
        </p:nvSpPr>
        <p:spPr>
          <a:xfrm>
            <a:off x="4185655" y="2139593"/>
            <a:ext cx="904615" cy="646331"/>
          </a:xfrm>
          <a:prstGeom prst="rect">
            <a:avLst/>
          </a:prstGeom>
          <a:solidFill>
            <a:schemeClr val="bg1"/>
          </a:solidFill>
        </p:spPr>
        <p:txBody>
          <a:bodyPr wrap="square" rtlCol="0">
            <a:spAutoFit/>
          </a:bodyPr>
          <a:lstStyle/>
          <a:p>
            <a:endParaRPr lang="en-US" dirty="0"/>
          </a:p>
          <a:p>
            <a:endParaRPr lang="en-US" dirty="0"/>
          </a:p>
        </p:txBody>
      </p:sp>
      <p:sp>
        <p:nvSpPr>
          <p:cNvPr id="9" name="TextBox 8"/>
          <p:cNvSpPr txBox="1"/>
          <p:nvPr/>
        </p:nvSpPr>
        <p:spPr>
          <a:xfrm>
            <a:off x="5768730" y="4018258"/>
            <a:ext cx="3235736" cy="2308324"/>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p:cNvSpPr txBox="1"/>
          <p:nvPr/>
        </p:nvSpPr>
        <p:spPr>
          <a:xfrm>
            <a:off x="1984845" y="3399836"/>
            <a:ext cx="7454532" cy="1815882"/>
          </a:xfrm>
          <a:prstGeom prst="rect">
            <a:avLst/>
          </a:prstGeom>
          <a:noFill/>
        </p:spPr>
        <p:txBody>
          <a:bodyPr wrap="square" rtlCol="0">
            <a:spAutoFit/>
          </a:bodyPr>
          <a:lstStyle/>
          <a:p>
            <a:pPr marL="457200" indent="-457200">
              <a:buClr>
                <a:srgbClr val="0070C0"/>
              </a:buClr>
              <a:buFont typeface="Wingdings" charset="2"/>
              <a:buChar char="ü"/>
            </a:pPr>
            <a:r>
              <a:rPr lang="en-US" sz="2800" b="1" dirty="0">
                <a:solidFill>
                  <a:srgbClr val="0070C0"/>
                </a:solidFill>
              </a:rPr>
              <a:t>Emotion-filled questions</a:t>
            </a:r>
          </a:p>
          <a:p>
            <a:pPr marL="457200" indent="-457200">
              <a:buClr>
                <a:srgbClr val="0070C0"/>
              </a:buClr>
              <a:buFont typeface="Wingdings" charset="2"/>
              <a:buChar char="ü"/>
            </a:pPr>
            <a:r>
              <a:rPr lang="en-US" sz="2800" b="1" dirty="0">
                <a:solidFill>
                  <a:srgbClr val="0070C0"/>
                </a:solidFill>
              </a:rPr>
              <a:t>New questions asked and answered</a:t>
            </a:r>
          </a:p>
          <a:p>
            <a:pPr marL="457200" indent="-457200">
              <a:buClr>
                <a:srgbClr val="0070C0"/>
              </a:buClr>
              <a:buFont typeface="Wingdings" charset="2"/>
              <a:buChar char="ü"/>
            </a:pPr>
            <a:r>
              <a:rPr lang="en-US" sz="2800" b="1" dirty="0">
                <a:solidFill>
                  <a:srgbClr val="0070C0"/>
                </a:solidFill>
              </a:rPr>
              <a:t>Reflective resistance and confusion</a:t>
            </a:r>
          </a:p>
          <a:p>
            <a:pPr marL="457200" indent="-457200">
              <a:buClr>
                <a:srgbClr val="0070C0"/>
              </a:buClr>
              <a:buFont typeface="Wingdings" charset="2"/>
              <a:buChar char="ü"/>
            </a:pPr>
            <a:r>
              <a:rPr lang="en-US" sz="2800" b="1" dirty="0">
                <a:solidFill>
                  <a:srgbClr val="0070C0"/>
                </a:solidFill>
              </a:rPr>
              <a:t>Honest communication is key</a:t>
            </a:r>
          </a:p>
        </p:txBody>
      </p:sp>
    </p:spTree>
    <p:custDataLst>
      <p:tags r:id="rId1"/>
    </p:custDataLst>
    <p:extLst>
      <p:ext uri="{BB962C8B-B14F-4D97-AF65-F5344CB8AC3E}">
        <p14:creationId xmlns:p14="http://schemas.microsoft.com/office/powerpoint/2010/main" val="2574922918"/>
      </p:ext>
    </p:extLst>
  </p:cSld>
  <p:clrMapOvr>
    <a:masterClrMapping/>
  </p:clrMapOvr>
  <mc:AlternateContent xmlns:mc="http://schemas.openxmlformats.org/markup-compatibility/2006" xmlns:p14="http://schemas.microsoft.com/office/powerpoint/2010/main">
    <mc:Choice Requires="p14">
      <p:transition spd="slow" p14:dur="800" advClick="0" advTm="52200">
        <p:circle/>
      </p:transition>
    </mc:Choice>
    <mc:Fallback xmlns="">
      <p:transition xmlns:p14="http://schemas.microsoft.com/office/powerpoint/2010/main" spd="slow" advClick="0" advTm="522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290117" y="283601"/>
            <a:ext cx="3611766" cy="1143000"/>
          </a:xfrm>
        </p:spPr>
        <p:txBody>
          <a:bodyPr>
            <a:normAutofit/>
          </a:bodyPr>
          <a:lstStyle/>
          <a:p>
            <a:r>
              <a:rPr lang="en-US" sz="3200" b="1" dirty="0">
                <a:solidFill>
                  <a:srgbClr val="0070C0"/>
                </a:solidFill>
              </a:rPr>
              <a:t>Stage 3: Acceptance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1977626"/>
              </p:ext>
            </p:extLst>
          </p:nvPr>
        </p:nvGraphicFramePr>
        <p:xfrm>
          <a:off x="1981200" y="1417639"/>
          <a:ext cx="8229600" cy="4708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rot="16200000">
            <a:off x="7827989" y="801766"/>
            <a:ext cx="934221" cy="2905845"/>
          </a:xfrm>
          <a:prstGeom prst="rect">
            <a:avLst/>
          </a:prstGeom>
          <a:noFill/>
        </p:spPr>
        <p:txBody>
          <a:bodyPr vert="vert" wrap="none" lIns="91440" tIns="45720" rIns="91440" bIns="45720">
            <a:normAutofit/>
          </a:bodyPr>
          <a:lstStyle/>
          <a:p>
            <a:pPr algn="ctr"/>
            <a:r>
              <a:rPr lang="en-US" sz="1600" dirty="0">
                <a:ln w="12700">
                  <a:solidFill>
                    <a:schemeClr val="tx2">
                      <a:satMod val="155000"/>
                    </a:schemeClr>
                  </a:solidFill>
                  <a:prstDash val="solid"/>
                </a:ln>
                <a:solidFill>
                  <a:srgbClr val="000090"/>
                </a:solidFill>
                <a:latin typeface="Calibri"/>
              </a:rPr>
              <a:t>Confusion Zone </a:t>
            </a:r>
          </a:p>
          <a:p>
            <a:pPr algn="ctr"/>
            <a:r>
              <a:rPr lang="en-US" sz="1600" dirty="0">
                <a:ln w="12700">
                  <a:solidFill>
                    <a:schemeClr val="tx2">
                      <a:satMod val="155000"/>
                    </a:schemeClr>
                  </a:solidFill>
                  <a:prstDash val="solid"/>
                </a:ln>
                <a:solidFill>
                  <a:srgbClr val="000090"/>
                </a:solidFill>
                <a:latin typeface="Calibri"/>
              </a:rPr>
              <a:t>or Resistance Zone</a:t>
            </a:r>
          </a:p>
        </p:txBody>
      </p:sp>
      <p:sp>
        <p:nvSpPr>
          <p:cNvPr id="5" name="Rectangle 4"/>
          <p:cNvSpPr/>
          <p:nvPr/>
        </p:nvSpPr>
        <p:spPr>
          <a:xfrm>
            <a:off x="1886849" y="4319880"/>
            <a:ext cx="2284925" cy="338554"/>
          </a:xfrm>
          <a:prstGeom prst="rect">
            <a:avLst/>
          </a:prstGeom>
        </p:spPr>
        <p:txBody>
          <a:bodyPr wrap="square">
            <a:spAutoFit/>
          </a:bodyPr>
          <a:lstStyle/>
          <a:p>
            <a:pPr algn="ctr"/>
            <a:r>
              <a:rPr lang="en-US" sz="1600" dirty="0">
                <a:ln w="12700">
                  <a:solidFill>
                    <a:schemeClr val="tx2">
                      <a:satMod val="155000"/>
                    </a:schemeClr>
                  </a:solidFill>
                  <a:prstDash val="solid"/>
                </a:ln>
                <a:solidFill>
                  <a:srgbClr val="000090"/>
                </a:solidFill>
                <a:latin typeface="Calibri"/>
              </a:rPr>
              <a:t>High Performance Zone</a:t>
            </a:r>
          </a:p>
        </p:txBody>
      </p:sp>
      <p:sp>
        <p:nvSpPr>
          <p:cNvPr id="6" name="TextBox 5"/>
          <p:cNvSpPr txBox="1"/>
          <p:nvPr/>
        </p:nvSpPr>
        <p:spPr>
          <a:xfrm>
            <a:off x="1981200" y="2721800"/>
            <a:ext cx="4326819" cy="369331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p:cNvSpPr txBox="1"/>
          <p:nvPr/>
        </p:nvSpPr>
        <p:spPr>
          <a:xfrm>
            <a:off x="4185655" y="2139593"/>
            <a:ext cx="904615" cy="646331"/>
          </a:xfrm>
          <a:prstGeom prst="rect">
            <a:avLst/>
          </a:prstGeom>
          <a:solidFill>
            <a:schemeClr val="bg1"/>
          </a:solidFill>
        </p:spPr>
        <p:txBody>
          <a:bodyPr wrap="square" rtlCol="0">
            <a:spAutoFit/>
          </a:bodyPr>
          <a:lstStyle/>
          <a:p>
            <a:endParaRPr lang="en-US" dirty="0"/>
          </a:p>
          <a:p>
            <a:endParaRPr lang="en-US" dirty="0"/>
          </a:p>
        </p:txBody>
      </p:sp>
      <p:sp>
        <p:nvSpPr>
          <p:cNvPr id="10" name="TextBox 9"/>
          <p:cNvSpPr txBox="1"/>
          <p:nvPr/>
        </p:nvSpPr>
        <p:spPr>
          <a:xfrm>
            <a:off x="1858567" y="4803571"/>
            <a:ext cx="4658538" cy="1446550"/>
          </a:xfrm>
          <a:prstGeom prst="rect">
            <a:avLst/>
          </a:prstGeom>
          <a:noFill/>
        </p:spPr>
        <p:txBody>
          <a:bodyPr wrap="square" rtlCol="0">
            <a:spAutoFit/>
          </a:bodyPr>
          <a:lstStyle/>
          <a:p>
            <a:pPr marL="457200" indent="-457200">
              <a:buClr>
                <a:srgbClr val="0070C0"/>
              </a:buClr>
              <a:buFont typeface="Wingdings" charset="2"/>
              <a:buChar char="ü"/>
            </a:pPr>
            <a:r>
              <a:rPr lang="en-US" sz="2800" b="1" dirty="0">
                <a:solidFill>
                  <a:srgbClr val="0070C0"/>
                </a:solidFill>
              </a:rPr>
              <a:t>Revisit steps</a:t>
            </a:r>
          </a:p>
          <a:p>
            <a:pPr marL="457200" indent="-457200">
              <a:buClr>
                <a:srgbClr val="0070C0"/>
              </a:buClr>
              <a:buFont typeface="Wingdings" charset="2"/>
              <a:buChar char="ü"/>
            </a:pPr>
            <a:r>
              <a:rPr lang="en-US" sz="2800" b="1" dirty="0">
                <a:solidFill>
                  <a:srgbClr val="0070C0"/>
                </a:solidFill>
              </a:rPr>
              <a:t>Acceptance</a:t>
            </a:r>
            <a:r>
              <a:rPr lang="en-US" sz="2800" dirty="0"/>
              <a:t> </a:t>
            </a:r>
            <a:r>
              <a:rPr lang="en-US" sz="3200" dirty="0">
                <a:solidFill>
                  <a:srgbClr val="FF0000"/>
                </a:solidFill>
              </a:rPr>
              <a:t>≠</a:t>
            </a:r>
            <a:r>
              <a:rPr lang="en-US" sz="2800" b="1" dirty="0">
                <a:solidFill>
                  <a:srgbClr val="0070C0"/>
                </a:solidFill>
              </a:rPr>
              <a:t> support</a:t>
            </a:r>
          </a:p>
          <a:p>
            <a:pPr marL="457200" indent="-457200">
              <a:buClr>
                <a:srgbClr val="0070C0"/>
              </a:buClr>
              <a:buFont typeface="Wingdings" charset="2"/>
              <a:buChar char="ü"/>
            </a:pPr>
            <a:r>
              <a:rPr lang="en-US" sz="2800" b="1" dirty="0">
                <a:solidFill>
                  <a:srgbClr val="0070C0"/>
                </a:solidFill>
              </a:rPr>
              <a:t>Most people stop here</a:t>
            </a:r>
          </a:p>
        </p:txBody>
      </p:sp>
    </p:spTree>
    <p:custDataLst>
      <p:tags r:id="rId1"/>
    </p:custDataLst>
    <p:extLst>
      <p:ext uri="{BB962C8B-B14F-4D97-AF65-F5344CB8AC3E}">
        <p14:creationId xmlns:p14="http://schemas.microsoft.com/office/powerpoint/2010/main" val="4102341915"/>
      </p:ext>
    </p:extLst>
  </p:cSld>
  <p:clrMapOvr>
    <a:masterClrMapping/>
  </p:clrMapOvr>
  <mc:AlternateContent xmlns:mc="http://schemas.openxmlformats.org/markup-compatibility/2006" xmlns:p14="http://schemas.microsoft.com/office/powerpoint/2010/main">
    <mc:Choice Requires="p14">
      <p:transition spd="slow" p14:dur="800" advClick="0" advTm="37234">
        <p:circle/>
      </p:transition>
    </mc:Choice>
    <mc:Fallback xmlns="">
      <p:transition xmlns:p14="http://schemas.microsoft.com/office/powerpoint/2010/main" spd="slow" advClick="0" advTm="3723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158953" y="284234"/>
            <a:ext cx="3874094" cy="1143000"/>
          </a:xfrm>
        </p:spPr>
        <p:txBody>
          <a:bodyPr>
            <a:normAutofit/>
          </a:bodyPr>
          <a:lstStyle/>
          <a:p>
            <a:r>
              <a:rPr lang="en-US" sz="3200" b="1" dirty="0">
                <a:solidFill>
                  <a:srgbClr val="0070C0"/>
                </a:solidFill>
              </a:rPr>
              <a:t>Stage 4: Commitment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6645622"/>
              </p:ext>
            </p:extLst>
          </p:nvPr>
        </p:nvGraphicFramePr>
        <p:xfrm>
          <a:off x="1981200" y="1417639"/>
          <a:ext cx="8229600" cy="4708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rot="16200000">
            <a:off x="7827989" y="801766"/>
            <a:ext cx="934221" cy="2905845"/>
          </a:xfrm>
          <a:prstGeom prst="rect">
            <a:avLst/>
          </a:prstGeom>
          <a:noFill/>
        </p:spPr>
        <p:txBody>
          <a:bodyPr vert="vert" wrap="none" lIns="91440" tIns="45720" rIns="91440" bIns="45720">
            <a:normAutofit/>
          </a:bodyPr>
          <a:lstStyle/>
          <a:p>
            <a:pPr algn="ctr"/>
            <a:r>
              <a:rPr lang="en-US" sz="1600" dirty="0">
                <a:ln w="12700">
                  <a:solidFill>
                    <a:schemeClr val="tx2">
                      <a:satMod val="155000"/>
                    </a:schemeClr>
                  </a:solidFill>
                  <a:prstDash val="solid"/>
                </a:ln>
                <a:solidFill>
                  <a:srgbClr val="000090"/>
                </a:solidFill>
                <a:latin typeface="Calibri"/>
              </a:rPr>
              <a:t>Confusion Zone </a:t>
            </a:r>
          </a:p>
          <a:p>
            <a:pPr algn="ctr"/>
            <a:r>
              <a:rPr lang="en-US" sz="1600" dirty="0">
                <a:ln w="12700">
                  <a:solidFill>
                    <a:schemeClr val="tx2">
                      <a:satMod val="155000"/>
                    </a:schemeClr>
                  </a:solidFill>
                  <a:prstDash val="solid"/>
                </a:ln>
                <a:solidFill>
                  <a:srgbClr val="000090"/>
                </a:solidFill>
                <a:latin typeface="Calibri"/>
              </a:rPr>
              <a:t>or Resistance Zone</a:t>
            </a:r>
          </a:p>
        </p:txBody>
      </p:sp>
      <p:sp>
        <p:nvSpPr>
          <p:cNvPr id="5" name="Rectangle 4"/>
          <p:cNvSpPr/>
          <p:nvPr/>
        </p:nvSpPr>
        <p:spPr>
          <a:xfrm>
            <a:off x="1886849" y="4319880"/>
            <a:ext cx="2284925" cy="338554"/>
          </a:xfrm>
          <a:prstGeom prst="rect">
            <a:avLst/>
          </a:prstGeom>
        </p:spPr>
        <p:txBody>
          <a:bodyPr wrap="square">
            <a:spAutoFit/>
          </a:bodyPr>
          <a:lstStyle/>
          <a:p>
            <a:pPr algn="ctr"/>
            <a:r>
              <a:rPr lang="en-US" sz="1600" dirty="0">
                <a:ln w="12700">
                  <a:solidFill>
                    <a:schemeClr val="tx2">
                      <a:satMod val="155000"/>
                    </a:schemeClr>
                  </a:solidFill>
                  <a:prstDash val="solid"/>
                </a:ln>
                <a:solidFill>
                  <a:srgbClr val="000090"/>
                </a:solidFill>
                <a:latin typeface="Calibri"/>
              </a:rPr>
              <a:t>High Performance Zone</a:t>
            </a:r>
          </a:p>
        </p:txBody>
      </p:sp>
      <p:sp>
        <p:nvSpPr>
          <p:cNvPr id="8" name="TextBox 7"/>
          <p:cNvSpPr txBox="1"/>
          <p:nvPr/>
        </p:nvSpPr>
        <p:spPr>
          <a:xfrm>
            <a:off x="1886848" y="1894671"/>
            <a:ext cx="3238214" cy="3139321"/>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p:cNvSpPr txBox="1"/>
          <p:nvPr/>
        </p:nvSpPr>
        <p:spPr>
          <a:xfrm>
            <a:off x="1886849" y="3082143"/>
            <a:ext cx="4955328" cy="1815882"/>
          </a:xfrm>
          <a:prstGeom prst="rect">
            <a:avLst/>
          </a:prstGeom>
          <a:noFill/>
        </p:spPr>
        <p:txBody>
          <a:bodyPr wrap="square" rtlCol="0">
            <a:spAutoFit/>
          </a:bodyPr>
          <a:lstStyle/>
          <a:p>
            <a:pPr marL="457200" indent="-457200">
              <a:buClr>
                <a:srgbClr val="0070C0"/>
              </a:buClr>
              <a:buFont typeface="Wingdings" charset="2"/>
              <a:buChar char="ü"/>
            </a:pPr>
            <a:r>
              <a:rPr lang="en-US" sz="2800" b="1" dirty="0">
                <a:solidFill>
                  <a:srgbClr val="0070C0"/>
                </a:solidFill>
              </a:rPr>
              <a:t>Smaller part of team</a:t>
            </a:r>
          </a:p>
          <a:p>
            <a:pPr marL="457200" indent="-457200">
              <a:buClr>
                <a:srgbClr val="0070C0"/>
              </a:buClr>
              <a:buFont typeface="Wingdings" charset="2"/>
              <a:buChar char="ü"/>
            </a:pPr>
            <a:r>
              <a:rPr lang="en-US" sz="2800" b="1" dirty="0">
                <a:solidFill>
                  <a:srgbClr val="0070C0"/>
                </a:solidFill>
              </a:rPr>
              <a:t>Key to successful change</a:t>
            </a:r>
          </a:p>
          <a:p>
            <a:pPr marL="457200" indent="-457200">
              <a:buClr>
                <a:srgbClr val="0070C0"/>
              </a:buClr>
              <a:buFont typeface="Wingdings" charset="2"/>
              <a:buChar char="ü"/>
            </a:pPr>
            <a:r>
              <a:rPr lang="en-US" sz="2800" b="1" dirty="0">
                <a:solidFill>
                  <a:srgbClr val="0070C0"/>
                </a:solidFill>
              </a:rPr>
              <a:t>Thought leaders emerge</a:t>
            </a:r>
          </a:p>
          <a:p>
            <a:pPr marL="457200" indent="-457200">
              <a:buClr>
                <a:srgbClr val="0070C0"/>
              </a:buClr>
              <a:buFont typeface="Wingdings" charset="2"/>
              <a:buChar char="ü"/>
            </a:pPr>
            <a:r>
              <a:rPr lang="en-US" sz="2800" b="1" dirty="0">
                <a:solidFill>
                  <a:srgbClr val="0070C0"/>
                </a:solidFill>
              </a:rPr>
              <a:t>Focus on the goal</a:t>
            </a:r>
          </a:p>
        </p:txBody>
      </p:sp>
    </p:spTree>
    <p:custDataLst>
      <p:tags r:id="rId1"/>
    </p:custDataLst>
    <p:extLst>
      <p:ext uri="{BB962C8B-B14F-4D97-AF65-F5344CB8AC3E}">
        <p14:creationId xmlns:p14="http://schemas.microsoft.com/office/powerpoint/2010/main" val="3374753495"/>
      </p:ext>
    </p:extLst>
  </p:cSld>
  <p:clrMapOvr>
    <a:masterClrMapping/>
  </p:clrMapOvr>
  <mc:AlternateContent xmlns:mc="http://schemas.openxmlformats.org/markup-compatibility/2006" xmlns:p14="http://schemas.microsoft.com/office/powerpoint/2010/main">
    <mc:Choice Requires="p14">
      <p:transition spd="slow" p14:dur="800" advClick="0" advTm="20700">
        <p:circle/>
      </p:transition>
    </mc:Choice>
    <mc:Fallback xmlns="">
      <p:transition xmlns:p14="http://schemas.microsoft.com/office/powerpoint/2010/main" spd="slow" advClick="0" advTm="207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181438" y="274639"/>
            <a:ext cx="3829124" cy="1143000"/>
          </a:xfrm>
        </p:spPr>
        <p:txBody>
          <a:bodyPr>
            <a:normAutofit/>
          </a:bodyPr>
          <a:lstStyle/>
          <a:p>
            <a:r>
              <a:rPr lang="en-US" sz="3200" b="1" dirty="0">
                <a:solidFill>
                  <a:srgbClr val="0070C0"/>
                </a:solidFill>
              </a:rPr>
              <a:t>Stage 5: Engagement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8200484"/>
              </p:ext>
            </p:extLst>
          </p:nvPr>
        </p:nvGraphicFramePr>
        <p:xfrm>
          <a:off x="1981200" y="1417639"/>
          <a:ext cx="8229600" cy="4708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rot="16200000">
            <a:off x="7827989" y="801766"/>
            <a:ext cx="934221" cy="2905845"/>
          </a:xfrm>
          <a:prstGeom prst="rect">
            <a:avLst/>
          </a:prstGeom>
          <a:noFill/>
        </p:spPr>
        <p:txBody>
          <a:bodyPr vert="vert" wrap="none" lIns="91440" tIns="45720" rIns="91440" bIns="45720">
            <a:normAutofit/>
          </a:bodyPr>
          <a:lstStyle/>
          <a:p>
            <a:pPr algn="ctr"/>
            <a:r>
              <a:rPr lang="en-US" sz="1600" dirty="0">
                <a:ln w="12700">
                  <a:solidFill>
                    <a:schemeClr val="tx2">
                      <a:satMod val="155000"/>
                    </a:schemeClr>
                  </a:solidFill>
                  <a:prstDash val="solid"/>
                </a:ln>
                <a:solidFill>
                  <a:srgbClr val="000090"/>
                </a:solidFill>
                <a:latin typeface="Calibri"/>
              </a:rPr>
              <a:t>Confusion Zone </a:t>
            </a:r>
          </a:p>
          <a:p>
            <a:pPr algn="ctr"/>
            <a:r>
              <a:rPr lang="en-US" sz="1600" dirty="0">
                <a:ln w="12700">
                  <a:solidFill>
                    <a:schemeClr val="tx2">
                      <a:satMod val="155000"/>
                    </a:schemeClr>
                  </a:solidFill>
                  <a:prstDash val="solid"/>
                </a:ln>
                <a:solidFill>
                  <a:srgbClr val="000090"/>
                </a:solidFill>
                <a:latin typeface="Calibri"/>
              </a:rPr>
              <a:t>or Resistance Zone</a:t>
            </a:r>
          </a:p>
        </p:txBody>
      </p:sp>
      <p:sp>
        <p:nvSpPr>
          <p:cNvPr id="5" name="Rectangle 4"/>
          <p:cNvSpPr/>
          <p:nvPr/>
        </p:nvSpPr>
        <p:spPr>
          <a:xfrm>
            <a:off x="1886849" y="4319880"/>
            <a:ext cx="2284925" cy="338554"/>
          </a:xfrm>
          <a:prstGeom prst="rect">
            <a:avLst/>
          </a:prstGeom>
        </p:spPr>
        <p:txBody>
          <a:bodyPr wrap="square">
            <a:spAutoFit/>
          </a:bodyPr>
          <a:lstStyle/>
          <a:p>
            <a:pPr algn="ctr"/>
            <a:r>
              <a:rPr lang="en-US" sz="1600" dirty="0">
                <a:ln w="12700">
                  <a:solidFill>
                    <a:schemeClr val="tx2">
                      <a:satMod val="155000"/>
                    </a:schemeClr>
                  </a:solidFill>
                  <a:prstDash val="solid"/>
                </a:ln>
                <a:solidFill>
                  <a:srgbClr val="000090"/>
                </a:solidFill>
                <a:latin typeface="Calibri"/>
              </a:rPr>
              <a:t>High Performance Zone</a:t>
            </a:r>
          </a:p>
        </p:txBody>
      </p:sp>
      <p:sp>
        <p:nvSpPr>
          <p:cNvPr id="8" name="TextBox 7"/>
          <p:cNvSpPr txBox="1"/>
          <p:nvPr/>
        </p:nvSpPr>
        <p:spPr>
          <a:xfrm>
            <a:off x="1026830" y="1747419"/>
            <a:ext cx="3822492" cy="1200329"/>
          </a:xfrm>
          <a:prstGeom prst="rect">
            <a:avLst/>
          </a:prstGeom>
          <a:noFill/>
        </p:spPr>
        <p:txBody>
          <a:bodyPr wrap="square" rtlCol="0">
            <a:spAutoFit/>
          </a:bodyPr>
          <a:lstStyle/>
          <a:p>
            <a:pPr marL="457200" indent="-457200">
              <a:buClr>
                <a:srgbClr val="0070C0"/>
              </a:buClr>
              <a:buFont typeface="Wingdings" charset="2"/>
              <a:buChar char="ü"/>
            </a:pPr>
            <a:r>
              <a:rPr lang="en-US" sz="2400" b="1" dirty="0">
                <a:solidFill>
                  <a:srgbClr val="0070C0"/>
                </a:solidFill>
              </a:rPr>
              <a:t>Smallest group</a:t>
            </a:r>
          </a:p>
          <a:p>
            <a:pPr marL="457200" indent="-457200">
              <a:buClr>
                <a:srgbClr val="0070C0"/>
              </a:buClr>
              <a:buFont typeface="Wingdings" charset="2"/>
              <a:buChar char="ü"/>
            </a:pPr>
            <a:r>
              <a:rPr lang="en-US" sz="2400" b="1" dirty="0">
                <a:solidFill>
                  <a:srgbClr val="0070C0"/>
                </a:solidFill>
              </a:rPr>
              <a:t>Key to high-performance culture</a:t>
            </a:r>
          </a:p>
        </p:txBody>
      </p:sp>
    </p:spTree>
    <p:custDataLst>
      <p:tags r:id="rId1"/>
    </p:custDataLst>
    <p:extLst>
      <p:ext uri="{BB962C8B-B14F-4D97-AF65-F5344CB8AC3E}">
        <p14:creationId xmlns:p14="http://schemas.microsoft.com/office/powerpoint/2010/main" val="2256727181"/>
      </p:ext>
    </p:extLst>
  </p:cSld>
  <p:clrMapOvr>
    <a:masterClrMapping/>
  </p:clrMapOvr>
  <mc:AlternateContent xmlns:mc="http://schemas.openxmlformats.org/markup-compatibility/2006" xmlns:p14="http://schemas.microsoft.com/office/powerpoint/2010/main">
    <mc:Choice Requires="p14">
      <p:transition spd="slow" p14:dur="800" advClick="0" advTm="158927">
        <p:circle/>
      </p:transition>
    </mc:Choice>
    <mc:Fallback xmlns="">
      <p:transition xmlns:p14="http://schemas.microsoft.com/office/powerpoint/2010/main" spd="slow" advClick="0" advTm="15892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9726" y="573937"/>
            <a:ext cx="8229600" cy="1143000"/>
          </a:xfrm>
        </p:spPr>
        <p:txBody>
          <a:bodyPr>
            <a:normAutofit/>
          </a:bodyPr>
          <a:lstStyle/>
          <a:p>
            <a:pPr algn="ctr"/>
            <a:r>
              <a:rPr lang="en-US" sz="3200" b="1" dirty="0">
                <a:solidFill>
                  <a:srgbClr val="0070C0"/>
                </a:solidFill>
              </a:rPr>
              <a:t>CFO—A Transformational Role</a:t>
            </a:r>
          </a:p>
        </p:txBody>
      </p:sp>
      <p:sp>
        <p:nvSpPr>
          <p:cNvPr id="5" name="TextBox 4"/>
          <p:cNvSpPr txBox="1"/>
          <p:nvPr/>
        </p:nvSpPr>
        <p:spPr>
          <a:xfrm>
            <a:off x="2612572" y="2028413"/>
            <a:ext cx="7323909" cy="3293209"/>
          </a:xfrm>
          <a:prstGeom prst="rect">
            <a:avLst/>
          </a:prstGeom>
          <a:noFill/>
        </p:spPr>
        <p:txBody>
          <a:bodyPr wrap="square" rtlCol="0">
            <a:spAutoFit/>
          </a:bodyPr>
          <a:lstStyle/>
          <a:p>
            <a:pPr marL="457200" indent="-457200">
              <a:spcBef>
                <a:spcPts val="600"/>
              </a:spcBef>
              <a:spcAft>
                <a:spcPts val="600"/>
              </a:spcAft>
              <a:buFont typeface="+mj-lt"/>
              <a:buAutoNum type="arabicPeriod" startAt="6"/>
            </a:pPr>
            <a:r>
              <a:rPr lang="en-US" sz="2400" b="1" dirty="0">
                <a:solidFill>
                  <a:srgbClr val="0070C0"/>
                </a:solidFill>
              </a:rPr>
              <a:t>Developing finance team skills and mindsets to support the broader transformation</a:t>
            </a:r>
          </a:p>
          <a:p>
            <a:pPr marL="457200" indent="-457200">
              <a:spcBef>
                <a:spcPts val="600"/>
              </a:spcBef>
              <a:spcAft>
                <a:spcPts val="600"/>
              </a:spcAft>
              <a:buFont typeface="+mj-lt"/>
              <a:buAutoNum type="arabicPeriod" startAt="6"/>
            </a:pPr>
            <a:r>
              <a:rPr lang="en-US" sz="2400" b="1" dirty="0">
                <a:solidFill>
                  <a:srgbClr val="0070C0"/>
                </a:solidFill>
              </a:rPr>
              <a:t>Impartial business advisor with a value-creation lens</a:t>
            </a:r>
          </a:p>
          <a:p>
            <a:pPr marL="457200" indent="-457200">
              <a:spcBef>
                <a:spcPts val="600"/>
              </a:spcBef>
              <a:spcAft>
                <a:spcPts val="600"/>
              </a:spcAft>
              <a:buFont typeface="+mj-lt"/>
              <a:buAutoNum type="arabicPeriod" startAt="6"/>
            </a:pPr>
            <a:r>
              <a:rPr lang="en-US" sz="2400" b="1" dirty="0">
                <a:solidFill>
                  <a:srgbClr val="0070C0"/>
                </a:solidFill>
              </a:rPr>
              <a:t>Chief Performance Officer to establish KPIs for value creation and operational excellence</a:t>
            </a:r>
          </a:p>
          <a:p>
            <a:pPr marL="457200" indent="-457200">
              <a:spcBef>
                <a:spcPts val="600"/>
              </a:spcBef>
              <a:spcAft>
                <a:spcPts val="600"/>
              </a:spcAft>
              <a:buFont typeface="+mj-lt"/>
              <a:buAutoNum type="arabicPeriod" startAt="6"/>
            </a:pPr>
            <a:r>
              <a:rPr lang="en-US" sz="2400" b="1" dirty="0">
                <a:solidFill>
                  <a:srgbClr val="0070C0"/>
                </a:solidFill>
              </a:rPr>
              <a:t>Communicates transformation value</a:t>
            </a:r>
            <a:endParaRPr lang="en-US" sz="3600" b="1" dirty="0">
              <a:solidFill>
                <a:srgbClr val="0070C0"/>
              </a:solidFill>
            </a:endParaRPr>
          </a:p>
          <a:p>
            <a:pPr marL="457200" indent="-457200">
              <a:spcBef>
                <a:spcPts val="600"/>
              </a:spcBef>
              <a:spcAft>
                <a:spcPts val="600"/>
              </a:spcAft>
              <a:buFont typeface="+mj-lt"/>
              <a:buAutoNum type="arabicPeriod" startAt="6"/>
            </a:pPr>
            <a:r>
              <a:rPr lang="en-US" sz="2400" b="1" dirty="0">
                <a:solidFill>
                  <a:srgbClr val="0070C0"/>
                </a:solidFill>
              </a:rPr>
              <a:t>Coach, catalyst, and simplifier</a:t>
            </a:r>
          </a:p>
        </p:txBody>
      </p:sp>
    </p:spTree>
    <p:extLst>
      <p:ext uri="{BB962C8B-B14F-4D97-AF65-F5344CB8AC3E}">
        <p14:creationId xmlns:p14="http://schemas.microsoft.com/office/powerpoint/2010/main" val="180145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1662" y="344527"/>
            <a:ext cx="4672594" cy="584775"/>
          </a:xfrm>
          <a:prstGeom prst="rect">
            <a:avLst/>
          </a:prstGeom>
        </p:spPr>
        <p:txBody>
          <a:bodyPr wrap="square">
            <a:spAutoFit/>
          </a:bodyPr>
          <a:lstStyle/>
          <a:p>
            <a:r>
              <a:rPr lang="en-US" sz="3200" b="1" dirty="0">
                <a:solidFill>
                  <a:srgbClr val="0070C0"/>
                </a:solidFill>
                <a:latin typeface="+mj-lt"/>
                <a:ea typeface="+mj-ea"/>
                <a:cs typeface="+mj-cs"/>
              </a:rPr>
              <a:t>Top Drivers of Engagement</a:t>
            </a:r>
          </a:p>
        </p:txBody>
      </p:sp>
      <p:grpSp>
        <p:nvGrpSpPr>
          <p:cNvPr id="29" name="Group 28"/>
          <p:cNvGrpSpPr/>
          <p:nvPr/>
        </p:nvGrpSpPr>
        <p:grpSpPr>
          <a:xfrm>
            <a:off x="3183595" y="1160297"/>
            <a:ext cx="6248729" cy="4861563"/>
            <a:chOff x="1045549" y="1249334"/>
            <a:chExt cx="5824808" cy="5163221"/>
          </a:xfrm>
        </p:grpSpPr>
        <p:grpSp>
          <p:nvGrpSpPr>
            <p:cNvPr id="7" name="Group 6"/>
            <p:cNvGrpSpPr/>
            <p:nvPr/>
          </p:nvGrpSpPr>
          <p:grpSpPr>
            <a:xfrm>
              <a:off x="1045549" y="1249334"/>
              <a:ext cx="5824808" cy="907416"/>
              <a:chOff x="1303388" y="1438533"/>
              <a:chExt cx="5824808" cy="907416"/>
            </a:xfrm>
            <a:solidFill>
              <a:schemeClr val="accent6"/>
            </a:solidFill>
          </p:grpSpPr>
          <p:sp>
            <p:nvSpPr>
              <p:cNvPr id="8" name="Rounded Rectangle 7"/>
              <p:cNvSpPr/>
              <p:nvPr/>
            </p:nvSpPr>
            <p:spPr>
              <a:xfrm>
                <a:off x="1474524" y="1463405"/>
                <a:ext cx="1407104" cy="857671"/>
              </a:xfrm>
              <a:prstGeom prst="round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9" name="Rounded Rectangle 4"/>
              <p:cNvSpPr/>
              <p:nvPr/>
            </p:nvSpPr>
            <p:spPr>
              <a:xfrm>
                <a:off x="1303388" y="1438533"/>
                <a:ext cx="5824808" cy="9074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1600" b="1" dirty="0">
                    <a:effectLst>
                      <a:outerShdw blurRad="50800" dist="38100" dir="2700000" algn="tl" rotWithShape="0">
                        <a:srgbClr val="000000">
                          <a:alpha val="43000"/>
                        </a:srgbClr>
                      </a:outerShdw>
                    </a:effectLst>
                  </a:rPr>
                  <a:t>My job allows me to utilize my strengths</a:t>
                </a:r>
                <a:endParaRPr lang="en-US" sz="1400" b="1" dirty="0">
                  <a:effectLst>
                    <a:outerShdw blurRad="50800" dist="38100" dir="2700000" algn="tl" rotWithShape="0">
                      <a:srgbClr val="000000">
                        <a:alpha val="43000"/>
                      </a:srgbClr>
                    </a:outerShdw>
                  </a:effectLst>
                </a:endParaRPr>
              </a:p>
            </p:txBody>
          </p:sp>
        </p:grpSp>
        <p:grpSp>
          <p:nvGrpSpPr>
            <p:cNvPr id="10" name="Group 9"/>
            <p:cNvGrpSpPr/>
            <p:nvPr/>
          </p:nvGrpSpPr>
          <p:grpSpPr>
            <a:xfrm>
              <a:off x="1045550" y="2334826"/>
              <a:ext cx="5824807" cy="907416"/>
              <a:chOff x="1303388" y="1438533"/>
              <a:chExt cx="5824807" cy="907416"/>
            </a:xfrm>
            <a:solidFill>
              <a:schemeClr val="accent2"/>
            </a:solidFill>
          </p:grpSpPr>
          <p:sp>
            <p:nvSpPr>
              <p:cNvPr id="11" name="Rounded Rectangle 10"/>
              <p:cNvSpPr/>
              <p:nvPr/>
            </p:nvSpPr>
            <p:spPr>
              <a:xfrm>
                <a:off x="1474524" y="1463405"/>
                <a:ext cx="1407104" cy="857671"/>
              </a:xfrm>
              <a:prstGeom prst="round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2" name="Rounded Rectangle 4"/>
              <p:cNvSpPr/>
              <p:nvPr/>
            </p:nvSpPr>
            <p:spPr>
              <a:xfrm>
                <a:off x="1303388" y="1438533"/>
                <a:ext cx="5824807" cy="9074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1600" b="1" dirty="0">
                    <a:effectLst>
                      <a:outerShdw blurRad="50800" dist="38100" dir="2700000" algn="tl" rotWithShape="0">
                        <a:srgbClr val="000000">
                          <a:alpha val="43000"/>
                        </a:srgbClr>
                      </a:outerShdw>
                    </a:effectLst>
                  </a:rPr>
                  <a:t>I trust our senior leaders to lead the company to future success</a:t>
                </a:r>
                <a:endParaRPr lang="en-US" sz="1400" b="1" dirty="0">
                  <a:effectLst>
                    <a:outerShdw blurRad="50800" dist="38100" dir="2700000" algn="tl" rotWithShape="0">
                      <a:srgbClr val="000000">
                        <a:alpha val="43000"/>
                      </a:srgbClr>
                    </a:outerShdw>
                  </a:effectLst>
                </a:endParaRPr>
              </a:p>
            </p:txBody>
          </p:sp>
        </p:grpSp>
        <p:grpSp>
          <p:nvGrpSpPr>
            <p:cNvPr id="13" name="Group 12"/>
            <p:cNvGrpSpPr/>
            <p:nvPr/>
          </p:nvGrpSpPr>
          <p:grpSpPr>
            <a:xfrm>
              <a:off x="1045550" y="3389517"/>
              <a:ext cx="5824807" cy="907416"/>
              <a:chOff x="1303388" y="1438533"/>
              <a:chExt cx="5824807" cy="907416"/>
            </a:xfrm>
            <a:solidFill>
              <a:schemeClr val="accent3"/>
            </a:solidFill>
          </p:grpSpPr>
          <p:sp>
            <p:nvSpPr>
              <p:cNvPr id="14" name="Rounded Rectangle 13"/>
              <p:cNvSpPr/>
              <p:nvPr/>
            </p:nvSpPr>
            <p:spPr>
              <a:xfrm>
                <a:off x="1474524" y="1463405"/>
                <a:ext cx="1407104" cy="857671"/>
              </a:xfrm>
              <a:prstGeom prst="round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5" name="Rounded Rectangle 4"/>
              <p:cNvSpPr/>
              <p:nvPr/>
            </p:nvSpPr>
            <p:spPr>
              <a:xfrm>
                <a:off x="1303388" y="1438533"/>
                <a:ext cx="5824807" cy="9074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1600" b="1" dirty="0">
                    <a:effectLst>
                      <a:outerShdw blurRad="50800" dist="38100" dir="2700000" algn="tl" rotWithShape="0">
                        <a:srgbClr val="000000">
                          <a:alpha val="43000"/>
                        </a:srgbClr>
                      </a:outerShdw>
                    </a:effectLst>
                  </a:rPr>
                  <a:t>The senior leaders of the organization value people as their most important resources</a:t>
                </a:r>
                <a:endParaRPr lang="en-US" sz="1400" b="1" dirty="0">
                  <a:effectLst>
                    <a:outerShdw blurRad="50800" dist="38100" dir="2700000" algn="tl" rotWithShape="0">
                      <a:srgbClr val="000000">
                        <a:alpha val="43000"/>
                      </a:srgbClr>
                    </a:outerShdw>
                  </a:effectLst>
                </a:endParaRPr>
              </a:p>
            </p:txBody>
          </p:sp>
        </p:grpSp>
        <p:grpSp>
          <p:nvGrpSpPr>
            <p:cNvPr id="16" name="Group 15"/>
            <p:cNvGrpSpPr/>
            <p:nvPr/>
          </p:nvGrpSpPr>
          <p:grpSpPr>
            <a:xfrm>
              <a:off x="1045550" y="4445323"/>
              <a:ext cx="5824807" cy="907416"/>
              <a:chOff x="1303388" y="1438533"/>
              <a:chExt cx="5824807" cy="907416"/>
            </a:xfrm>
            <a:solidFill>
              <a:schemeClr val="accent5"/>
            </a:solidFill>
          </p:grpSpPr>
          <p:sp>
            <p:nvSpPr>
              <p:cNvPr id="17" name="Rounded Rectangle 16"/>
              <p:cNvSpPr/>
              <p:nvPr/>
            </p:nvSpPr>
            <p:spPr>
              <a:xfrm>
                <a:off x="1474524" y="1463405"/>
                <a:ext cx="1407104" cy="857671"/>
              </a:xfrm>
              <a:prstGeom prst="round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8" name="Rounded Rectangle 4"/>
              <p:cNvSpPr/>
              <p:nvPr/>
            </p:nvSpPr>
            <p:spPr>
              <a:xfrm>
                <a:off x="1303388" y="1438533"/>
                <a:ext cx="5824807" cy="9074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1600" b="1" dirty="0">
                    <a:effectLst>
                      <a:outerShdw blurRad="50800" dist="38100" dir="2700000" algn="tl" rotWithShape="0">
                        <a:srgbClr val="000000">
                          <a:alpha val="43000"/>
                        </a:srgbClr>
                      </a:outerShdw>
                    </a:effectLst>
                  </a:rPr>
                  <a:t>If I contribute to the organization’s success, I know I will be recognized</a:t>
                </a:r>
                <a:endParaRPr lang="en-US" sz="1400" b="1" dirty="0">
                  <a:effectLst>
                    <a:outerShdw blurRad="50800" dist="38100" dir="2700000" algn="tl" rotWithShape="0">
                      <a:srgbClr val="000000">
                        <a:alpha val="43000"/>
                      </a:srgbClr>
                    </a:outerShdw>
                  </a:effectLst>
                </a:endParaRPr>
              </a:p>
            </p:txBody>
          </p:sp>
        </p:grpSp>
        <p:grpSp>
          <p:nvGrpSpPr>
            <p:cNvPr id="19" name="Group 18"/>
            <p:cNvGrpSpPr/>
            <p:nvPr/>
          </p:nvGrpSpPr>
          <p:grpSpPr>
            <a:xfrm>
              <a:off x="1045551" y="5505139"/>
              <a:ext cx="5824806" cy="907416"/>
              <a:chOff x="1303388" y="1438533"/>
              <a:chExt cx="5824806" cy="907416"/>
            </a:xfrm>
            <a:solidFill>
              <a:schemeClr val="accent5">
                <a:lumMod val="50000"/>
              </a:schemeClr>
            </a:solidFill>
          </p:grpSpPr>
          <p:sp>
            <p:nvSpPr>
              <p:cNvPr id="20" name="Rounded Rectangle 19"/>
              <p:cNvSpPr/>
              <p:nvPr/>
            </p:nvSpPr>
            <p:spPr>
              <a:xfrm>
                <a:off x="1474524" y="1463405"/>
                <a:ext cx="1407104" cy="857671"/>
              </a:xfrm>
              <a:prstGeom prst="round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1" name="Rounded Rectangle 4"/>
              <p:cNvSpPr/>
              <p:nvPr/>
            </p:nvSpPr>
            <p:spPr>
              <a:xfrm>
                <a:off x="1303388" y="1438533"/>
                <a:ext cx="5824806" cy="9074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en-US" sz="1600" b="1" dirty="0">
                    <a:effectLst>
                      <a:outerShdw blurRad="50800" dist="38100" dir="2700000" algn="tl" rotWithShape="0">
                        <a:srgbClr val="000000">
                          <a:alpha val="43000"/>
                        </a:srgbClr>
                      </a:outerShdw>
                    </a:effectLst>
                  </a:rPr>
                  <a:t>My opinions seem to count at work</a:t>
                </a:r>
                <a:endParaRPr lang="en-US" sz="1400" b="1" dirty="0">
                  <a:effectLst>
                    <a:outerShdw blurRad="50800" dist="38100" dir="2700000" algn="tl" rotWithShape="0">
                      <a:srgbClr val="000000">
                        <a:alpha val="43000"/>
                      </a:srgbClr>
                    </a:outerShdw>
                  </a:effectLst>
                </a:endParaRPr>
              </a:p>
            </p:txBody>
          </p:sp>
        </p:grpSp>
      </p:grpSp>
      <p:pic>
        <p:nvPicPr>
          <p:cNvPr id="5" name="Picture 4">
            <a:extLst>
              <a:ext uri="{FF2B5EF4-FFF2-40B4-BE49-F238E27FC236}">
                <a16:creationId xmlns:a16="http://schemas.microsoft.com/office/drawing/2014/main" id="{38BC4E5F-9A2E-D94E-9F78-762946E57CE3}"/>
              </a:ext>
            </a:extLst>
          </p:cNvPr>
          <p:cNvPicPr>
            <a:picLocks noChangeAspect="1"/>
          </p:cNvPicPr>
          <p:nvPr/>
        </p:nvPicPr>
        <p:blipFill>
          <a:blip r:embed="rId4"/>
          <a:stretch>
            <a:fillRect/>
          </a:stretch>
        </p:blipFill>
        <p:spPr>
          <a:xfrm>
            <a:off x="250976" y="140966"/>
            <a:ext cx="974284" cy="709743"/>
          </a:xfrm>
          <a:prstGeom prst="rect">
            <a:avLst/>
          </a:prstGeom>
        </p:spPr>
      </p:pic>
    </p:spTree>
    <p:custDataLst>
      <p:tags r:id="rId1"/>
    </p:custDataLst>
    <p:extLst>
      <p:ext uri="{BB962C8B-B14F-4D97-AF65-F5344CB8AC3E}">
        <p14:creationId xmlns:p14="http://schemas.microsoft.com/office/powerpoint/2010/main" val="1055739055"/>
      </p:ext>
    </p:extLst>
  </p:cSld>
  <p:clrMapOvr>
    <a:masterClrMapping/>
  </p:clrMapOvr>
  <mc:AlternateContent xmlns:mc="http://schemas.openxmlformats.org/markup-compatibility/2006" xmlns:p14="http://schemas.microsoft.com/office/powerpoint/2010/main">
    <mc:Choice Requires="p14">
      <p:transition spd="slow" p14:dur="800" advClick="0" advTm="129000">
        <p:circle/>
      </p:transition>
    </mc:Choice>
    <mc:Fallback xmlns="">
      <p:transition xmlns:p14="http://schemas.microsoft.com/office/powerpoint/2010/main" spd="slow" advClick="0" advTm="129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5102714"/>
              </p:ext>
            </p:extLst>
          </p:nvPr>
        </p:nvGraphicFramePr>
        <p:xfrm>
          <a:off x="1981200" y="1417639"/>
          <a:ext cx="8229600" cy="4708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rot="16200000">
            <a:off x="7827989" y="801766"/>
            <a:ext cx="934221" cy="2905845"/>
          </a:xfrm>
          <a:prstGeom prst="rect">
            <a:avLst/>
          </a:prstGeom>
          <a:noFill/>
          <a:ln>
            <a:noFill/>
          </a:ln>
        </p:spPr>
        <p:txBody>
          <a:bodyPr vert="vert" wrap="none" lIns="91440" tIns="45720" rIns="91440" bIns="45720">
            <a:normAutofit/>
          </a:bodyPr>
          <a:lstStyle/>
          <a:p>
            <a:pPr algn="ctr"/>
            <a:r>
              <a:rPr lang="en-US" sz="1600" dirty="0">
                <a:ln w="12700">
                  <a:solidFill>
                    <a:schemeClr val="tx2">
                      <a:satMod val="155000"/>
                    </a:schemeClr>
                  </a:solidFill>
                  <a:prstDash val="solid"/>
                </a:ln>
                <a:solidFill>
                  <a:srgbClr val="000090"/>
                </a:solidFill>
                <a:latin typeface="Calibri"/>
              </a:rPr>
              <a:t>Confusion Zone </a:t>
            </a:r>
          </a:p>
          <a:p>
            <a:pPr algn="ctr"/>
            <a:r>
              <a:rPr lang="en-US" sz="1600" dirty="0">
                <a:ln w="12700">
                  <a:solidFill>
                    <a:schemeClr val="tx2">
                      <a:satMod val="155000"/>
                    </a:schemeClr>
                  </a:solidFill>
                  <a:prstDash val="solid"/>
                </a:ln>
                <a:solidFill>
                  <a:srgbClr val="000090"/>
                </a:solidFill>
                <a:latin typeface="Calibri"/>
              </a:rPr>
              <a:t>or Resistance Zone</a:t>
            </a:r>
          </a:p>
        </p:txBody>
      </p:sp>
      <p:sp>
        <p:nvSpPr>
          <p:cNvPr id="5" name="Rectangle 4"/>
          <p:cNvSpPr/>
          <p:nvPr/>
        </p:nvSpPr>
        <p:spPr>
          <a:xfrm>
            <a:off x="1886849" y="4319880"/>
            <a:ext cx="2284925" cy="338554"/>
          </a:xfrm>
          <a:prstGeom prst="rect">
            <a:avLst/>
          </a:prstGeom>
        </p:spPr>
        <p:txBody>
          <a:bodyPr wrap="square">
            <a:spAutoFit/>
          </a:bodyPr>
          <a:lstStyle/>
          <a:p>
            <a:pPr algn="ctr"/>
            <a:r>
              <a:rPr lang="en-US" sz="1600" dirty="0">
                <a:ln w="12700">
                  <a:solidFill>
                    <a:schemeClr val="tx2">
                      <a:satMod val="155000"/>
                    </a:schemeClr>
                  </a:solidFill>
                  <a:prstDash val="solid"/>
                </a:ln>
                <a:solidFill>
                  <a:srgbClr val="000090"/>
                </a:solidFill>
                <a:latin typeface="Calibri"/>
              </a:rPr>
              <a:t>High Performance Zone</a:t>
            </a:r>
          </a:p>
        </p:txBody>
      </p:sp>
      <p:sp>
        <p:nvSpPr>
          <p:cNvPr id="7" name="Rectangle 6"/>
          <p:cNvSpPr/>
          <p:nvPr/>
        </p:nvSpPr>
        <p:spPr>
          <a:xfrm>
            <a:off x="3039426" y="588219"/>
            <a:ext cx="6113148" cy="584775"/>
          </a:xfrm>
          <a:prstGeom prst="rect">
            <a:avLst/>
          </a:prstGeom>
        </p:spPr>
        <p:txBody>
          <a:bodyPr wrap="none">
            <a:spAutoFit/>
          </a:bodyPr>
          <a:lstStyle/>
          <a:p>
            <a:r>
              <a:rPr lang="en-US" sz="3200" b="1" dirty="0">
                <a:solidFill>
                  <a:srgbClr val="0070C0"/>
                </a:solidFill>
                <a:latin typeface="+mj-lt"/>
                <a:ea typeface="+mj-ea"/>
                <a:cs typeface="+mj-cs"/>
              </a:rPr>
              <a:t>5 stages of effective communication</a:t>
            </a:r>
          </a:p>
        </p:txBody>
      </p:sp>
    </p:spTree>
    <p:custDataLst>
      <p:tags r:id="rId1"/>
    </p:custDataLst>
    <p:extLst>
      <p:ext uri="{BB962C8B-B14F-4D97-AF65-F5344CB8AC3E}">
        <p14:creationId xmlns:p14="http://schemas.microsoft.com/office/powerpoint/2010/main" val="98225251"/>
      </p:ext>
    </p:extLst>
  </p:cSld>
  <p:clrMapOvr>
    <a:masterClrMapping/>
  </p:clrMapOvr>
  <mc:AlternateContent xmlns:mc="http://schemas.openxmlformats.org/markup-compatibility/2006" xmlns:p14="http://schemas.microsoft.com/office/powerpoint/2010/main">
    <mc:Choice Requires="p14">
      <p:transition spd="slow" p14:dur="800" advClick="0" advTm="158927">
        <p:circle/>
      </p:transition>
    </mc:Choice>
    <mc:Fallback xmlns="">
      <p:transition xmlns:p14="http://schemas.microsoft.com/office/powerpoint/2010/main" spd="slow" advClick="0" advTm="158927">
        <p:circle/>
      </p:transition>
    </mc:Fallback>
  </mc:AlternateContent>
  <p:extLst mod="1"/>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9688D-DA5C-CF43-B4E9-BC61389D1F1D}"/>
              </a:ext>
            </a:extLst>
          </p:cNvPr>
          <p:cNvSpPr>
            <a:spLocks noGrp="1"/>
          </p:cNvSpPr>
          <p:nvPr>
            <p:ph idx="1"/>
          </p:nvPr>
        </p:nvSpPr>
        <p:spPr>
          <a:xfrm>
            <a:off x="1506511" y="2725035"/>
            <a:ext cx="9839794" cy="3338486"/>
          </a:xfrm>
        </p:spPr>
        <p:txBody>
          <a:bodyPr/>
          <a:lstStyle/>
          <a:p>
            <a:pPr marL="0" indent="0" algn="ctr">
              <a:buNone/>
            </a:pPr>
            <a:r>
              <a:rPr lang="en-US" dirty="0">
                <a:solidFill>
                  <a:schemeClr val="accent5">
                    <a:lumMod val="75000"/>
                  </a:schemeClr>
                </a:solidFill>
              </a:rPr>
              <a:t>The best way to persuade someone is with your ears, by listening to them.</a:t>
            </a:r>
          </a:p>
          <a:p>
            <a:pPr marL="0" indent="0" algn="ctr">
              <a:buNone/>
            </a:pPr>
            <a:r>
              <a:rPr lang="en-US" sz="2400" dirty="0">
                <a:solidFill>
                  <a:schemeClr val="accent5">
                    <a:lumMod val="75000"/>
                  </a:schemeClr>
                </a:solidFill>
              </a:rPr>
              <a:t>Dean Rusk, former U.S. secretary of state</a:t>
            </a:r>
            <a:endParaRPr lang="en-US" dirty="0">
              <a:solidFill>
                <a:schemeClr val="accent5">
                  <a:lumMod val="75000"/>
                </a:schemeClr>
              </a:solidFill>
            </a:endParaRPr>
          </a:p>
          <a:p>
            <a:pPr marL="0" indent="0">
              <a:buNone/>
            </a:pPr>
            <a:endParaRPr lang="en-US" dirty="0">
              <a:solidFill>
                <a:schemeClr val="accent5">
                  <a:lumMod val="75000"/>
                </a:schemeClr>
              </a:solidFill>
            </a:endParaRPr>
          </a:p>
          <a:p>
            <a:pPr marL="0" indent="0">
              <a:buNone/>
            </a:pPr>
            <a:r>
              <a:rPr lang="en-US" dirty="0">
                <a:solidFill>
                  <a:schemeClr val="accent5">
                    <a:lumMod val="75000"/>
                  </a:schemeClr>
                </a:solidFill>
              </a:rPr>
              <a:t>A doctor interrupts a patient presenting her symptoms after…</a:t>
            </a:r>
          </a:p>
          <a:p>
            <a:pPr marL="0" indent="0" algn="ctr">
              <a:buNone/>
            </a:pPr>
            <a:r>
              <a:rPr lang="en-US" sz="4800" b="1" dirty="0">
                <a:solidFill>
                  <a:srgbClr val="FF0000"/>
                </a:solidFill>
              </a:rPr>
              <a:t>18 seconds!</a:t>
            </a:r>
          </a:p>
        </p:txBody>
      </p:sp>
      <p:pic>
        <p:nvPicPr>
          <p:cNvPr id="7" name="Picture 6">
            <a:extLst>
              <a:ext uri="{FF2B5EF4-FFF2-40B4-BE49-F238E27FC236}">
                <a16:creationId xmlns:a16="http://schemas.microsoft.com/office/drawing/2014/main" id="{4D6E7C08-341B-A842-B9FB-BD58268F59B5}"/>
              </a:ext>
            </a:extLst>
          </p:cNvPr>
          <p:cNvPicPr>
            <a:picLocks noChangeAspect="1"/>
          </p:cNvPicPr>
          <p:nvPr/>
        </p:nvPicPr>
        <p:blipFill>
          <a:blip r:embed="rId3"/>
          <a:stretch>
            <a:fillRect/>
          </a:stretch>
        </p:blipFill>
        <p:spPr>
          <a:xfrm>
            <a:off x="4203492" y="141989"/>
            <a:ext cx="3770026" cy="2513351"/>
          </a:xfrm>
          <a:prstGeom prst="rect">
            <a:avLst/>
          </a:prstGeom>
        </p:spPr>
      </p:pic>
    </p:spTree>
    <p:extLst>
      <p:ext uri="{BB962C8B-B14F-4D97-AF65-F5344CB8AC3E}">
        <p14:creationId xmlns:p14="http://schemas.microsoft.com/office/powerpoint/2010/main" val="319417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726" y="573937"/>
            <a:ext cx="8229600" cy="1143000"/>
          </a:xfrm>
        </p:spPr>
        <p:txBody>
          <a:bodyPr>
            <a:normAutofit/>
          </a:bodyPr>
          <a:lstStyle/>
          <a:p>
            <a:pPr algn="ctr"/>
            <a:r>
              <a:rPr lang="en-US" sz="3200" b="1" dirty="0">
                <a:solidFill>
                  <a:srgbClr val="0070C0"/>
                </a:solidFill>
              </a:rPr>
              <a:t>McKinsey’s Five Frames</a:t>
            </a:r>
          </a:p>
        </p:txBody>
      </p:sp>
      <p:sp>
        <p:nvSpPr>
          <p:cNvPr id="5" name="TextBox 4"/>
          <p:cNvSpPr txBox="1"/>
          <p:nvPr/>
        </p:nvSpPr>
        <p:spPr>
          <a:xfrm>
            <a:off x="3809770" y="2014662"/>
            <a:ext cx="4929509" cy="2554545"/>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400" b="1" dirty="0">
                <a:solidFill>
                  <a:srgbClr val="0070C0"/>
                </a:solidFill>
              </a:rPr>
              <a:t>Set goals</a:t>
            </a:r>
          </a:p>
          <a:p>
            <a:pPr marL="457200" indent="-457200">
              <a:spcBef>
                <a:spcPts val="600"/>
              </a:spcBef>
              <a:spcAft>
                <a:spcPts val="600"/>
              </a:spcAft>
              <a:buFont typeface="+mj-lt"/>
              <a:buAutoNum type="arabicPeriod"/>
            </a:pPr>
            <a:r>
              <a:rPr lang="en-US" sz="2400" b="1" dirty="0">
                <a:solidFill>
                  <a:srgbClr val="0070C0"/>
                </a:solidFill>
              </a:rPr>
              <a:t>Assess organization capabilities</a:t>
            </a:r>
          </a:p>
          <a:p>
            <a:pPr marL="457200" indent="-457200">
              <a:spcBef>
                <a:spcPts val="600"/>
              </a:spcBef>
              <a:spcAft>
                <a:spcPts val="600"/>
              </a:spcAft>
              <a:buFont typeface="+mj-lt"/>
              <a:buAutoNum type="arabicPeriod"/>
            </a:pPr>
            <a:r>
              <a:rPr lang="en-US" sz="2400" b="1" dirty="0">
                <a:solidFill>
                  <a:srgbClr val="0070C0"/>
                </a:solidFill>
              </a:rPr>
              <a:t>Design transformation initiatives</a:t>
            </a:r>
          </a:p>
          <a:p>
            <a:pPr marL="457200" indent="-457200">
              <a:spcBef>
                <a:spcPts val="600"/>
              </a:spcBef>
              <a:spcAft>
                <a:spcPts val="600"/>
              </a:spcAft>
              <a:buFont typeface="+mj-lt"/>
              <a:buAutoNum type="arabicPeriod"/>
            </a:pPr>
            <a:r>
              <a:rPr lang="en-US" sz="2400" b="1" dirty="0">
                <a:solidFill>
                  <a:srgbClr val="0070C0"/>
                </a:solidFill>
              </a:rPr>
              <a:t>Execute</a:t>
            </a:r>
          </a:p>
          <a:p>
            <a:pPr marL="457200" indent="-457200">
              <a:spcBef>
                <a:spcPts val="600"/>
              </a:spcBef>
              <a:spcAft>
                <a:spcPts val="600"/>
              </a:spcAft>
              <a:buFont typeface="+mj-lt"/>
              <a:buAutoNum type="arabicPeriod"/>
            </a:pPr>
            <a:r>
              <a:rPr lang="en-US" sz="2400" b="1" dirty="0">
                <a:solidFill>
                  <a:srgbClr val="0070C0"/>
                </a:solidFill>
              </a:rPr>
              <a:t>Sustain the changes</a:t>
            </a:r>
          </a:p>
        </p:txBody>
      </p:sp>
      <p:sp>
        <p:nvSpPr>
          <p:cNvPr id="3" name="TextBox 2">
            <a:extLst>
              <a:ext uri="{FF2B5EF4-FFF2-40B4-BE49-F238E27FC236}">
                <a16:creationId xmlns:a16="http://schemas.microsoft.com/office/drawing/2014/main" id="{33DB06F7-E626-4047-A795-593465028A65}"/>
              </a:ext>
            </a:extLst>
          </p:cNvPr>
          <p:cNvSpPr txBox="1"/>
          <p:nvPr/>
        </p:nvSpPr>
        <p:spPr>
          <a:xfrm>
            <a:off x="3435073" y="5177017"/>
            <a:ext cx="5678905" cy="369332"/>
          </a:xfrm>
          <a:prstGeom prst="rect">
            <a:avLst/>
          </a:prstGeom>
          <a:solidFill>
            <a:srgbClr val="FF7E1C"/>
          </a:solidFill>
          <a:ln>
            <a:solidFill>
              <a:schemeClr val="accent2">
                <a:lumMod val="60000"/>
                <a:lumOff val="40000"/>
              </a:schemeClr>
            </a:solidFill>
          </a:ln>
        </p:spPr>
        <p:txBody>
          <a:bodyPr wrap="square" rtlCol="0">
            <a:spAutoFit/>
          </a:bodyPr>
          <a:lstStyle/>
          <a:p>
            <a:r>
              <a:rPr lang="en-US" b="1" dirty="0">
                <a:solidFill>
                  <a:schemeClr val="bg1"/>
                </a:solidFill>
              </a:rPr>
              <a:t>Action on all five frames = 72% success rate (26% without)</a:t>
            </a:r>
          </a:p>
        </p:txBody>
      </p:sp>
      <p:pic>
        <p:nvPicPr>
          <p:cNvPr id="8" name="Picture 7">
            <a:extLst>
              <a:ext uri="{FF2B5EF4-FFF2-40B4-BE49-F238E27FC236}">
                <a16:creationId xmlns:a16="http://schemas.microsoft.com/office/drawing/2014/main" id="{28E5F2EB-5DBC-2A45-9905-4ABFF740CC37}"/>
              </a:ext>
            </a:extLst>
          </p:cNvPr>
          <p:cNvPicPr>
            <a:picLocks noChangeAspect="1"/>
          </p:cNvPicPr>
          <p:nvPr/>
        </p:nvPicPr>
        <p:blipFill>
          <a:blip r:embed="rId3"/>
          <a:stretch>
            <a:fillRect/>
          </a:stretch>
        </p:blipFill>
        <p:spPr>
          <a:xfrm>
            <a:off x="130629" y="116018"/>
            <a:ext cx="1751957" cy="564858"/>
          </a:xfrm>
          <a:prstGeom prst="rect">
            <a:avLst/>
          </a:prstGeom>
        </p:spPr>
      </p:pic>
    </p:spTree>
    <p:extLst>
      <p:ext uri="{BB962C8B-B14F-4D97-AF65-F5344CB8AC3E}">
        <p14:creationId xmlns:p14="http://schemas.microsoft.com/office/powerpoint/2010/main" val="5354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5B0FF2-7174-BE48-BD92-4DA9774F695C}"/>
              </a:ext>
            </a:extLst>
          </p:cNvPr>
          <p:cNvSpPr txBox="1"/>
          <p:nvPr/>
        </p:nvSpPr>
        <p:spPr>
          <a:xfrm>
            <a:off x="4878784" y="4824249"/>
            <a:ext cx="6673136" cy="1461780"/>
          </a:xfrm>
          <a:prstGeom prst="rect">
            <a:avLst/>
          </a:prstGeom>
        </p:spPr>
        <p:txBody>
          <a:bodyPr vert="horz" lIns="91440" tIns="45720" rIns="91440" bIns="45720" rtlCol="0" anchor="ctr">
            <a:normAutofit/>
          </a:bodyPr>
          <a:lstStyle/>
          <a:p>
            <a:pPr>
              <a:lnSpc>
                <a:spcPct val="90000"/>
              </a:lnSpc>
              <a:spcAft>
                <a:spcPts val="600"/>
              </a:spcAft>
            </a:pPr>
            <a:r>
              <a:rPr lang="en-US" dirty="0">
                <a:solidFill>
                  <a:schemeClr val="bg1"/>
                </a:solidFill>
              </a:rPr>
              <a:t>Top four are critical barriers to transformation success</a:t>
            </a:r>
          </a:p>
        </p:txBody>
      </p:sp>
      <p:pic>
        <p:nvPicPr>
          <p:cNvPr id="3" name="Picture 2">
            <a:extLst>
              <a:ext uri="{FF2B5EF4-FFF2-40B4-BE49-F238E27FC236}">
                <a16:creationId xmlns:a16="http://schemas.microsoft.com/office/drawing/2014/main" id="{410DB2BB-F84F-2946-86F5-69DB10630A2B}"/>
              </a:ext>
            </a:extLst>
          </p:cNvPr>
          <p:cNvPicPr>
            <a:picLocks noChangeAspect="1"/>
          </p:cNvPicPr>
          <p:nvPr/>
        </p:nvPicPr>
        <p:blipFill>
          <a:blip r:embed="rId3"/>
          <a:stretch>
            <a:fillRect/>
          </a:stretch>
        </p:blipFill>
        <p:spPr>
          <a:xfrm>
            <a:off x="0" y="0"/>
            <a:ext cx="1909118" cy="471575"/>
          </a:xfrm>
          <a:prstGeom prst="rect">
            <a:avLst/>
          </a:prstGeom>
        </p:spPr>
      </p:pic>
      <p:pic>
        <p:nvPicPr>
          <p:cNvPr id="5" name="Picture 4">
            <a:extLst>
              <a:ext uri="{FF2B5EF4-FFF2-40B4-BE49-F238E27FC236}">
                <a16:creationId xmlns:a16="http://schemas.microsoft.com/office/drawing/2014/main" id="{35330930-977F-EE41-85CC-0CF435FAEEB0}"/>
              </a:ext>
            </a:extLst>
          </p:cNvPr>
          <p:cNvPicPr>
            <a:picLocks noChangeAspect="1"/>
          </p:cNvPicPr>
          <p:nvPr/>
        </p:nvPicPr>
        <p:blipFill>
          <a:blip r:embed="rId4"/>
          <a:stretch>
            <a:fillRect/>
          </a:stretch>
        </p:blipFill>
        <p:spPr>
          <a:xfrm>
            <a:off x="1818531" y="619924"/>
            <a:ext cx="8551889" cy="3670041"/>
          </a:xfrm>
          <a:prstGeom prst="rect">
            <a:avLst/>
          </a:prstGeom>
        </p:spPr>
      </p:pic>
      <p:grpSp>
        <p:nvGrpSpPr>
          <p:cNvPr id="4" name="Group 3">
            <a:extLst>
              <a:ext uri="{FF2B5EF4-FFF2-40B4-BE49-F238E27FC236}">
                <a16:creationId xmlns:a16="http://schemas.microsoft.com/office/drawing/2014/main" id="{78E5DADE-B083-144D-AA47-D4C38650B8F3}"/>
              </a:ext>
            </a:extLst>
          </p:cNvPr>
          <p:cNvGrpSpPr/>
          <p:nvPr/>
        </p:nvGrpSpPr>
        <p:grpSpPr>
          <a:xfrm>
            <a:off x="8267077" y="2645764"/>
            <a:ext cx="3080477" cy="1058454"/>
            <a:chOff x="8267077" y="2645764"/>
            <a:chExt cx="3080477" cy="1058454"/>
          </a:xfrm>
        </p:grpSpPr>
        <p:sp>
          <p:nvSpPr>
            <p:cNvPr id="2" name="TextBox 1">
              <a:extLst>
                <a:ext uri="{FF2B5EF4-FFF2-40B4-BE49-F238E27FC236}">
                  <a16:creationId xmlns:a16="http://schemas.microsoft.com/office/drawing/2014/main" id="{C0327922-41E0-2240-B7BD-2A74B36D2519}"/>
                </a:ext>
              </a:extLst>
            </p:cNvPr>
            <p:cNvSpPr txBox="1"/>
            <p:nvPr/>
          </p:nvSpPr>
          <p:spPr>
            <a:xfrm>
              <a:off x="8267077" y="2645764"/>
              <a:ext cx="869429" cy="369332"/>
            </a:xfrm>
            <a:prstGeom prst="rect">
              <a:avLst/>
            </a:prstGeom>
            <a:noFill/>
          </p:spPr>
          <p:txBody>
            <a:bodyPr wrap="square" rtlCol="0">
              <a:spAutoFit/>
            </a:bodyPr>
            <a:lstStyle/>
            <a:p>
              <a:r>
                <a:rPr lang="en-US" b="1" dirty="0">
                  <a:solidFill>
                    <a:srgbClr val="FF7E1C"/>
                  </a:solidFill>
                </a:rPr>
                <a:t>People</a:t>
              </a:r>
            </a:p>
          </p:txBody>
        </p:sp>
        <p:sp>
          <p:nvSpPr>
            <p:cNvPr id="8" name="TextBox 7">
              <a:extLst>
                <a:ext uri="{FF2B5EF4-FFF2-40B4-BE49-F238E27FC236}">
                  <a16:creationId xmlns:a16="http://schemas.microsoft.com/office/drawing/2014/main" id="{1F67CA92-624C-C14A-8278-7CAB77AF3D58}"/>
                </a:ext>
              </a:extLst>
            </p:cNvPr>
            <p:cNvSpPr txBox="1"/>
            <p:nvPr/>
          </p:nvSpPr>
          <p:spPr>
            <a:xfrm>
              <a:off x="8854187" y="2873114"/>
              <a:ext cx="2081138" cy="369332"/>
            </a:xfrm>
            <a:prstGeom prst="rect">
              <a:avLst/>
            </a:prstGeom>
            <a:noFill/>
          </p:spPr>
          <p:txBody>
            <a:bodyPr wrap="square" rtlCol="0">
              <a:spAutoFit/>
            </a:bodyPr>
            <a:lstStyle/>
            <a:p>
              <a:r>
                <a:rPr lang="en-US" b="1" dirty="0">
                  <a:solidFill>
                    <a:srgbClr val="FF7E1C"/>
                  </a:solidFill>
                </a:rPr>
                <a:t>Decision-making</a:t>
              </a:r>
            </a:p>
          </p:txBody>
        </p:sp>
        <p:sp>
          <p:nvSpPr>
            <p:cNvPr id="9" name="TextBox 8">
              <a:extLst>
                <a:ext uri="{FF2B5EF4-FFF2-40B4-BE49-F238E27FC236}">
                  <a16:creationId xmlns:a16="http://schemas.microsoft.com/office/drawing/2014/main" id="{9F2C7C80-A198-4946-AD41-9D1A15A5AF48}"/>
                </a:ext>
              </a:extLst>
            </p:cNvPr>
            <p:cNvSpPr txBox="1"/>
            <p:nvPr/>
          </p:nvSpPr>
          <p:spPr>
            <a:xfrm>
              <a:off x="9104022" y="3092969"/>
              <a:ext cx="869429" cy="369332"/>
            </a:xfrm>
            <a:prstGeom prst="rect">
              <a:avLst/>
            </a:prstGeom>
            <a:noFill/>
          </p:spPr>
          <p:txBody>
            <a:bodyPr wrap="square" rtlCol="0">
              <a:spAutoFit/>
            </a:bodyPr>
            <a:lstStyle/>
            <a:p>
              <a:r>
                <a:rPr lang="en-US" b="1" dirty="0">
                  <a:solidFill>
                    <a:srgbClr val="FF7E1C"/>
                  </a:solidFill>
                </a:rPr>
                <a:t>Trust</a:t>
              </a:r>
            </a:p>
          </p:txBody>
        </p:sp>
        <p:sp>
          <p:nvSpPr>
            <p:cNvPr id="10" name="TextBox 9">
              <a:extLst>
                <a:ext uri="{FF2B5EF4-FFF2-40B4-BE49-F238E27FC236}">
                  <a16:creationId xmlns:a16="http://schemas.microsoft.com/office/drawing/2014/main" id="{E595E50D-BAD2-3046-97B0-C61904C07A14}"/>
                </a:ext>
              </a:extLst>
            </p:cNvPr>
            <p:cNvSpPr txBox="1"/>
            <p:nvPr/>
          </p:nvSpPr>
          <p:spPr>
            <a:xfrm>
              <a:off x="9528472" y="3334886"/>
              <a:ext cx="1819082" cy="369332"/>
            </a:xfrm>
            <a:prstGeom prst="rect">
              <a:avLst/>
            </a:prstGeom>
            <a:noFill/>
          </p:spPr>
          <p:txBody>
            <a:bodyPr wrap="square" rtlCol="0">
              <a:spAutoFit/>
            </a:bodyPr>
            <a:lstStyle/>
            <a:p>
              <a:r>
                <a:rPr lang="en-US" b="1" dirty="0">
                  <a:solidFill>
                    <a:srgbClr val="FF7E1C"/>
                  </a:solidFill>
                </a:rPr>
                <a:t>Communication</a:t>
              </a:r>
            </a:p>
          </p:txBody>
        </p:sp>
      </p:grpSp>
    </p:spTree>
    <p:extLst>
      <p:ext uri="{BB962C8B-B14F-4D97-AF65-F5344CB8AC3E}">
        <p14:creationId xmlns:p14="http://schemas.microsoft.com/office/powerpoint/2010/main" val="32581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5B0FF2-7174-BE48-BD92-4DA9774F695C}"/>
              </a:ext>
            </a:extLst>
          </p:cNvPr>
          <p:cNvSpPr txBox="1"/>
          <p:nvPr/>
        </p:nvSpPr>
        <p:spPr>
          <a:xfrm>
            <a:off x="4878784" y="4824249"/>
            <a:ext cx="6673136" cy="1461780"/>
          </a:xfrm>
          <a:prstGeom prst="rect">
            <a:avLst/>
          </a:prstGeom>
        </p:spPr>
        <p:txBody>
          <a:bodyPr vert="horz" lIns="91440" tIns="45720" rIns="91440" bIns="45720" rtlCol="0" anchor="ctr">
            <a:normAutofit/>
          </a:bodyPr>
          <a:lstStyle/>
          <a:p>
            <a:pPr>
              <a:lnSpc>
                <a:spcPct val="90000"/>
              </a:lnSpc>
              <a:spcAft>
                <a:spcPts val="600"/>
              </a:spcAft>
            </a:pPr>
            <a:r>
              <a:rPr lang="en-US" dirty="0">
                <a:solidFill>
                  <a:schemeClr val="bg1"/>
                </a:solidFill>
              </a:rPr>
              <a:t>Leadership skills and executive presence have 3X focus over communication and 4X over relationship building</a:t>
            </a:r>
          </a:p>
        </p:txBody>
      </p:sp>
      <p:pic>
        <p:nvPicPr>
          <p:cNvPr id="3" name="Picture 2">
            <a:extLst>
              <a:ext uri="{FF2B5EF4-FFF2-40B4-BE49-F238E27FC236}">
                <a16:creationId xmlns:a16="http://schemas.microsoft.com/office/drawing/2014/main" id="{410DB2BB-F84F-2946-86F5-69DB10630A2B}"/>
              </a:ext>
            </a:extLst>
          </p:cNvPr>
          <p:cNvPicPr>
            <a:picLocks noChangeAspect="1"/>
          </p:cNvPicPr>
          <p:nvPr/>
        </p:nvPicPr>
        <p:blipFill>
          <a:blip r:embed="rId3"/>
          <a:stretch>
            <a:fillRect/>
          </a:stretch>
        </p:blipFill>
        <p:spPr>
          <a:xfrm>
            <a:off x="0" y="0"/>
            <a:ext cx="1909118" cy="471575"/>
          </a:xfrm>
          <a:prstGeom prst="rect">
            <a:avLst/>
          </a:prstGeom>
        </p:spPr>
      </p:pic>
      <p:pic>
        <p:nvPicPr>
          <p:cNvPr id="9" name="Picture 8">
            <a:extLst>
              <a:ext uri="{FF2B5EF4-FFF2-40B4-BE49-F238E27FC236}">
                <a16:creationId xmlns:a16="http://schemas.microsoft.com/office/drawing/2014/main" id="{58B4E6EE-FAFC-8B4C-A195-BB5205854304}"/>
              </a:ext>
            </a:extLst>
          </p:cNvPr>
          <p:cNvPicPr>
            <a:picLocks noChangeAspect="1"/>
          </p:cNvPicPr>
          <p:nvPr/>
        </p:nvPicPr>
        <p:blipFill>
          <a:blip r:embed="rId4"/>
          <a:stretch>
            <a:fillRect/>
          </a:stretch>
        </p:blipFill>
        <p:spPr>
          <a:xfrm>
            <a:off x="2203553" y="710865"/>
            <a:ext cx="7792387" cy="3541413"/>
          </a:xfrm>
          <a:prstGeom prst="rect">
            <a:avLst/>
          </a:prstGeom>
        </p:spPr>
      </p:pic>
      <p:grpSp>
        <p:nvGrpSpPr>
          <p:cNvPr id="11" name="Group 10">
            <a:extLst>
              <a:ext uri="{FF2B5EF4-FFF2-40B4-BE49-F238E27FC236}">
                <a16:creationId xmlns:a16="http://schemas.microsoft.com/office/drawing/2014/main" id="{BD1457B9-E9D9-544C-85F4-B3BBB07444B1}"/>
              </a:ext>
            </a:extLst>
          </p:cNvPr>
          <p:cNvGrpSpPr/>
          <p:nvPr/>
        </p:nvGrpSpPr>
        <p:grpSpPr>
          <a:xfrm>
            <a:off x="6625689" y="2585301"/>
            <a:ext cx="602070" cy="407734"/>
            <a:chOff x="6625689" y="2585301"/>
            <a:chExt cx="602070" cy="407734"/>
          </a:xfrm>
        </p:grpSpPr>
        <p:sp>
          <p:nvSpPr>
            <p:cNvPr id="13" name="Left Arrow 12">
              <a:extLst>
                <a:ext uri="{FF2B5EF4-FFF2-40B4-BE49-F238E27FC236}">
                  <a16:creationId xmlns:a16="http://schemas.microsoft.com/office/drawing/2014/main" id="{1C6A3A02-5D0C-0F46-AE4B-67D3ACAE66C2}"/>
                </a:ext>
              </a:extLst>
            </p:cNvPr>
            <p:cNvSpPr/>
            <p:nvPr/>
          </p:nvSpPr>
          <p:spPr>
            <a:xfrm>
              <a:off x="6625689" y="2585301"/>
              <a:ext cx="599570" cy="195374"/>
            </a:xfrm>
            <a:prstGeom prst="leftArrow">
              <a:avLst/>
            </a:prstGeom>
            <a:solidFill>
              <a:srgbClr val="FF7E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14">
              <a:extLst>
                <a:ext uri="{FF2B5EF4-FFF2-40B4-BE49-F238E27FC236}">
                  <a16:creationId xmlns:a16="http://schemas.microsoft.com/office/drawing/2014/main" id="{FC609F30-9869-0743-B258-3C3B98339748}"/>
                </a:ext>
              </a:extLst>
            </p:cNvPr>
            <p:cNvSpPr/>
            <p:nvPr/>
          </p:nvSpPr>
          <p:spPr>
            <a:xfrm>
              <a:off x="6628189" y="2797661"/>
              <a:ext cx="599570" cy="195374"/>
            </a:xfrm>
            <a:prstGeom prst="leftArrow">
              <a:avLst/>
            </a:prstGeom>
            <a:solidFill>
              <a:srgbClr val="FF7E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Left Arrow 15">
            <a:extLst>
              <a:ext uri="{FF2B5EF4-FFF2-40B4-BE49-F238E27FC236}">
                <a16:creationId xmlns:a16="http://schemas.microsoft.com/office/drawing/2014/main" id="{92BBA8E6-D02E-6743-84C3-A0ECA784E53F}"/>
              </a:ext>
            </a:extLst>
          </p:cNvPr>
          <p:cNvSpPr/>
          <p:nvPr/>
        </p:nvSpPr>
        <p:spPr>
          <a:xfrm>
            <a:off x="9696155" y="3427248"/>
            <a:ext cx="599570" cy="195374"/>
          </a:xfrm>
          <a:prstGeom prst="leftArrow">
            <a:avLst/>
          </a:prstGeom>
          <a:solidFill>
            <a:srgbClr val="FF7E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615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4" name="Straight Connector 13">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5B0FF2-7174-BE48-BD92-4DA9774F695C}"/>
              </a:ext>
            </a:extLst>
          </p:cNvPr>
          <p:cNvSpPr txBox="1"/>
          <p:nvPr/>
        </p:nvSpPr>
        <p:spPr>
          <a:xfrm>
            <a:off x="4878784" y="4824249"/>
            <a:ext cx="6673136" cy="1461780"/>
          </a:xfrm>
          <a:prstGeom prst="rect">
            <a:avLst/>
          </a:prstGeom>
        </p:spPr>
        <p:txBody>
          <a:bodyPr vert="horz" lIns="91440" tIns="45720" rIns="91440" bIns="45720" rtlCol="0" anchor="ctr">
            <a:normAutofit/>
          </a:bodyPr>
          <a:lstStyle/>
          <a:p>
            <a:pPr>
              <a:lnSpc>
                <a:spcPct val="90000"/>
              </a:lnSpc>
              <a:spcAft>
                <a:spcPts val="600"/>
              </a:spcAft>
            </a:pPr>
            <a:r>
              <a:rPr lang="en-US" dirty="0">
                <a:solidFill>
                  <a:schemeClr val="bg1"/>
                </a:solidFill>
              </a:rPr>
              <a:t>What enables a company to deliver its strategy and develop its business intelligence?</a:t>
            </a:r>
          </a:p>
        </p:txBody>
      </p:sp>
      <p:pic>
        <p:nvPicPr>
          <p:cNvPr id="8" name="Picture 7">
            <a:extLst>
              <a:ext uri="{FF2B5EF4-FFF2-40B4-BE49-F238E27FC236}">
                <a16:creationId xmlns:a16="http://schemas.microsoft.com/office/drawing/2014/main" id="{A4F56797-E807-A44C-AD14-525CABA34CFD}"/>
              </a:ext>
            </a:extLst>
          </p:cNvPr>
          <p:cNvPicPr>
            <a:picLocks noChangeAspect="1"/>
          </p:cNvPicPr>
          <p:nvPr/>
        </p:nvPicPr>
        <p:blipFill>
          <a:blip r:embed="rId3"/>
          <a:stretch>
            <a:fillRect/>
          </a:stretch>
        </p:blipFill>
        <p:spPr>
          <a:xfrm>
            <a:off x="2380474" y="695737"/>
            <a:ext cx="7254920" cy="3282851"/>
          </a:xfrm>
          <a:prstGeom prst="rect">
            <a:avLst/>
          </a:prstGeom>
        </p:spPr>
      </p:pic>
      <p:pic>
        <p:nvPicPr>
          <p:cNvPr id="3" name="Picture 2">
            <a:extLst>
              <a:ext uri="{FF2B5EF4-FFF2-40B4-BE49-F238E27FC236}">
                <a16:creationId xmlns:a16="http://schemas.microsoft.com/office/drawing/2014/main" id="{410DB2BB-F84F-2946-86F5-69DB10630A2B}"/>
              </a:ext>
            </a:extLst>
          </p:cNvPr>
          <p:cNvPicPr>
            <a:picLocks noChangeAspect="1"/>
          </p:cNvPicPr>
          <p:nvPr/>
        </p:nvPicPr>
        <p:blipFill>
          <a:blip r:embed="rId4"/>
          <a:stretch>
            <a:fillRect/>
          </a:stretch>
        </p:blipFill>
        <p:spPr>
          <a:xfrm>
            <a:off x="0" y="0"/>
            <a:ext cx="1909118" cy="471575"/>
          </a:xfrm>
          <a:prstGeom prst="rect">
            <a:avLst/>
          </a:prstGeom>
        </p:spPr>
      </p:pic>
      <p:sp>
        <p:nvSpPr>
          <p:cNvPr id="9" name="Left Arrow 8">
            <a:extLst>
              <a:ext uri="{FF2B5EF4-FFF2-40B4-BE49-F238E27FC236}">
                <a16:creationId xmlns:a16="http://schemas.microsoft.com/office/drawing/2014/main" id="{107E07B3-B446-E242-BE83-182C539B12F5}"/>
              </a:ext>
            </a:extLst>
          </p:cNvPr>
          <p:cNvSpPr/>
          <p:nvPr/>
        </p:nvSpPr>
        <p:spPr>
          <a:xfrm>
            <a:off x="8821748" y="3117452"/>
            <a:ext cx="599570" cy="195374"/>
          </a:xfrm>
          <a:prstGeom prst="leftArrow">
            <a:avLst/>
          </a:prstGeom>
          <a:solidFill>
            <a:srgbClr val="FF7E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00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1.8|34.8|23.3|0.8|23.6|34.2|18|5.8"/>
</p:tagLst>
</file>

<file path=ppt/tags/tag2.xml><?xml version="1.0" encoding="utf-8"?>
<p:tagLst xmlns:a="http://schemas.openxmlformats.org/drawingml/2006/main" xmlns:r="http://schemas.openxmlformats.org/officeDocument/2006/relationships" xmlns:p="http://schemas.openxmlformats.org/presentationml/2006/main">
  <p:tag name="TIMING" val="|131.8|34.8|23.3|0.8|23.6|34.2|18|5.8"/>
</p:tagLst>
</file>

<file path=ppt/tags/tag3.xml><?xml version="1.0" encoding="utf-8"?>
<p:tagLst xmlns:a="http://schemas.openxmlformats.org/drawingml/2006/main" xmlns:r="http://schemas.openxmlformats.org/officeDocument/2006/relationships" xmlns:p="http://schemas.openxmlformats.org/presentationml/2006/main">
  <p:tag name="TIMING" val="|131.8|34.8|23.3|0.8|23.6|34.2|18|5.8"/>
</p:tagLst>
</file>

<file path=ppt/tags/tag4.xml><?xml version="1.0" encoding="utf-8"?>
<p:tagLst xmlns:a="http://schemas.openxmlformats.org/drawingml/2006/main" xmlns:r="http://schemas.openxmlformats.org/officeDocument/2006/relationships" xmlns:p="http://schemas.openxmlformats.org/presentationml/2006/main">
  <p:tag name="TIMING" val="|131.8|34.8|23.3|0.8|23.6|34.2|18|5.8"/>
</p:tagLst>
</file>

<file path=ppt/tags/tag5.xml><?xml version="1.0" encoding="utf-8"?>
<p:tagLst xmlns:a="http://schemas.openxmlformats.org/drawingml/2006/main" xmlns:r="http://schemas.openxmlformats.org/officeDocument/2006/relationships" xmlns:p="http://schemas.openxmlformats.org/presentationml/2006/main">
  <p:tag name="TIMING" val="|131.8|34.8|23.3|0.8|23.6|34.2|18|5.8"/>
</p:tagLst>
</file>

<file path=ppt/tags/tag6.xml><?xml version="1.0" encoding="utf-8"?>
<p:tagLst xmlns:a="http://schemas.openxmlformats.org/drawingml/2006/main" xmlns:r="http://schemas.openxmlformats.org/officeDocument/2006/relationships" xmlns:p="http://schemas.openxmlformats.org/presentationml/2006/main">
  <p:tag name="TIMING" val="|131.8|34.8|23.3|0.8|23.6|34.2|18|5.8"/>
</p:tagLst>
</file>

<file path=ppt/tags/tag7.xml><?xml version="1.0" encoding="utf-8"?>
<p:tagLst xmlns:a="http://schemas.openxmlformats.org/drawingml/2006/main" xmlns:r="http://schemas.openxmlformats.org/officeDocument/2006/relationships" xmlns:p="http://schemas.openxmlformats.org/presentationml/2006/main">
  <p:tag name="TIMING" val="|131.8|34.8|23.3|0.8|23.6|34.2|18|5.8"/>
</p:tagLst>
</file>

<file path=ppt/tags/tag8.xml><?xml version="1.0" encoding="utf-8"?>
<p:tagLst xmlns:a="http://schemas.openxmlformats.org/drawingml/2006/main" xmlns:r="http://schemas.openxmlformats.org/officeDocument/2006/relationships" xmlns:p="http://schemas.openxmlformats.org/presentationml/2006/main">
  <p:tag name="TIMING" val="|131.8|34.8|23.3|0.8|23.6|34.2|18|5.8"/>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133729</TotalTime>
  <Words>4880</Words>
  <Application>Microsoft Macintosh PowerPoint</Application>
  <PresentationFormat>Widescreen</PresentationFormat>
  <Paragraphs>746</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Mangal</vt:lpstr>
      <vt:lpstr>Tw Cen MT</vt:lpstr>
      <vt:lpstr>Wingdings</vt:lpstr>
      <vt:lpstr>Office Theme</vt:lpstr>
      <vt:lpstr>PowerPoint Presentation</vt:lpstr>
      <vt:lpstr>Today’s Topics</vt:lpstr>
      <vt:lpstr>If you don’t like something, change it. If you can’t change it, change your attitude.   Maya Angelou</vt:lpstr>
      <vt:lpstr>CFO—A Transformational Role</vt:lpstr>
      <vt:lpstr>CFO—A Transformational Role</vt:lpstr>
      <vt:lpstr>McKinsey’s Five Frames</vt:lpstr>
      <vt:lpstr>PowerPoint Presentation</vt:lpstr>
      <vt:lpstr>PowerPoint Presentation</vt:lpstr>
      <vt:lpstr>PowerPoint Presentation</vt:lpstr>
      <vt:lpstr>PowerPoint Presentation</vt:lpstr>
      <vt:lpstr>Why transformations fail</vt:lpstr>
      <vt:lpstr>Why transformations fail</vt:lpstr>
      <vt:lpstr>Why transformations succeed</vt:lpstr>
      <vt:lpstr>PowerPoint Presentation</vt:lpstr>
      <vt:lpstr>PowerPoint Presentation</vt:lpstr>
      <vt:lpstr>PowerPoint Presentation</vt:lpstr>
      <vt:lpstr>PowerPoint Presentation</vt:lpstr>
      <vt:lpstr>Respectful straight talk</vt:lpstr>
      <vt:lpstr>The Power of Why</vt:lpstr>
      <vt:lpstr>Babies and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Rapid Decision Making</vt:lpstr>
      <vt:lpstr>Rapid Action Taking</vt:lpstr>
      <vt:lpstr>PowerPoint Presentation</vt:lpstr>
      <vt:lpstr>PowerPoint Presentation</vt:lpstr>
      <vt:lpstr>Decision Effectiveness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role of fear</vt:lpstr>
      <vt:lpstr>Being a courageous leader</vt:lpstr>
      <vt:lpstr>PowerPoint Presentation</vt:lpstr>
      <vt:lpstr>PowerPoint Presentation</vt:lpstr>
      <vt:lpstr>PowerPoint Presentation</vt:lpstr>
      <vt:lpstr>Stage 2: Understanding</vt:lpstr>
      <vt:lpstr>Stage 3: Acceptance</vt:lpstr>
      <vt:lpstr>Stage 4: Commitment</vt:lpstr>
      <vt:lpstr>Stage 5: Engagement</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at the Speed of Trust</dc:title>
  <dc:creator>David Porter</dc:creator>
  <cp:lastModifiedBy>Microsoft Office User</cp:lastModifiedBy>
  <cp:revision>417</cp:revision>
  <cp:lastPrinted>2018-08-15T01:02:33Z</cp:lastPrinted>
  <dcterms:created xsi:type="dcterms:W3CDTF">2017-05-15T14:15:46Z</dcterms:created>
  <dcterms:modified xsi:type="dcterms:W3CDTF">2018-08-15T15:48:00Z</dcterms:modified>
</cp:coreProperties>
</file>