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306" r:id="rId3"/>
    <p:sldId id="309" r:id="rId4"/>
    <p:sldId id="278" r:id="rId5"/>
    <p:sldId id="316" r:id="rId6"/>
    <p:sldId id="310" r:id="rId7"/>
    <p:sldId id="331" r:id="rId8"/>
    <p:sldId id="332" r:id="rId9"/>
    <p:sldId id="333" r:id="rId10"/>
    <p:sldId id="336" r:id="rId11"/>
    <p:sldId id="337" r:id="rId12"/>
    <p:sldId id="334" r:id="rId13"/>
    <p:sldId id="335" r:id="rId14"/>
    <p:sldId id="287" r:id="rId15"/>
    <p:sldId id="317" r:id="rId16"/>
    <p:sldId id="319" r:id="rId17"/>
    <p:sldId id="320" r:id="rId18"/>
    <p:sldId id="329" r:id="rId19"/>
    <p:sldId id="330" r:id="rId20"/>
    <p:sldId id="311" r:id="rId21"/>
    <p:sldId id="312" r:id="rId22"/>
    <p:sldId id="313" r:id="rId23"/>
    <p:sldId id="338" r:id="rId24"/>
    <p:sldId id="339" r:id="rId25"/>
    <p:sldId id="340" r:id="rId26"/>
    <p:sldId id="34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A6B1"/>
    <a:srgbClr val="CF9A82"/>
    <a:srgbClr val="215888"/>
    <a:srgbClr val="60C2D8"/>
    <a:srgbClr val="53423F"/>
    <a:srgbClr val="000000"/>
    <a:srgbClr val="4B2F24"/>
    <a:srgbClr val="E5C846"/>
    <a:srgbClr val="DCC893"/>
    <a:srgbClr val="B7A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73" autoAdjust="0"/>
  </p:normalViewPr>
  <p:slideViewPr>
    <p:cSldViewPr snapToGrid="0">
      <p:cViewPr varScale="1">
        <p:scale>
          <a:sx n="58" d="100"/>
          <a:sy n="58" d="100"/>
        </p:scale>
        <p:origin x="96" y="978"/>
      </p:cViewPr>
      <p:guideLst/>
    </p:cSldViewPr>
  </p:slideViewPr>
  <p:outlineViewPr>
    <p:cViewPr>
      <p:scale>
        <a:sx n="33" d="100"/>
        <a:sy n="33" d="100"/>
      </p:scale>
      <p:origin x="0" y="-72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10E4A-8364-4E49-B327-3F5E9F82C574}" type="datetimeFigureOut">
              <a:rPr lang="en-US" smtClean="0"/>
              <a:t>1/21/2021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840E1-BC5D-4CAE-ABDD-BE11317B025A}" type="slidenum">
              <a:rPr lang="en-US" smtClean="0"/>
              <a:t>‹#›</a:t>
            </a:fld>
            <a:endParaRPr lang="en-US" dirty="0"/>
          </a:p>
        </p:txBody>
      </p:sp>
    </p:spTree>
    <p:extLst>
      <p:ext uri="{BB962C8B-B14F-4D97-AF65-F5344CB8AC3E}">
        <p14:creationId xmlns:p14="http://schemas.microsoft.com/office/powerpoint/2010/main" val="1154502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1</a:t>
            </a:fld>
            <a:endParaRPr lang="en-US" dirty="0"/>
          </a:p>
        </p:txBody>
      </p:sp>
    </p:spTree>
    <p:extLst>
      <p:ext uri="{BB962C8B-B14F-4D97-AF65-F5344CB8AC3E}">
        <p14:creationId xmlns:p14="http://schemas.microsoft.com/office/powerpoint/2010/main" val="478320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10</a:t>
            </a:fld>
            <a:endParaRPr lang="en-US" dirty="0"/>
          </a:p>
        </p:txBody>
      </p:sp>
    </p:spTree>
    <p:extLst>
      <p:ext uri="{BB962C8B-B14F-4D97-AF65-F5344CB8AC3E}">
        <p14:creationId xmlns:p14="http://schemas.microsoft.com/office/powerpoint/2010/main" val="786350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11</a:t>
            </a:fld>
            <a:endParaRPr lang="en-US" dirty="0"/>
          </a:p>
        </p:txBody>
      </p:sp>
    </p:spTree>
    <p:extLst>
      <p:ext uri="{BB962C8B-B14F-4D97-AF65-F5344CB8AC3E}">
        <p14:creationId xmlns:p14="http://schemas.microsoft.com/office/powerpoint/2010/main" val="1226787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12</a:t>
            </a:fld>
            <a:endParaRPr lang="en-US" dirty="0"/>
          </a:p>
        </p:txBody>
      </p:sp>
    </p:spTree>
    <p:extLst>
      <p:ext uri="{BB962C8B-B14F-4D97-AF65-F5344CB8AC3E}">
        <p14:creationId xmlns:p14="http://schemas.microsoft.com/office/powerpoint/2010/main" val="22786098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13</a:t>
            </a:fld>
            <a:endParaRPr lang="en-US" dirty="0"/>
          </a:p>
        </p:txBody>
      </p:sp>
    </p:spTree>
    <p:extLst>
      <p:ext uri="{BB962C8B-B14F-4D97-AF65-F5344CB8AC3E}">
        <p14:creationId xmlns:p14="http://schemas.microsoft.com/office/powerpoint/2010/main" val="3496682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14</a:t>
            </a:fld>
            <a:endParaRPr lang="en-US" dirty="0"/>
          </a:p>
        </p:txBody>
      </p:sp>
    </p:spTree>
    <p:extLst>
      <p:ext uri="{BB962C8B-B14F-4D97-AF65-F5344CB8AC3E}">
        <p14:creationId xmlns:p14="http://schemas.microsoft.com/office/powerpoint/2010/main" val="3859090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15</a:t>
            </a:fld>
            <a:endParaRPr lang="en-US" dirty="0"/>
          </a:p>
        </p:txBody>
      </p:sp>
    </p:spTree>
    <p:extLst>
      <p:ext uri="{BB962C8B-B14F-4D97-AF65-F5344CB8AC3E}">
        <p14:creationId xmlns:p14="http://schemas.microsoft.com/office/powerpoint/2010/main" val="3320346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16</a:t>
            </a:fld>
            <a:endParaRPr lang="en-US" dirty="0"/>
          </a:p>
        </p:txBody>
      </p:sp>
    </p:spTree>
    <p:extLst>
      <p:ext uri="{BB962C8B-B14F-4D97-AF65-F5344CB8AC3E}">
        <p14:creationId xmlns:p14="http://schemas.microsoft.com/office/powerpoint/2010/main" val="2395794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18</a:t>
            </a:fld>
            <a:endParaRPr lang="en-US" dirty="0"/>
          </a:p>
        </p:txBody>
      </p:sp>
    </p:spTree>
    <p:extLst>
      <p:ext uri="{BB962C8B-B14F-4D97-AF65-F5344CB8AC3E}">
        <p14:creationId xmlns:p14="http://schemas.microsoft.com/office/powerpoint/2010/main" val="36114069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19</a:t>
            </a:fld>
            <a:endParaRPr lang="en-US" dirty="0"/>
          </a:p>
        </p:txBody>
      </p:sp>
    </p:spTree>
    <p:extLst>
      <p:ext uri="{BB962C8B-B14F-4D97-AF65-F5344CB8AC3E}">
        <p14:creationId xmlns:p14="http://schemas.microsoft.com/office/powerpoint/2010/main" val="4088460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20</a:t>
            </a:fld>
            <a:endParaRPr lang="en-US" dirty="0"/>
          </a:p>
        </p:txBody>
      </p:sp>
    </p:spTree>
    <p:extLst>
      <p:ext uri="{BB962C8B-B14F-4D97-AF65-F5344CB8AC3E}">
        <p14:creationId xmlns:p14="http://schemas.microsoft.com/office/powerpoint/2010/main" val="3451531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2</a:t>
            </a:fld>
            <a:endParaRPr lang="en-US" dirty="0"/>
          </a:p>
        </p:txBody>
      </p:sp>
    </p:spTree>
    <p:extLst>
      <p:ext uri="{BB962C8B-B14F-4D97-AF65-F5344CB8AC3E}">
        <p14:creationId xmlns:p14="http://schemas.microsoft.com/office/powerpoint/2010/main" val="643223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21</a:t>
            </a:fld>
            <a:endParaRPr lang="en-US" dirty="0"/>
          </a:p>
        </p:txBody>
      </p:sp>
    </p:spTree>
    <p:extLst>
      <p:ext uri="{BB962C8B-B14F-4D97-AF65-F5344CB8AC3E}">
        <p14:creationId xmlns:p14="http://schemas.microsoft.com/office/powerpoint/2010/main" val="2358291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23</a:t>
            </a:fld>
            <a:endParaRPr lang="en-US" dirty="0"/>
          </a:p>
        </p:txBody>
      </p:sp>
    </p:spTree>
    <p:extLst>
      <p:ext uri="{BB962C8B-B14F-4D97-AF65-F5344CB8AC3E}">
        <p14:creationId xmlns:p14="http://schemas.microsoft.com/office/powerpoint/2010/main" val="4277169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24</a:t>
            </a:fld>
            <a:endParaRPr lang="en-US" dirty="0"/>
          </a:p>
        </p:txBody>
      </p:sp>
    </p:spTree>
    <p:extLst>
      <p:ext uri="{BB962C8B-B14F-4D97-AF65-F5344CB8AC3E}">
        <p14:creationId xmlns:p14="http://schemas.microsoft.com/office/powerpoint/2010/main" val="110877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25</a:t>
            </a:fld>
            <a:endParaRPr lang="en-US" dirty="0"/>
          </a:p>
        </p:txBody>
      </p:sp>
    </p:spTree>
    <p:extLst>
      <p:ext uri="{BB962C8B-B14F-4D97-AF65-F5344CB8AC3E}">
        <p14:creationId xmlns:p14="http://schemas.microsoft.com/office/powerpoint/2010/main" val="441410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26</a:t>
            </a:fld>
            <a:endParaRPr lang="en-US" dirty="0"/>
          </a:p>
        </p:txBody>
      </p:sp>
    </p:spTree>
    <p:extLst>
      <p:ext uri="{BB962C8B-B14F-4D97-AF65-F5344CB8AC3E}">
        <p14:creationId xmlns:p14="http://schemas.microsoft.com/office/powerpoint/2010/main" val="1618969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3</a:t>
            </a:fld>
            <a:endParaRPr lang="en-US" dirty="0"/>
          </a:p>
        </p:txBody>
      </p:sp>
    </p:spTree>
    <p:extLst>
      <p:ext uri="{BB962C8B-B14F-4D97-AF65-F5344CB8AC3E}">
        <p14:creationId xmlns:p14="http://schemas.microsoft.com/office/powerpoint/2010/main" val="206201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4</a:t>
            </a:fld>
            <a:endParaRPr lang="en-US" dirty="0"/>
          </a:p>
        </p:txBody>
      </p:sp>
    </p:spTree>
    <p:extLst>
      <p:ext uri="{BB962C8B-B14F-4D97-AF65-F5344CB8AC3E}">
        <p14:creationId xmlns:p14="http://schemas.microsoft.com/office/powerpoint/2010/main" val="27154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5</a:t>
            </a:fld>
            <a:endParaRPr lang="en-US" dirty="0"/>
          </a:p>
        </p:txBody>
      </p:sp>
    </p:spTree>
    <p:extLst>
      <p:ext uri="{BB962C8B-B14F-4D97-AF65-F5344CB8AC3E}">
        <p14:creationId xmlns:p14="http://schemas.microsoft.com/office/powerpoint/2010/main" val="939033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6</a:t>
            </a:fld>
            <a:endParaRPr lang="en-US" dirty="0"/>
          </a:p>
        </p:txBody>
      </p:sp>
    </p:spTree>
    <p:extLst>
      <p:ext uri="{BB962C8B-B14F-4D97-AF65-F5344CB8AC3E}">
        <p14:creationId xmlns:p14="http://schemas.microsoft.com/office/powerpoint/2010/main" val="136684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7</a:t>
            </a:fld>
            <a:endParaRPr lang="en-US" dirty="0"/>
          </a:p>
        </p:txBody>
      </p:sp>
    </p:spTree>
    <p:extLst>
      <p:ext uri="{BB962C8B-B14F-4D97-AF65-F5344CB8AC3E}">
        <p14:creationId xmlns:p14="http://schemas.microsoft.com/office/powerpoint/2010/main" val="230677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8</a:t>
            </a:fld>
            <a:endParaRPr lang="en-US" dirty="0"/>
          </a:p>
        </p:txBody>
      </p:sp>
    </p:spTree>
    <p:extLst>
      <p:ext uri="{BB962C8B-B14F-4D97-AF65-F5344CB8AC3E}">
        <p14:creationId xmlns:p14="http://schemas.microsoft.com/office/powerpoint/2010/main" val="1700750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840E1-BC5D-4CAE-ABDD-BE11317B025A}" type="slidenum">
              <a:rPr lang="en-US" smtClean="0"/>
              <a:t>9</a:t>
            </a:fld>
            <a:endParaRPr lang="en-US" dirty="0"/>
          </a:p>
        </p:txBody>
      </p:sp>
    </p:spTree>
    <p:extLst>
      <p:ext uri="{BB962C8B-B14F-4D97-AF65-F5344CB8AC3E}">
        <p14:creationId xmlns:p14="http://schemas.microsoft.com/office/powerpoint/2010/main" val="3222862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75D9C-1F24-4763-AEB1-2CC9E85DC8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167344-6F10-4A26-BCB0-175BC3B740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728B50-F498-4D5B-8A44-9FA8F06B6DDB}"/>
              </a:ext>
            </a:extLst>
          </p:cNvPr>
          <p:cNvSpPr>
            <a:spLocks noGrp="1"/>
          </p:cNvSpPr>
          <p:nvPr>
            <p:ph type="dt" sz="half" idx="10"/>
          </p:nvPr>
        </p:nvSpPr>
        <p:spPr/>
        <p:txBody>
          <a:bodyPr/>
          <a:lstStyle/>
          <a:p>
            <a:fld id="{2D09B3DD-2BD4-4051-910A-9819BFC8D023}" type="datetimeFigureOut">
              <a:rPr lang="en-US" smtClean="0"/>
              <a:t>1/21/2021</a:t>
            </a:fld>
            <a:endParaRPr lang="en-US" dirty="0"/>
          </a:p>
        </p:txBody>
      </p:sp>
      <p:sp>
        <p:nvSpPr>
          <p:cNvPr id="5" name="Footer Placeholder 4">
            <a:extLst>
              <a:ext uri="{FF2B5EF4-FFF2-40B4-BE49-F238E27FC236}">
                <a16:creationId xmlns:a16="http://schemas.microsoft.com/office/drawing/2014/main" id="{78ED9F7A-143F-433A-BB0C-6C8B823BCC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96A093-B1D6-486C-B81D-7F4C38ACEF08}"/>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207446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0143D-1D61-48D1-9FDE-4065FB55832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EACBCC-CA61-4BF6-BE10-4A0AC3B3F9E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31D709-77AF-4211-AFF6-549D7D0E4F1A}"/>
              </a:ext>
            </a:extLst>
          </p:cNvPr>
          <p:cNvSpPr>
            <a:spLocks noGrp="1"/>
          </p:cNvSpPr>
          <p:nvPr>
            <p:ph type="dt" sz="half" idx="10"/>
          </p:nvPr>
        </p:nvSpPr>
        <p:spPr/>
        <p:txBody>
          <a:bodyPr/>
          <a:lstStyle/>
          <a:p>
            <a:fld id="{2D09B3DD-2BD4-4051-910A-9819BFC8D023}" type="datetimeFigureOut">
              <a:rPr lang="en-US" smtClean="0"/>
              <a:t>1/21/2021</a:t>
            </a:fld>
            <a:endParaRPr lang="en-US" dirty="0"/>
          </a:p>
        </p:txBody>
      </p:sp>
      <p:sp>
        <p:nvSpPr>
          <p:cNvPr id="5" name="Footer Placeholder 4">
            <a:extLst>
              <a:ext uri="{FF2B5EF4-FFF2-40B4-BE49-F238E27FC236}">
                <a16:creationId xmlns:a16="http://schemas.microsoft.com/office/drawing/2014/main" id="{73AABFDC-00B6-4DC9-BD70-76EC9D1097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5E499-C0C2-4A8E-97A3-15DAC903E19A}"/>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2769930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8969FF-9A4E-4E00-8CC5-CEE5C6668C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8678CD-1E81-4369-A60C-9ED544B637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1E38E-2DE9-43BE-BA23-3E23016D07F7}"/>
              </a:ext>
            </a:extLst>
          </p:cNvPr>
          <p:cNvSpPr>
            <a:spLocks noGrp="1"/>
          </p:cNvSpPr>
          <p:nvPr>
            <p:ph type="dt" sz="half" idx="10"/>
          </p:nvPr>
        </p:nvSpPr>
        <p:spPr/>
        <p:txBody>
          <a:bodyPr/>
          <a:lstStyle/>
          <a:p>
            <a:fld id="{2D09B3DD-2BD4-4051-910A-9819BFC8D023}" type="datetimeFigureOut">
              <a:rPr lang="en-US" smtClean="0"/>
              <a:t>1/21/2021</a:t>
            </a:fld>
            <a:endParaRPr lang="en-US" dirty="0"/>
          </a:p>
        </p:txBody>
      </p:sp>
      <p:sp>
        <p:nvSpPr>
          <p:cNvPr id="5" name="Footer Placeholder 4">
            <a:extLst>
              <a:ext uri="{FF2B5EF4-FFF2-40B4-BE49-F238E27FC236}">
                <a16:creationId xmlns:a16="http://schemas.microsoft.com/office/drawing/2014/main" id="{8FB5FBDC-EBBD-4143-AF36-FFD4C95924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A82FF8-FB79-4E11-BA0E-95D8EACB88E3}"/>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879087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A980-97FD-4AB0-819A-F9D6E7544E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4495B3-674B-48E2-B735-969045205FC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A551EA-E0D9-4F18-9E3B-5D81AD95103F}"/>
              </a:ext>
            </a:extLst>
          </p:cNvPr>
          <p:cNvSpPr>
            <a:spLocks noGrp="1"/>
          </p:cNvSpPr>
          <p:nvPr>
            <p:ph type="dt" sz="half" idx="10"/>
          </p:nvPr>
        </p:nvSpPr>
        <p:spPr/>
        <p:txBody>
          <a:bodyPr/>
          <a:lstStyle/>
          <a:p>
            <a:fld id="{2D09B3DD-2BD4-4051-910A-9819BFC8D023}" type="datetimeFigureOut">
              <a:rPr lang="en-US" smtClean="0"/>
              <a:t>1/21/2021</a:t>
            </a:fld>
            <a:endParaRPr lang="en-US" dirty="0"/>
          </a:p>
        </p:txBody>
      </p:sp>
      <p:sp>
        <p:nvSpPr>
          <p:cNvPr id="5" name="Footer Placeholder 4">
            <a:extLst>
              <a:ext uri="{FF2B5EF4-FFF2-40B4-BE49-F238E27FC236}">
                <a16:creationId xmlns:a16="http://schemas.microsoft.com/office/drawing/2014/main" id="{7EA39B59-1041-429E-ADD6-70B81F3002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B30EC4-AC4D-4FD7-BB98-45D148C41D50}"/>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1813947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14D26-BD2F-43B1-BDD5-DC9E779D92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421964-1786-4EB4-8736-7030C7FCA3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4042C68-BB18-42D1-83A3-B0DD2B267878}"/>
              </a:ext>
            </a:extLst>
          </p:cNvPr>
          <p:cNvSpPr>
            <a:spLocks noGrp="1"/>
          </p:cNvSpPr>
          <p:nvPr>
            <p:ph type="dt" sz="half" idx="10"/>
          </p:nvPr>
        </p:nvSpPr>
        <p:spPr/>
        <p:txBody>
          <a:bodyPr/>
          <a:lstStyle/>
          <a:p>
            <a:fld id="{2D09B3DD-2BD4-4051-910A-9819BFC8D023}" type="datetimeFigureOut">
              <a:rPr lang="en-US" smtClean="0"/>
              <a:t>1/21/2021</a:t>
            </a:fld>
            <a:endParaRPr lang="en-US" dirty="0"/>
          </a:p>
        </p:txBody>
      </p:sp>
      <p:sp>
        <p:nvSpPr>
          <p:cNvPr id="5" name="Footer Placeholder 4">
            <a:extLst>
              <a:ext uri="{FF2B5EF4-FFF2-40B4-BE49-F238E27FC236}">
                <a16:creationId xmlns:a16="http://schemas.microsoft.com/office/drawing/2014/main" id="{2F3F7EA9-FC5E-48AD-80C3-599EF32272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BC002C-E361-48DA-BE67-DB39AF7B8EC6}"/>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616853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3A21-3957-4FC1-A0BC-0E076309C1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8D06A7-7A20-49CF-8DB9-B20CBC225D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EDF9A0-ADB2-4E24-9584-E57E8768D53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730D70-8449-4665-B5DB-322627E83485}"/>
              </a:ext>
            </a:extLst>
          </p:cNvPr>
          <p:cNvSpPr>
            <a:spLocks noGrp="1"/>
          </p:cNvSpPr>
          <p:nvPr>
            <p:ph type="dt" sz="half" idx="10"/>
          </p:nvPr>
        </p:nvSpPr>
        <p:spPr/>
        <p:txBody>
          <a:bodyPr/>
          <a:lstStyle/>
          <a:p>
            <a:fld id="{2D09B3DD-2BD4-4051-910A-9819BFC8D023}" type="datetimeFigureOut">
              <a:rPr lang="en-US" smtClean="0"/>
              <a:t>1/21/2021</a:t>
            </a:fld>
            <a:endParaRPr lang="en-US" dirty="0"/>
          </a:p>
        </p:txBody>
      </p:sp>
      <p:sp>
        <p:nvSpPr>
          <p:cNvPr id="6" name="Footer Placeholder 5">
            <a:extLst>
              <a:ext uri="{FF2B5EF4-FFF2-40B4-BE49-F238E27FC236}">
                <a16:creationId xmlns:a16="http://schemas.microsoft.com/office/drawing/2014/main" id="{620B5D18-FBDA-41C9-ACD0-A7B911316B0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7A0430-0070-41DA-9BAB-9EE42E9182FE}"/>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145512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C19A-8B6B-4FD3-BA48-3031201F1B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622AD7-A33F-4EFB-B391-18558E4C5E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FDE6C8-3AE8-4EF6-8D82-03BBF7D120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81E4A5-7E9B-4A29-9D82-1587989457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469CE9F-96B6-44F7-BEFD-C41F5AF22D4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F84CA0-E267-4C74-80A2-69E5094CE3BB}"/>
              </a:ext>
            </a:extLst>
          </p:cNvPr>
          <p:cNvSpPr>
            <a:spLocks noGrp="1"/>
          </p:cNvSpPr>
          <p:nvPr>
            <p:ph type="dt" sz="half" idx="10"/>
          </p:nvPr>
        </p:nvSpPr>
        <p:spPr/>
        <p:txBody>
          <a:bodyPr/>
          <a:lstStyle/>
          <a:p>
            <a:fld id="{2D09B3DD-2BD4-4051-910A-9819BFC8D023}" type="datetimeFigureOut">
              <a:rPr lang="en-US" smtClean="0"/>
              <a:t>1/21/2021</a:t>
            </a:fld>
            <a:endParaRPr lang="en-US" dirty="0"/>
          </a:p>
        </p:txBody>
      </p:sp>
      <p:sp>
        <p:nvSpPr>
          <p:cNvPr id="8" name="Footer Placeholder 7">
            <a:extLst>
              <a:ext uri="{FF2B5EF4-FFF2-40B4-BE49-F238E27FC236}">
                <a16:creationId xmlns:a16="http://schemas.microsoft.com/office/drawing/2014/main" id="{E928C160-058B-4059-B5B7-12088878003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1820F1-FE12-4836-86F6-3B7148092B3E}"/>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687671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91DE3-9CEA-4244-BB41-25ACC65A2A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0ACD05-714D-4D27-B734-8AD4CD3371AC}"/>
              </a:ext>
            </a:extLst>
          </p:cNvPr>
          <p:cNvSpPr>
            <a:spLocks noGrp="1"/>
          </p:cNvSpPr>
          <p:nvPr>
            <p:ph type="dt" sz="half" idx="10"/>
          </p:nvPr>
        </p:nvSpPr>
        <p:spPr/>
        <p:txBody>
          <a:bodyPr/>
          <a:lstStyle/>
          <a:p>
            <a:fld id="{2D09B3DD-2BD4-4051-910A-9819BFC8D023}" type="datetimeFigureOut">
              <a:rPr lang="en-US" smtClean="0"/>
              <a:t>1/21/2021</a:t>
            </a:fld>
            <a:endParaRPr lang="en-US" dirty="0"/>
          </a:p>
        </p:txBody>
      </p:sp>
      <p:sp>
        <p:nvSpPr>
          <p:cNvPr id="4" name="Footer Placeholder 3">
            <a:extLst>
              <a:ext uri="{FF2B5EF4-FFF2-40B4-BE49-F238E27FC236}">
                <a16:creationId xmlns:a16="http://schemas.microsoft.com/office/drawing/2014/main" id="{6CA20CE9-7F4F-4C1D-9476-FECA13CD89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EAC7E84-CF03-4F07-97E3-EB185D39432C}"/>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1892163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3DB4D3-B749-4982-A76A-E3A9A848C559}"/>
              </a:ext>
            </a:extLst>
          </p:cNvPr>
          <p:cNvSpPr>
            <a:spLocks noGrp="1"/>
          </p:cNvSpPr>
          <p:nvPr>
            <p:ph type="dt" sz="half" idx="10"/>
          </p:nvPr>
        </p:nvSpPr>
        <p:spPr/>
        <p:txBody>
          <a:bodyPr/>
          <a:lstStyle/>
          <a:p>
            <a:fld id="{2D09B3DD-2BD4-4051-910A-9819BFC8D023}" type="datetimeFigureOut">
              <a:rPr lang="en-US" smtClean="0"/>
              <a:t>1/21/2021</a:t>
            </a:fld>
            <a:endParaRPr lang="en-US" dirty="0"/>
          </a:p>
        </p:txBody>
      </p:sp>
      <p:sp>
        <p:nvSpPr>
          <p:cNvPr id="3" name="Footer Placeholder 2">
            <a:extLst>
              <a:ext uri="{FF2B5EF4-FFF2-40B4-BE49-F238E27FC236}">
                <a16:creationId xmlns:a16="http://schemas.microsoft.com/office/drawing/2014/main" id="{7B23197E-98B1-4854-8A53-2F29082EB0D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2227B14-5E23-4490-A99C-6BBFFA68F45D}"/>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272192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FBC10-A187-4428-A82F-9E72CEAFB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F1C09E-D9B3-43C8-8F5B-5D9958B031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F66A7C-1EBE-4002-A21D-673C34FF6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932E9E-1027-4421-A914-3CB701D01258}"/>
              </a:ext>
            </a:extLst>
          </p:cNvPr>
          <p:cNvSpPr>
            <a:spLocks noGrp="1"/>
          </p:cNvSpPr>
          <p:nvPr>
            <p:ph type="dt" sz="half" idx="10"/>
          </p:nvPr>
        </p:nvSpPr>
        <p:spPr/>
        <p:txBody>
          <a:bodyPr/>
          <a:lstStyle/>
          <a:p>
            <a:fld id="{2D09B3DD-2BD4-4051-910A-9819BFC8D023}" type="datetimeFigureOut">
              <a:rPr lang="en-US" smtClean="0"/>
              <a:t>1/21/2021</a:t>
            </a:fld>
            <a:endParaRPr lang="en-US" dirty="0"/>
          </a:p>
        </p:txBody>
      </p:sp>
      <p:sp>
        <p:nvSpPr>
          <p:cNvPr id="6" name="Footer Placeholder 5">
            <a:extLst>
              <a:ext uri="{FF2B5EF4-FFF2-40B4-BE49-F238E27FC236}">
                <a16:creationId xmlns:a16="http://schemas.microsoft.com/office/drawing/2014/main" id="{B7D4407D-0530-4119-A654-CD264D59448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6F20A25-D1B0-4219-8248-64C41715B98B}"/>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270627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56BC2-E82E-48CC-9F3D-F4DEC11ABE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D8F4434-C271-40EA-BF45-67D0825A59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D16022E-F115-4F71-9AB4-B6FF6D3B6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A4032F-3681-430F-9093-4D8AE1F8761C}"/>
              </a:ext>
            </a:extLst>
          </p:cNvPr>
          <p:cNvSpPr>
            <a:spLocks noGrp="1"/>
          </p:cNvSpPr>
          <p:nvPr>
            <p:ph type="dt" sz="half" idx="10"/>
          </p:nvPr>
        </p:nvSpPr>
        <p:spPr/>
        <p:txBody>
          <a:bodyPr/>
          <a:lstStyle/>
          <a:p>
            <a:fld id="{2D09B3DD-2BD4-4051-910A-9819BFC8D023}" type="datetimeFigureOut">
              <a:rPr lang="en-US" smtClean="0"/>
              <a:t>1/21/2021</a:t>
            </a:fld>
            <a:endParaRPr lang="en-US" dirty="0"/>
          </a:p>
        </p:txBody>
      </p:sp>
      <p:sp>
        <p:nvSpPr>
          <p:cNvPr id="6" name="Footer Placeholder 5">
            <a:extLst>
              <a:ext uri="{FF2B5EF4-FFF2-40B4-BE49-F238E27FC236}">
                <a16:creationId xmlns:a16="http://schemas.microsoft.com/office/drawing/2014/main" id="{DCE71EC3-E91F-4DF4-AE62-7327A9A5E9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B1BBAC1-9EDF-45C6-8435-D3C31FA008AE}"/>
              </a:ext>
            </a:extLst>
          </p:cNvPr>
          <p:cNvSpPr>
            <a:spLocks noGrp="1"/>
          </p:cNvSpPr>
          <p:nvPr>
            <p:ph type="sldNum" sz="quarter" idx="12"/>
          </p:nvPr>
        </p:nvSpPr>
        <p:spPr/>
        <p:txBody>
          <a:bodyPr/>
          <a:lstStyle/>
          <a:p>
            <a:fld id="{7999BCC7-30D9-4B02-A5DE-EB6F3AD80B23}" type="slidenum">
              <a:rPr lang="en-US" smtClean="0"/>
              <a:t>‹#›</a:t>
            </a:fld>
            <a:endParaRPr lang="en-US" dirty="0"/>
          </a:p>
        </p:txBody>
      </p:sp>
    </p:spTree>
    <p:extLst>
      <p:ext uri="{BB962C8B-B14F-4D97-AF65-F5344CB8AC3E}">
        <p14:creationId xmlns:p14="http://schemas.microsoft.com/office/powerpoint/2010/main" val="33961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7DEA0F-546C-4478-80C6-6DB887CA6F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E9F1DB3-6D58-48E2-AB6F-446561EDAF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FC0CB8-F057-4C65-9F46-6E7DF3F0B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09B3DD-2BD4-4051-910A-9819BFC8D023}" type="datetimeFigureOut">
              <a:rPr lang="en-US" smtClean="0"/>
              <a:t>1/21/2021</a:t>
            </a:fld>
            <a:endParaRPr lang="en-US" dirty="0"/>
          </a:p>
        </p:txBody>
      </p:sp>
      <p:sp>
        <p:nvSpPr>
          <p:cNvPr id="5" name="Footer Placeholder 4">
            <a:extLst>
              <a:ext uri="{FF2B5EF4-FFF2-40B4-BE49-F238E27FC236}">
                <a16:creationId xmlns:a16="http://schemas.microsoft.com/office/drawing/2014/main" id="{334C2DF8-3DB9-4E01-B4A6-7A0877880E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115F808-9DBE-4CB5-85F6-EC7D3F1760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9BCC7-30D9-4B02-A5DE-EB6F3AD80B23}" type="slidenum">
              <a:rPr lang="en-US" smtClean="0"/>
              <a:t>‹#›</a:t>
            </a:fld>
            <a:endParaRPr lang="en-US" dirty="0"/>
          </a:p>
        </p:txBody>
      </p:sp>
    </p:spTree>
    <p:extLst>
      <p:ext uri="{BB962C8B-B14F-4D97-AF65-F5344CB8AC3E}">
        <p14:creationId xmlns:p14="http://schemas.microsoft.com/office/powerpoint/2010/main" val="1275799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0C1690E-B685-4028-AB5F-19A364635F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964704" y="499135"/>
            <a:ext cx="9227296" cy="5872789"/>
          </a:xfrm>
          <a:prstGeom prst="rect">
            <a:avLst/>
          </a:prstGeom>
          <a:noFill/>
          <a:extLst>
            <a:ext uri="{909E8E84-426E-40DD-AFC4-6F175D3DCCD1}">
              <a14:hiddenFill xmlns:a14="http://schemas.microsoft.com/office/drawing/2010/main">
                <a:solidFill>
                  <a:srgbClr val="FFFFFF"/>
                </a:solidFill>
              </a14:hiddenFill>
            </a:ext>
          </a:extLst>
        </p:spPr>
      </p:pic>
      <p:sp>
        <p:nvSpPr>
          <p:cNvPr id="78" name="Freeform: Shape 77">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675431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478"/>
            <a:ext cx="5953780"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6A97E15-3F98-4DE9-904E-A4AD53021AE1}"/>
              </a:ext>
            </a:extLst>
          </p:cNvPr>
          <p:cNvSpPr>
            <a:spLocks noGrp="1"/>
          </p:cNvSpPr>
          <p:nvPr>
            <p:ph type="title"/>
          </p:nvPr>
        </p:nvSpPr>
        <p:spPr>
          <a:xfrm>
            <a:off x="390524" y="676274"/>
            <a:ext cx="4295775" cy="1941797"/>
          </a:xfrm>
        </p:spPr>
        <p:txBody>
          <a:bodyPr vert="horz" lIns="91440" tIns="45720" rIns="91440" bIns="45720" rtlCol="0" anchor="t" anchorCtr="0">
            <a:noAutofit/>
          </a:bodyPr>
          <a:lstStyle/>
          <a:p>
            <a:r>
              <a:rPr lang="en-US" b="1" dirty="0"/>
              <a:t>Wellness:</a:t>
            </a:r>
            <a:br>
              <a:rPr lang="en-US" b="1" dirty="0"/>
            </a:br>
            <a:r>
              <a:rPr lang="en-US" b="1" dirty="0"/>
              <a:t>Shifting the Paradigm</a:t>
            </a:r>
            <a:endParaRPr lang="en-US" dirty="0"/>
          </a:p>
        </p:txBody>
      </p:sp>
      <p:sp>
        <p:nvSpPr>
          <p:cNvPr id="3" name="TextBox 2">
            <a:extLst>
              <a:ext uri="{FF2B5EF4-FFF2-40B4-BE49-F238E27FC236}">
                <a16:creationId xmlns:a16="http://schemas.microsoft.com/office/drawing/2014/main" id="{026B3C6E-866D-4F03-A148-62DE2AFF5427}"/>
              </a:ext>
            </a:extLst>
          </p:cNvPr>
          <p:cNvSpPr txBox="1"/>
          <p:nvPr/>
        </p:nvSpPr>
        <p:spPr>
          <a:xfrm>
            <a:off x="356410" y="5032922"/>
            <a:ext cx="2752726" cy="1092607"/>
          </a:xfrm>
          <a:prstGeom prst="rect">
            <a:avLst/>
          </a:prstGeom>
          <a:noFill/>
        </p:spPr>
        <p:txBody>
          <a:bodyPr wrap="square" rtlCol="0">
            <a:spAutoFit/>
          </a:bodyPr>
          <a:lstStyle/>
          <a:p>
            <a:r>
              <a:rPr lang="en-US" sz="1300" dirty="0"/>
              <a:t>Sheila Bannister, MS, CHES®, CHWC</a:t>
            </a:r>
          </a:p>
          <a:p>
            <a:r>
              <a:rPr lang="en-US" sz="1300" dirty="0"/>
              <a:t>Health and Wellness Director</a:t>
            </a:r>
          </a:p>
          <a:p>
            <a:r>
              <a:rPr lang="en-US" sz="1300" dirty="0"/>
              <a:t>EPIC Insurance Midwest</a:t>
            </a:r>
          </a:p>
          <a:p>
            <a:endParaRPr lang="en-US" sz="1300" dirty="0"/>
          </a:p>
          <a:p>
            <a:r>
              <a:rPr lang="en-US" sz="1300" dirty="0"/>
              <a:t>January, 2021</a:t>
            </a:r>
          </a:p>
        </p:txBody>
      </p:sp>
    </p:spTree>
    <p:extLst>
      <p:ext uri="{BB962C8B-B14F-4D97-AF65-F5344CB8AC3E}">
        <p14:creationId xmlns:p14="http://schemas.microsoft.com/office/powerpoint/2010/main" val="42831001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6A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dirty="0">
                <a:solidFill>
                  <a:srgbClr val="FFFFFF"/>
                </a:solidFill>
              </a:rPr>
              <a:t>Environmental Supports</a:t>
            </a:r>
          </a:p>
        </p:txBody>
      </p:sp>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5BCD4F-15A1-41AE-8BC8-C2D12DB0684E}"/>
              </a:ext>
            </a:extLst>
          </p:cNvPr>
          <p:cNvSpPr/>
          <p:nvPr/>
        </p:nvSpPr>
        <p:spPr>
          <a:xfrm>
            <a:off x="7696200" y="561976"/>
            <a:ext cx="3971545" cy="5762624"/>
          </a:xfrm>
          <a:prstGeom prst="rect">
            <a:avLst/>
          </a:prstGeom>
        </p:spPr>
        <p:txBody>
          <a:bodyPr vert="horz" lIns="91440" tIns="45720" rIns="91440" bIns="45720" rtlCol="0" anchor="t" anchorCtr="0">
            <a:normAutofit/>
          </a:bodyPr>
          <a:lstStyle/>
          <a:p>
            <a:pPr>
              <a:spcAft>
                <a:spcPts val="1200"/>
              </a:spcAft>
            </a:pPr>
            <a:r>
              <a:rPr lang="en-US" sz="1600" dirty="0">
                <a:solidFill>
                  <a:schemeClr val="bg1"/>
                </a:solidFill>
              </a:rPr>
              <a:t>Make the Healthy Choice the Easy Choice</a:t>
            </a:r>
          </a:p>
          <a:p>
            <a:pPr marL="285750" indent="-285750">
              <a:spcAft>
                <a:spcPts val="1200"/>
              </a:spcAft>
              <a:buFont typeface="Arial" panose="020B0604020202020204" pitchFamily="34" charset="0"/>
              <a:buChar char="•"/>
            </a:pPr>
            <a:r>
              <a:rPr lang="en-US" sz="1600" dirty="0">
                <a:solidFill>
                  <a:schemeClr val="bg1"/>
                </a:solidFill>
              </a:rPr>
              <a:t>Onsite Fitness Facility</a:t>
            </a:r>
          </a:p>
          <a:p>
            <a:pPr marL="285750" indent="-285750">
              <a:spcAft>
                <a:spcPts val="1200"/>
              </a:spcAft>
              <a:buFont typeface="Arial" panose="020B0604020202020204" pitchFamily="34" charset="0"/>
              <a:buChar char="•"/>
            </a:pPr>
            <a:r>
              <a:rPr lang="en-US" sz="1600" dirty="0">
                <a:solidFill>
                  <a:schemeClr val="bg1"/>
                </a:solidFill>
              </a:rPr>
              <a:t>Active Breakrooms</a:t>
            </a:r>
          </a:p>
          <a:p>
            <a:pPr marL="285750" indent="-285750">
              <a:spcAft>
                <a:spcPts val="1200"/>
              </a:spcAft>
              <a:buFont typeface="Arial" panose="020B0604020202020204" pitchFamily="34" charset="0"/>
              <a:buChar char="•"/>
            </a:pPr>
            <a:r>
              <a:rPr lang="en-US" sz="1600" dirty="0">
                <a:solidFill>
                  <a:schemeClr val="bg1"/>
                </a:solidFill>
              </a:rPr>
              <a:t>Lactation Room</a:t>
            </a:r>
          </a:p>
          <a:p>
            <a:pPr marL="285750" indent="-285750">
              <a:spcAft>
                <a:spcPts val="1200"/>
              </a:spcAft>
              <a:buFont typeface="Arial" panose="020B0604020202020204" pitchFamily="34" charset="0"/>
              <a:buChar char="•"/>
            </a:pPr>
            <a:r>
              <a:rPr lang="en-US" sz="1600" dirty="0">
                <a:solidFill>
                  <a:schemeClr val="bg1"/>
                </a:solidFill>
              </a:rPr>
              <a:t>Relaxation Room</a:t>
            </a:r>
          </a:p>
          <a:p>
            <a:pPr marL="285750" indent="-285750">
              <a:spcAft>
                <a:spcPts val="1200"/>
              </a:spcAft>
              <a:buFont typeface="Arial" panose="020B0604020202020204" pitchFamily="34" charset="0"/>
              <a:buChar char="•"/>
            </a:pPr>
            <a:r>
              <a:rPr lang="en-US" sz="1600" dirty="0">
                <a:solidFill>
                  <a:schemeClr val="bg1"/>
                </a:solidFill>
              </a:rPr>
              <a:t>Walking Paths</a:t>
            </a:r>
          </a:p>
          <a:p>
            <a:pPr marL="285750" indent="-285750">
              <a:spcAft>
                <a:spcPts val="1200"/>
              </a:spcAft>
              <a:buFont typeface="Arial" panose="020B0604020202020204" pitchFamily="34" charset="0"/>
              <a:buChar char="•"/>
            </a:pPr>
            <a:r>
              <a:rPr lang="en-US" sz="1600" dirty="0">
                <a:solidFill>
                  <a:schemeClr val="bg1"/>
                </a:solidFill>
              </a:rPr>
              <a:t>Bike Racks</a:t>
            </a:r>
          </a:p>
          <a:p>
            <a:pPr marL="285750" indent="-285750">
              <a:spcAft>
                <a:spcPts val="1200"/>
              </a:spcAft>
              <a:buFont typeface="Arial" panose="020B0604020202020204" pitchFamily="34" charset="0"/>
              <a:buChar char="•"/>
            </a:pPr>
            <a:r>
              <a:rPr lang="en-US" sz="1600" dirty="0">
                <a:solidFill>
                  <a:schemeClr val="bg1"/>
                </a:solidFill>
              </a:rPr>
              <a:t>Healthy Vending Options</a:t>
            </a:r>
          </a:p>
          <a:p>
            <a:pPr marL="285750" indent="-285750">
              <a:spcAft>
                <a:spcPts val="1200"/>
              </a:spcAft>
              <a:buFont typeface="Arial" panose="020B0604020202020204" pitchFamily="34" charset="0"/>
              <a:buChar char="•"/>
            </a:pPr>
            <a:r>
              <a:rPr lang="en-US" sz="1600" dirty="0">
                <a:solidFill>
                  <a:schemeClr val="bg1"/>
                </a:solidFill>
              </a:rPr>
              <a:t>Healthy Cafeteria Options</a:t>
            </a:r>
          </a:p>
          <a:p>
            <a:pPr marL="285750" indent="-285750">
              <a:spcAft>
                <a:spcPts val="1200"/>
              </a:spcAft>
              <a:buFont typeface="Arial" panose="020B0604020202020204" pitchFamily="34" charset="0"/>
              <a:buChar char="•"/>
            </a:pPr>
            <a:r>
              <a:rPr lang="en-US" sz="1600" dirty="0">
                <a:solidFill>
                  <a:schemeClr val="bg1"/>
                </a:solidFill>
              </a:rPr>
              <a:t>Ergonomic Workstations</a:t>
            </a:r>
          </a:p>
          <a:p>
            <a:pPr marL="285750" indent="-285750">
              <a:spcAft>
                <a:spcPts val="1200"/>
              </a:spcAft>
              <a:buFont typeface="Arial" panose="020B0604020202020204" pitchFamily="34" charset="0"/>
              <a:buChar char="•"/>
            </a:pPr>
            <a:r>
              <a:rPr lang="en-US" sz="1600" dirty="0">
                <a:solidFill>
                  <a:schemeClr val="bg1"/>
                </a:solidFill>
              </a:rPr>
              <a:t>Accessible and Attractive Stairwells</a:t>
            </a:r>
          </a:p>
          <a:p>
            <a:pPr marL="285750" indent="-285750">
              <a:spcAft>
                <a:spcPts val="1200"/>
              </a:spcAft>
              <a:buFont typeface="Arial" panose="020B0604020202020204" pitchFamily="34" charset="0"/>
              <a:buChar char="•"/>
            </a:pPr>
            <a:endParaRPr lang="en-US" sz="1300" dirty="0">
              <a:solidFill>
                <a:schemeClr val="bg1"/>
              </a:solidFill>
            </a:endParaRPr>
          </a:p>
        </p:txBody>
      </p:sp>
      <p:pic>
        <p:nvPicPr>
          <p:cNvPr id="7" name="Content Placeholder 3">
            <a:extLst>
              <a:ext uri="{FF2B5EF4-FFF2-40B4-BE49-F238E27FC236}">
                <a16:creationId xmlns:a16="http://schemas.microsoft.com/office/drawing/2014/main" id="{A6A4F8C9-043E-4F3C-8998-7E03D53043F3}"/>
              </a:ext>
            </a:extLst>
          </p:cNvPr>
          <p:cNvPicPr>
            <a:picLocks noChangeAspect="1"/>
          </p:cNvPicPr>
          <p:nvPr/>
        </p:nvPicPr>
        <p:blipFill rotWithShape="1">
          <a:blip r:embed="rId3">
            <a:extLst>
              <a:ext uri="{28A0092B-C50C-407E-A947-70E740481C1C}">
                <a14:useLocalDpi xmlns:a14="http://schemas.microsoft.com/office/drawing/2010/main" val="0"/>
              </a:ext>
            </a:extLst>
          </a:blip>
          <a:srcRect l="4156" t="7703" r="5388" b="8614"/>
          <a:stretch/>
        </p:blipFill>
        <p:spPr>
          <a:xfrm>
            <a:off x="340254" y="2743200"/>
            <a:ext cx="7061714" cy="3782727"/>
          </a:xfrm>
          <a:prstGeom prst="rect">
            <a:avLst/>
          </a:prstGeom>
        </p:spPr>
      </p:pic>
    </p:spTree>
    <p:extLst>
      <p:ext uri="{BB962C8B-B14F-4D97-AF65-F5344CB8AC3E}">
        <p14:creationId xmlns:p14="http://schemas.microsoft.com/office/powerpoint/2010/main" val="3401577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6A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dirty="0">
                <a:solidFill>
                  <a:srgbClr val="FFFFFF"/>
                </a:solidFill>
              </a:rPr>
              <a:t>Policies that Support Wellness</a:t>
            </a:r>
          </a:p>
        </p:txBody>
      </p:sp>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5BCD4F-15A1-41AE-8BC8-C2D12DB0684E}"/>
              </a:ext>
            </a:extLst>
          </p:cNvPr>
          <p:cNvSpPr/>
          <p:nvPr/>
        </p:nvSpPr>
        <p:spPr>
          <a:xfrm>
            <a:off x="7696200" y="561976"/>
            <a:ext cx="3971545" cy="5762624"/>
          </a:xfrm>
          <a:prstGeom prst="rect">
            <a:avLst/>
          </a:prstGeom>
        </p:spPr>
        <p:txBody>
          <a:bodyPr vert="horz" lIns="91440" tIns="45720" rIns="91440" bIns="45720" rtlCol="0" anchor="t" anchorCtr="0">
            <a:normAutofit/>
          </a:bodyPr>
          <a:lstStyle/>
          <a:p>
            <a:pPr marL="285750" indent="-285750">
              <a:spcAft>
                <a:spcPts val="1200"/>
              </a:spcAft>
              <a:buFont typeface="Arial" panose="020B0604020202020204" pitchFamily="34" charset="0"/>
              <a:buChar char="•"/>
            </a:pPr>
            <a:r>
              <a:rPr lang="en-US" sz="1600" dirty="0">
                <a:solidFill>
                  <a:schemeClr val="bg1"/>
                </a:solidFill>
              </a:rPr>
              <a:t>Benefits Package</a:t>
            </a:r>
          </a:p>
          <a:p>
            <a:pPr marL="285750" indent="-285750">
              <a:spcAft>
                <a:spcPts val="1200"/>
              </a:spcAft>
              <a:buFont typeface="Arial" panose="020B0604020202020204" pitchFamily="34" charset="0"/>
              <a:buChar char="•"/>
            </a:pPr>
            <a:r>
              <a:rPr lang="en-US" sz="1600" dirty="0">
                <a:solidFill>
                  <a:schemeClr val="bg1"/>
                </a:solidFill>
              </a:rPr>
              <a:t>Leave Policies</a:t>
            </a:r>
          </a:p>
          <a:p>
            <a:pPr marL="742950" lvl="1" indent="-285750">
              <a:spcAft>
                <a:spcPts val="1200"/>
              </a:spcAft>
              <a:buFont typeface="Calibri" panose="020F0502020204030204" pitchFamily="34" charset="0"/>
              <a:buChar char="-"/>
            </a:pPr>
            <a:r>
              <a:rPr lang="en-US" sz="1600" dirty="0">
                <a:solidFill>
                  <a:schemeClr val="bg1"/>
                </a:solidFill>
              </a:rPr>
              <a:t>Vacation</a:t>
            </a:r>
          </a:p>
          <a:p>
            <a:pPr marL="742950" lvl="1" indent="-285750">
              <a:spcAft>
                <a:spcPts val="1200"/>
              </a:spcAft>
              <a:buFont typeface="Calibri" panose="020F0502020204030204" pitchFamily="34" charset="0"/>
              <a:buChar char="-"/>
            </a:pPr>
            <a:r>
              <a:rPr lang="en-US" sz="1600" dirty="0">
                <a:solidFill>
                  <a:schemeClr val="bg1"/>
                </a:solidFill>
              </a:rPr>
              <a:t>Sick</a:t>
            </a:r>
          </a:p>
          <a:p>
            <a:pPr marL="742950" lvl="1" indent="-285750">
              <a:spcAft>
                <a:spcPts val="1200"/>
              </a:spcAft>
              <a:buFont typeface="Calibri" panose="020F0502020204030204" pitchFamily="34" charset="0"/>
              <a:buChar char="-"/>
            </a:pPr>
            <a:r>
              <a:rPr lang="en-US" sz="1600" dirty="0">
                <a:solidFill>
                  <a:schemeClr val="bg1"/>
                </a:solidFill>
              </a:rPr>
              <a:t>Maternity/Paternity</a:t>
            </a:r>
          </a:p>
          <a:p>
            <a:pPr marL="742950" lvl="1" indent="-285750">
              <a:spcAft>
                <a:spcPts val="1200"/>
              </a:spcAft>
              <a:buFont typeface="Calibri" panose="020F0502020204030204" pitchFamily="34" charset="0"/>
              <a:buChar char="-"/>
            </a:pPr>
            <a:r>
              <a:rPr lang="en-US" sz="1600" dirty="0">
                <a:solidFill>
                  <a:schemeClr val="bg1"/>
                </a:solidFill>
              </a:rPr>
              <a:t>Elder Care</a:t>
            </a:r>
          </a:p>
          <a:p>
            <a:pPr marL="742950" lvl="1" indent="-285750">
              <a:spcAft>
                <a:spcPts val="1200"/>
              </a:spcAft>
              <a:buFont typeface="Calibri" panose="020F0502020204030204" pitchFamily="34" charset="0"/>
              <a:buChar char="-"/>
            </a:pPr>
            <a:r>
              <a:rPr lang="en-US" sz="1600" dirty="0">
                <a:solidFill>
                  <a:schemeClr val="bg1"/>
                </a:solidFill>
              </a:rPr>
              <a:t>Volunteer </a:t>
            </a:r>
          </a:p>
          <a:p>
            <a:pPr marL="285750" indent="-285750">
              <a:spcAft>
                <a:spcPts val="1200"/>
              </a:spcAft>
              <a:buFont typeface="Arial" panose="020B0604020202020204" pitchFamily="34" charset="0"/>
              <a:buChar char="•"/>
            </a:pPr>
            <a:r>
              <a:rPr lang="en-US" sz="1600" dirty="0">
                <a:solidFill>
                  <a:schemeClr val="bg1"/>
                </a:solidFill>
              </a:rPr>
              <a:t>Flexible Work Arrangements</a:t>
            </a:r>
          </a:p>
          <a:p>
            <a:pPr marL="285750" indent="-285750">
              <a:spcAft>
                <a:spcPts val="1200"/>
              </a:spcAft>
              <a:buFont typeface="Arial" panose="020B0604020202020204" pitchFamily="34" charset="0"/>
              <a:buChar char="•"/>
            </a:pPr>
            <a:r>
              <a:rPr lang="en-US" sz="1600" dirty="0">
                <a:solidFill>
                  <a:schemeClr val="bg1"/>
                </a:solidFill>
              </a:rPr>
              <a:t>Tobacco-Free Campus</a:t>
            </a:r>
          </a:p>
          <a:p>
            <a:pPr marL="285750" indent="-285750">
              <a:spcAft>
                <a:spcPts val="1200"/>
              </a:spcAft>
              <a:buFont typeface="Arial" panose="020B0604020202020204" pitchFamily="34" charset="0"/>
              <a:buChar char="•"/>
            </a:pPr>
            <a:r>
              <a:rPr lang="en-US" sz="1600" dirty="0">
                <a:solidFill>
                  <a:schemeClr val="bg1"/>
                </a:solidFill>
              </a:rPr>
              <a:t>Catered Food Policy</a:t>
            </a:r>
          </a:p>
          <a:p>
            <a:pPr marL="285750" indent="-285750">
              <a:spcAft>
                <a:spcPts val="1200"/>
              </a:spcAft>
              <a:buFont typeface="Arial" panose="020B0604020202020204" pitchFamily="34" charset="0"/>
              <a:buChar char="•"/>
            </a:pPr>
            <a:r>
              <a:rPr lang="en-US" sz="1600" dirty="0">
                <a:solidFill>
                  <a:schemeClr val="bg1"/>
                </a:solidFill>
              </a:rPr>
              <a:t>Work/Life Integration</a:t>
            </a:r>
          </a:p>
          <a:p>
            <a:pPr marL="285750" indent="-228600">
              <a:lnSpc>
                <a:spcPct val="90000"/>
              </a:lnSpc>
              <a:spcAft>
                <a:spcPts val="600"/>
              </a:spcAft>
              <a:buFont typeface="Arial" panose="020B0604020202020204" pitchFamily="34" charset="0"/>
              <a:buChar char="•"/>
            </a:pPr>
            <a:endParaRPr lang="en-US" sz="1300" dirty="0">
              <a:solidFill>
                <a:schemeClr val="bg1"/>
              </a:solidFill>
            </a:endParaRPr>
          </a:p>
        </p:txBody>
      </p:sp>
      <p:pic>
        <p:nvPicPr>
          <p:cNvPr id="7" name="Content Placeholder 3">
            <a:extLst>
              <a:ext uri="{FF2B5EF4-FFF2-40B4-BE49-F238E27FC236}">
                <a16:creationId xmlns:a16="http://schemas.microsoft.com/office/drawing/2014/main" id="{A6A4F8C9-043E-4F3C-8998-7E03D53043F3}"/>
              </a:ext>
            </a:extLst>
          </p:cNvPr>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b="19013"/>
          <a:stretch/>
        </p:blipFill>
        <p:spPr>
          <a:xfrm>
            <a:off x="433136" y="2637321"/>
            <a:ext cx="6910940" cy="3869357"/>
          </a:xfrm>
          <a:prstGeom prst="rect">
            <a:avLst/>
          </a:prstGeom>
        </p:spPr>
      </p:pic>
    </p:spTree>
    <p:extLst>
      <p:ext uri="{BB962C8B-B14F-4D97-AF65-F5344CB8AC3E}">
        <p14:creationId xmlns:p14="http://schemas.microsoft.com/office/powerpoint/2010/main" val="1745696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7ADE37-1749-4F7B-9857-6E566D450F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890"/>
          <a:stretch/>
        </p:blipFill>
        <p:spPr bwMode="auto">
          <a:xfrm>
            <a:off x="-1" y="-5259"/>
            <a:ext cx="12206063" cy="6863259"/>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E11462-59D0-47D0-B8C5-FAD621FA0CFE}"/>
              </a:ext>
            </a:extLst>
          </p:cNvPr>
          <p:cNvSpPr>
            <a:spLocks noGrp="1"/>
          </p:cNvSpPr>
          <p:nvPr>
            <p:ph type="title"/>
          </p:nvPr>
        </p:nvSpPr>
        <p:spPr>
          <a:xfrm>
            <a:off x="969264" y="5154168"/>
            <a:ext cx="6973204" cy="1261872"/>
          </a:xfrm>
        </p:spPr>
        <p:txBody>
          <a:bodyPr vert="horz" lIns="91440" tIns="45720" rIns="91440" bIns="45720" rtlCol="0" anchor="ctr">
            <a:normAutofit/>
          </a:bodyPr>
          <a:lstStyle/>
          <a:p>
            <a:r>
              <a:rPr lang="en-US" sz="4800" b="1" dirty="0">
                <a:solidFill>
                  <a:schemeClr val="tx1">
                    <a:lumMod val="85000"/>
                    <a:lumOff val="15000"/>
                  </a:schemeClr>
                </a:solidFill>
              </a:rPr>
              <a:t>Current Trends in Wellness</a:t>
            </a:r>
          </a:p>
        </p:txBody>
      </p:sp>
      <p:sp>
        <p:nvSpPr>
          <p:cNvPr id="3" name="Text Placeholder 2">
            <a:extLst>
              <a:ext uri="{FF2B5EF4-FFF2-40B4-BE49-F238E27FC236}">
                <a16:creationId xmlns:a16="http://schemas.microsoft.com/office/drawing/2014/main" id="{2897B4B3-C90D-440B-8745-9D3619E06AA2}"/>
              </a:ext>
            </a:extLst>
          </p:cNvPr>
          <p:cNvSpPr>
            <a:spLocks noGrp="1"/>
          </p:cNvSpPr>
          <p:nvPr>
            <p:ph type="body" idx="1"/>
          </p:nvPr>
        </p:nvSpPr>
        <p:spPr>
          <a:xfrm>
            <a:off x="8458199" y="5154168"/>
            <a:ext cx="3476615" cy="1261872"/>
          </a:xfrm>
        </p:spPr>
        <p:txBody>
          <a:bodyPr vert="horz" lIns="91440" tIns="45720" rIns="91440" bIns="45720" rtlCol="0" anchor="ctr">
            <a:normAutofit/>
          </a:bodyPr>
          <a:lstStyle/>
          <a:p>
            <a:r>
              <a:rPr lang="en-US" sz="2000" dirty="0">
                <a:solidFill>
                  <a:schemeClr val="tx1"/>
                </a:solidFill>
              </a:rPr>
              <a:t>Mental Health</a:t>
            </a:r>
          </a:p>
          <a:p>
            <a:r>
              <a:rPr lang="en-US" sz="2000" dirty="0">
                <a:solidFill>
                  <a:schemeClr val="tx1"/>
                </a:solidFill>
              </a:rPr>
              <a:t>Financial Wellness</a:t>
            </a:r>
          </a:p>
        </p:txBody>
      </p:sp>
      <p:cxnSp>
        <p:nvCxnSpPr>
          <p:cNvPr id="149" name="Straight Connector 148">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58019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6A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dirty="0">
                <a:solidFill>
                  <a:srgbClr val="FFFFFF"/>
                </a:solidFill>
              </a:rPr>
              <a:t>Wellable 2020 Wellness Industry Trends Report</a:t>
            </a:r>
          </a:p>
        </p:txBody>
      </p:sp>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5BCD4F-15A1-41AE-8BC8-C2D12DB0684E}"/>
              </a:ext>
            </a:extLst>
          </p:cNvPr>
          <p:cNvSpPr/>
          <p:nvPr/>
        </p:nvSpPr>
        <p:spPr>
          <a:xfrm>
            <a:off x="7696200" y="561976"/>
            <a:ext cx="3971545" cy="5762624"/>
          </a:xfrm>
          <a:prstGeom prst="rect">
            <a:avLst/>
          </a:prstGeom>
        </p:spPr>
        <p:txBody>
          <a:bodyPr vert="horz" lIns="91440" tIns="45720" rIns="91440" bIns="45720" rtlCol="0" anchor="t" anchorCtr="0">
            <a:normAutofit/>
          </a:bodyPr>
          <a:lstStyle/>
          <a:p>
            <a:pPr marL="285750" indent="-285750">
              <a:spcAft>
                <a:spcPts val="1200"/>
              </a:spcAft>
              <a:buFont typeface="Arial" panose="020B0604020202020204" pitchFamily="34" charset="0"/>
              <a:buChar char="•"/>
            </a:pPr>
            <a:r>
              <a:rPr lang="en-US" sz="1600" dirty="0">
                <a:solidFill>
                  <a:schemeClr val="bg1"/>
                </a:solidFill>
              </a:rPr>
              <a:t>Mental Health</a:t>
            </a:r>
          </a:p>
          <a:p>
            <a:pPr marL="285750" indent="-285750">
              <a:spcAft>
                <a:spcPts val="1200"/>
              </a:spcAft>
              <a:buFont typeface="Arial" panose="020B0604020202020204" pitchFamily="34" charset="0"/>
              <a:buChar char="•"/>
            </a:pPr>
            <a:r>
              <a:rPr lang="en-US" sz="1600" dirty="0">
                <a:solidFill>
                  <a:schemeClr val="bg1"/>
                </a:solidFill>
              </a:rPr>
              <a:t>Stress Management</a:t>
            </a:r>
          </a:p>
          <a:p>
            <a:pPr marL="285750" indent="-285750">
              <a:spcAft>
                <a:spcPts val="1200"/>
              </a:spcAft>
              <a:buFont typeface="Arial" panose="020B0604020202020204" pitchFamily="34" charset="0"/>
              <a:buChar char="•"/>
            </a:pPr>
            <a:r>
              <a:rPr lang="en-US" sz="1600" dirty="0">
                <a:solidFill>
                  <a:schemeClr val="bg1"/>
                </a:solidFill>
              </a:rPr>
              <a:t>Mindfulness/Meditation</a:t>
            </a:r>
          </a:p>
          <a:p>
            <a:pPr marL="285750" indent="-285750">
              <a:spcAft>
                <a:spcPts val="1200"/>
              </a:spcAft>
              <a:buFont typeface="Arial" panose="020B0604020202020204" pitchFamily="34" charset="0"/>
              <a:buChar char="•"/>
            </a:pPr>
            <a:r>
              <a:rPr lang="en-US" sz="1600" dirty="0">
                <a:solidFill>
                  <a:schemeClr val="bg1"/>
                </a:solidFill>
              </a:rPr>
              <a:t>Financial Wellness</a:t>
            </a:r>
          </a:p>
          <a:p>
            <a:pPr marL="285750" indent="-228600">
              <a:lnSpc>
                <a:spcPct val="90000"/>
              </a:lnSpc>
              <a:spcAft>
                <a:spcPts val="600"/>
              </a:spcAft>
              <a:buFont typeface="Arial" panose="020B0604020202020204" pitchFamily="34" charset="0"/>
              <a:buChar char="•"/>
            </a:pPr>
            <a:endParaRPr lang="en-US" sz="1300" dirty="0">
              <a:solidFill>
                <a:schemeClr val="bg1"/>
              </a:solidFill>
            </a:endParaRPr>
          </a:p>
        </p:txBody>
      </p:sp>
      <p:pic>
        <p:nvPicPr>
          <p:cNvPr id="7" name="Content Placeholder 3">
            <a:extLst>
              <a:ext uri="{FF2B5EF4-FFF2-40B4-BE49-F238E27FC236}">
                <a16:creationId xmlns:a16="http://schemas.microsoft.com/office/drawing/2014/main" id="{A6A4F8C9-043E-4F3C-8998-7E03D53043F3}"/>
              </a:ext>
            </a:extLst>
          </p:cNvPr>
          <p:cNvPicPr>
            <a:picLocks noChangeAspect="1"/>
          </p:cNvPicPr>
          <p:nvPr/>
        </p:nvPicPr>
        <p:blipFill rotWithShape="1">
          <a:blip r:embed="rId3"/>
          <a:srcRect l="10887" r="7939"/>
          <a:stretch/>
        </p:blipFill>
        <p:spPr>
          <a:xfrm>
            <a:off x="721895" y="2330509"/>
            <a:ext cx="6304548" cy="3806406"/>
          </a:xfrm>
          <a:prstGeom prst="rect">
            <a:avLst/>
          </a:prstGeom>
        </p:spPr>
      </p:pic>
      <p:sp>
        <p:nvSpPr>
          <p:cNvPr id="3" name="Rectangle 2">
            <a:extLst>
              <a:ext uri="{FF2B5EF4-FFF2-40B4-BE49-F238E27FC236}">
                <a16:creationId xmlns:a16="http://schemas.microsoft.com/office/drawing/2014/main" id="{78059FAA-FBD1-4874-84B6-606C8E4CCEDA}"/>
              </a:ext>
            </a:extLst>
          </p:cNvPr>
          <p:cNvSpPr/>
          <p:nvPr/>
        </p:nvSpPr>
        <p:spPr>
          <a:xfrm>
            <a:off x="853441" y="6319060"/>
            <a:ext cx="6096000" cy="338554"/>
          </a:xfrm>
          <a:prstGeom prst="rect">
            <a:avLst/>
          </a:prstGeom>
        </p:spPr>
        <p:txBody>
          <a:bodyPr>
            <a:spAutoFit/>
          </a:bodyPr>
          <a:lstStyle/>
          <a:p>
            <a:r>
              <a:rPr lang="en-US" sz="800" dirty="0">
                <a:solidFill>
                  <a:schemeClr val="tx1">
                    <a:lumMod val="75000"/>
                    <a:lumOff val="25000"/>
                  </a:schemeClr>
                </a:solidFill>
              </a:rPr>
              <a:t>https://blog.wellable.co/2020-employee-wellness-industry-trends-report#:~:text=Mental%20health%2C%20stress%20management%2C%20and,of%20programs%20in%202020%2C%20respectively</a:t>
            </a:r>
            <a:r>
              <a:rPr lang="en-US" sz="800" dirty="0"/>
              <a:t>.</a:t>
            </a:r>
          </a:p>
        </p:txBody>
      </p:sp>
    </p:spTree>
    <p:extLst>
      <p:ext uri="{BB962C8B-B14F-4D97-AF65-F5344CB8AC3E}">
        <p14:creationId xmlns:p14="http://schemas.microsoft.com/office/powerpoint/2010/main" val="3230417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9AC55C4A-BFCE-4632-A88C-0D43069E28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703"/>
          <a:stretch/>
        </p:blipFill>
        <p:spPr bwMode="auto">
          <a:xfrm>
            <a:off x="0" y="201669"/>
            <a:ext cx="12192000" cy="6656331"/>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E11462-59D0-47D0-B8C5-FAD621FA0CFE}"/>
              </a:ext>
            </a:extLst>
          </p:cNvPr>
          <p:cNvSpPr>
            <a:spLocks noGrp="1"/>
          </p:cNvSpPr>
          <p:nvPr>
            <p:ph type="title"/>
          </p:nvPr>
        </p:nvSpPr>
        <p:spPr>
          <a:xfrm>
            <a:off x="969264" y="5154168"/>
            <a:ext cx="6973204" cy="1261872"/>
          </a:xfrm>
        </p:spPr>
        <p:txBody>
          <a:bodyPr vert="horz" lIns="91440" tIns="45720" rIns="91440" bIns="45720" rtlCol="0" anchor="ctr">
            <a:normAutofit fontScale="90000"/>
          </a:bodyPr>
          <a:lstStyle/>
          <a:p>
            <a:r>
              <a:rPr lang="en-US" sz="4800" b="1" dirty="0">
                <a:solidFill>
                  <a:schemeClr val="tx1">
                    <a:lumMod val="85000"/>
                    <a:lumOff val="15000"/>
                  </a:schemeClr>
                </a:solidFill>
              </a:rPr>
              <a:t>Emotional/</a:t>
            </a:r>
            <a:r>
              <a:rPr lang="en-US" sz="4800" b="1" dirty="0"/>
              <a:t>Mental Wellbeing</a:t>
            </a:r>
          </a:p>
        </p:txBody>
      </p:sp>
      <p:sp>
        <p:nvSpPr>
          <p:cNvPr id="3" name="Text Placeholder 2">
            <a:extLst>
              <a:ext uri="{FF2B5EF4-FFF2-40B4-BE49-F238E27FC236}">
                <a16:creationId xmlns:a16="http://schemas.microsoft.com/office/drawing/2014/main" id="{2897B4B3-C90D-440B-8745-9D3619E06AA2}"/>
              </a:ext>
            </a:extLst>
          </p:cNvPr>
          <p:cNvSpPr>
            <a:spLocks noGrp="1"/>
          </p:cNvSpPr>
          <p:nvPr>
            <p:ph type="body" idx="1"/>
          </p:nvPr>
        </p:nvSpPr>
        <p:spPr>
          <a:xfrm>
            <a:off x="8458200" y="5154168"/>
            <a:ext cx="2892986" cy="1261872"/>
          </a:xfrm>
        </p:spPr>
        <p:txBody>
          <a:bodyPr vert="horz" lIns="91440" tIns="45720" rIns="91440" bIns="45720" rtlCol="0" anchor="ctr">
            <a:normAutofit/>
          </a:bodyPr>
          <a:lstStyle/>
          <a:p>
            <a:r>
              <a:rPr lang="en-US" sz="2000" dirty="0">
                <a:solidFill>
                  <a:schemeClr val="tx2"/>
                </a:solidFill>
              </a:rPr>
              <a:t>Mental Health in America</a:t>
            </a:r>
          </a:p>
          <a:p>
            <a:r>
              <a:rPr lang="en-US" sz="2000" dirty="0">
                <a:solidFill>
                  <a:schemeClr val="tx2"/>
                </a:solidFill>
              </a:rPr>
              <a:t>Mental Health in Indiana</a:t>
            </a:r>
          </a:p>
        </p:txBody>
      </p:sp>
      <p:cxnSp>
        <p:nvCxnSpPr>
          <p:cNvPr id="73" name="Straight Connector 72">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403872"/>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838200" y="365125"/>
            <a:ext cx="10515600" cy="1325563"/>
          </a:xfrm>
          <a:solidFill>
            <a:srgbClr val="86A6B1"/>
          </a:solidFill>
        </p:spPr>
        <p:txBody>
          <a:bodyPr vert="horz" lIns="91440" tIns="45720" rIns="91440" bIns="45720" rtlCol="0" anchor="ctr">
            <a:normAutofit/>
          </a:bodyPr>
          <a:lstStyle/>
          <a:p>
            <a:pPr algn="ctr"/>
            <a:r>
              <a:rPr lang="en-US" b="1" dirty="0">
                <a:solidFill>
                  <a:schemeClr val="bg1"/>
                </a:solidFill>
              </a:rPr>
              <a:t>Mental Health in America</a:t>
            </a:r>
          </a:p>
        </p:txBody>
      </p:sp>
      <p:sp>
        <p:nvSpPr>
          <p:cNvPr id="3" name="Content Placeholder 2">
            <a:extLst>
              <a:ext uri="{FF2B5EF4-FFF2-40B4-BE49-F238E27FC236}">
                <a16:creationId xmlns:a16="http://schemas.microsoft.com/office/drawing/2014/main" id="{AAE9877B-B2B2-4C2F-AE50-1E298A263813}"/>
              </a:ext>
            </a:extLst>
          </p:cNvPr>
          <p:cNvSpPr>
            <a:spLocks noGrp="1"/>
          </p:cNvSpPr>
          <p:nvPr>
            <p:ph idx="1"/>
          </p:nvPr>
        </p:nvSpPr>
        <p:spPr/>
        <p:txBody>
          <a:bodyPr>
            <a:normAutofit/>
          </a:bodyPr>
          <a:lstStyle/>
          <a:p>
            <a:pPr>
              <a:lnSpc>
                <a:spcPct val="120000"/>
              </a:lnSpc>
              <a:spcBef>
                <a:spcPts val="0"/>
              </a:spcBef>
            </a:pPr>
            <a:r>
              <a:rPr lang="en-US" sz="1400" b="1" dirty="0">
                <a:solidFill>
                  <a:schemeClr val="tx1">
                    <a:lumMod val="75000"/>
                    <a:lumOff val="25000"/>
                  </a:schemeClr>
                </a:solidFill>
              </a:rPr>
              <a:t>The number of people looking for help with anxiety and depression has skyrocketed from January to September 2020:</a:t>
            </a:r>
          </a:p>
          <a:p>
            <a:pPr lvl="1">
              <a:lnSpc>
                <a:spcPct val="120000"/>
              </a:lnSpc>
              <a:spcBef>
                <a:spcPts val="0"/>
              </a:spcBef>
              <a:buFont typeface="Calibri" panose="020F0502020204030204" pitchFamily="34" charset="0"/>
              <a:buChar char="-"/>
            </a:pPr>
            <a:r>
              <a:rPr lang="en-US" sz="1400" dirty="0">
                <a:solidFill>
                  <a:schemeClr val="tx1">
                    <a:lumMod val="75000"/>
                    <a:lumOff val="25000"/>
                  </a:schemeClr>
                </a:solidFill>
              </a:rPr>
              <a:t>315,220 people took the anxiety screen, a 93 percent increase over the 2019 total number of anxiety screens </a:t>
            </a:r>
          </a:p>
          <a:p>
            <a:pPr lvl="1">
              <a:lnSpc>
                <a:spcPct val="120000"/>
              </a:lnSpc>
              <a:spcBef>
                <a:spcPts val="0"/>
              </a:spcBef>
              <a:buFont typeface="Calibri" panose="020F0502020204030204" pitchFamily="34" charset="0"/>
              <a:buChar char="-"/>
            </a:pPr>
            <a:r>
              <a:rPr lang="en-US" sz="1400" dirty="0">
                <a:solidFill>
                  <a:schemeClr val="tx1">
                    <a:lumMod val="75000"/>
                    <a:lumOff val="25000"/>
                  </a:schemeClr>
                </a:solidFill>
              </a:rPr>
              <a:t>534,784 people took the depression screen, a 62 percent increase over the 2019 total number of depression screens</a:t>
            </a:r>
          </a:p>
          <a:p>
            <a:pPr lvl="0">
              <a:lnSpc>
                <a:spcPct val="120000"/>
              </a:lnSpc>
              <a:spcBef>
                <a:spcPts val="0"/>
              </a:spcBef>
            </a:pPr>
            <a:r>
              <a:rPr lang="en-US" sz="1400" b="1" dirty="0">
                <a:solidFill>
                  <a:schemeClr val="tx1">
                    <a:lumMod val="75000"/>
                    <a:lumOff val="25000"/>
                  </a:schemeClr>
                </a:solidFill>
              </a:rPr>
              <a:t>The number of people screening with moderate to severe symptoms of depression and anxiety has continued to increase throughout 2020 and remains higher than rates prior to COVID-19. In September 2020:</a:t>
            </a:r>
          </a:p>
          <a:p>
            <a:pPr lvl="1">
              <a:lnSpc>
                <a:spcPct val="120000"/>
              </a:lnSpc>
              <a:spcBef>
                <a:spcPts val="0"/>
              </a:spcBef>
              <a:buFont typeface="Calibri" panose="020F0502020204030204" pitchFamily="34" charset="0"/>
              <a:buChar char="-"/>
            </a:pPr>
            <a:r>
              <a:rPr lang="en-US" sz="1400" dirty="0">
                <a:solidFill>
                  <a:schemeClr val="tx1">
                    <a:lumMod val="75000"/>
                    <a:lumOff val="25000"/>
                  </a:schemeClr>
                </a:solidFill>
              </a:rPr>
              <a:t>The rate of moderate to severe anxiety peaked, with over 8 in 10 people who took an anxiety screen scoring with moderate to severe symptoms</a:t>
            </a:r>
          </a:p>
          <a:p>
            <a:pPr lvl="1">
              <a:lnSpc>
                <a:spcPct val="120000"/>
              </a:lnSpc>
              <a:spcBef>
                <a:spcPts val="0"/>
              </a:spcBef>
              <a:buFont typeface="Calibri" panose="020F0502020204030204" pitchFamily="34" charset="0"/>
              <a:buChar char="-"/>
            </a:pPr>
            <a:r>
              <a:rPr lang="en-US" sz="1400" dirty="0">
                <a:solidFill>
                  <a:schemeClr val="tx1">
                    <a:lumMod val="75000"/>
                    <a:lumOff val="25000"/>
                  </a:schemeClr>
                </a:solidFill>
              </a:rPr>
              <a:t>Over 8 in 10 people who took a depression screen have scored with symptoms of</a:t>
            </a:r>
            <a:r>
              <a:rPr lang="en-US" sz="1400" b="1" dirty="0">
                <a:solidFill>
                  <a:schemeClr val="tx1">
                    <a:lumMod val="75000"/>
                    <a:lumOff val="25000"/>
                  </a:schemeClr>
                </a:solidFill>
              </a:rPr>
              <a:t> </a:t>
            </a:r>
            <a:r>
              <a:rPr lang="en-US" sz="1400" dirty="0">
                <a:solidFill>
                  <a:schemeClr val="tx1">
                    <a:lumMod val="75000"/>
                    <a:lumOff val="25000"/>
                  </a:schemeClr>
                </a:solidFill>
              </a:rPr>
              <a:t>moderate to severe depression consistently since the beginning of the pandemic in March 2020</a:t>
            </a:r>
          </a:p>
          <a:p>
            <a:pPr lvl="0">
              <a:lnSpc>
                <a:spcPct val="120000"/>
              </a:lnSpc>
              <a:spcBef>
                <a:spcPts val="0"/>
              </a:spcBef>
            </a:pPr>
            <a:r>
              <a:rPr lang="en-US" sz="1400" b="1" dirty="0">
                <a:solidFill>
                  <a:schemeClr val="tx1">
                    <a:lumMod val="75000"/>
                    <a:lumOff val="25000"/>
                  </a:schemeClr>
                </a:solidFill>
              </a:rPr>
              <a:t>More people are reporting frequent thoughts of suicide and self-harm than have ever been recorded in the MHA Screening program since its launch in 2014. Since the COVID-19 pandemic began to spread rapidly in March 2020:</a:t>
            </a:r>
          </a:p>
          <a:p>
            <a:pPr lvl="1">
              <a:lnSpc>
                <a:spcPct val="120000"/>
              </a:lnSpc>
              <a:spcBef>
                <a:spcPts val="0"/>
              </a:spcBef>
              <a:buFont typeface="Calibri" panose="020F0502020204030204" pitchFamily="34" charset="0"/>
              <a:buChar char="-"/>
            </a:pPr>
            <a:r>
              <a:rPr lang="en-US" sz="1400" dirty="0">
                <a:solidFill>
                  <a:schemeClr val="tx1">
                    <a:lumMod val="75000"/>
                    <a:lumOff val="25000"/>
                  </a:schemeClr>
                </a:solidFill>
              </a:rPr>
              <a:t>Over 178,000 people have reported frequent suicidal ideation</a:t>
            </a:r>
          </a:p>
          <a:p>
            <a:pPr lvl="1">
              <a:lnSpc>
                <a:spcPct val="120000"/>
              </a:lnSpc>
              <a:spcBef>
                <a:spcPts val="0"/>
              </a:spcBef>
              <a:buFont typeface="Calibri" panose="020F0502020204030204" pitchFamily="34" charset="0"/>
              <a:buChar char="-"/>
            </a:pPr>
            <a:r>
              <a:rPr lang="en-US" sz="1400" dirty="0">
                <a:solidFill>
                  <a:schemeClr val="tx1">
                    <a:lumMod val="75000"/>
                    <a:lumOff val="25000"/>
                  </a:schemeClr>
                </a:solidFill>
              </a:rPr>
              <a:t>37 percent of people reported having thoughts of suicide more than half or nearly every day in September 2020</a:t>
            </a:r>
          </a:p>
          <a:p>
            <a:pPr lvl="0">
              <a:lnSpc>
                <a:spcPct val="120000"/>
              </a:lnSpc>
              <a:spcBef>
                <a:spcPts val="0"/>
              </a:spcBef>
            </a:pPr>
            <a:r>
              <a:rPr lang="en-US" sz="1400" b="1" dirty="0">
                <a:solidFill>
                  <a:schemeClr val="tx1">
                    <a:lumMod val="75000"/>
                    <a:lumOff val="25000"/>
                  </a:schemeClr>
                </a:solidFill>
              </a:rPr>
              <a:t>People screening at risk for mental health conditions are struggling most with loneliness or isolation. From April to September 2020:</a:t>
            </a:r>
          </a:p>
          <a:p>
            <a:pPr lvl="1">
              <a:lnSpc>
                <a:spcPct val="120000"/>
              </a:lnSpc>
              <a:spcBef>
                <a:spcPts val="0"/>
              </a:spcBef>
              <a:buFont typeface="Calibri" panose="020F0502020204030204" pitchFamily="34" charset="0"/>
              <a:buChar char="-"/>
            </a:pPr>
            <a:r>
              <a:rPr lang="en-US" sz="1400" dirty="0">
                <a:solidFill>
                  <a:schemeClr val="tx1">
                    <a:lumMod val="75000"/>
                    <a:lumOff val="25000"/>
                  </a:schemeClr>
                </a:solidFill>
              </a:rPr>
              <a:t>Among people who screened with moderate to severe symptoms of anxiety or depression, 70 percent reported that one of the top three things contributing to their mental health concerns was loneliness or isolation</a:t>
            </a:r>
          </a:p>
        </p:txBody>
      </p:sp>
    </p:spTree>
    <p:extLst>
      <p:ext uri="{BB962C8B-B14F-4D97-AF65-F5344CB8AC3E}">
        <p14:creationId xmlns:p14="http://schemas.microsoft.com/office/powerpoint/2010/main" val="98635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838200" y="365125"/>
            <a:ext cx="7974204" cy="1325563"/>
          </a:xfrm>
          <a:solidFill>
            <a:srgbClr val="86A6B1"/>
          </a:solidFill>
        </p:spPr>
        <p:txBody>
          <a:bodyPr vert="horz" lIns="91440" tIns="45720" rIns="91440" bIns="45720" rtlCol="0" anchor="ctr">
            <a:normAutofit/>
          </a:bodyPr>
          <a:lstStyle/>
          <a:p>
            <a:pPr algn="ctr"/>
            <a:r>
              <a:rPr lang="en-US" b="1" dirty="0">
                <a:solidFill>
                  <a:schemeClr val="bg1"/>
                </a:solidFill>
              </a:rPr>
              <a:t>Mental Health in Indiana</a:t>
            </a:r>
          </a:p>
        </p:txBody>
      </p:sp>
      <p:pic>
        <p:nvPicPr>
          <p:cNvPr id="13314" name="Picture 2">
            <a:extLst>
              <a:ext uri="{FF2B5EF4-FFF2-40B4-BE49-F238E27FC236}">
                <a16:creationId xmlns:a16="http://schemas.microsoft.com/office/drawing/2014/main" id="{299F7741-0A04-4530-AEDA-A3D21C70D6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24" t="5264" r="-1070" b="5341"/>
          <a:stretch/>
        </p:blipFill>
        <p:spPr bwMode="auto">
          <a:xfrm>
            <a:off x="8953081" y="363210"/>
            <a:ext cx="2425002" cy="131406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F5BCD4F-15A1-41AE-8BC8-C2D12DB0684E}"/>
              </a:ext>
            </a:extLst>
          </p:cNvPr>
          <p:cNvSpPr/>
          <p:nvPr/>
        </p:nvSpPr>
        <p:spPr>
          <a:xfrm>
            <a:off x="864158" y="2291023"/>
            <a:ext cx="10560816" cy="3255667"/>
          </a:xfrm>
          <a:prstGeom prst="rect">
            <a:avLst/>
          </a:prstGeom>
        </p:spPr>
        <p:txBody>
          <a:bodyPr vert="horz" lIns="91440" tIns="45720" rIns="91440" bIns="45720" rtlCol="0" anchor="t" anchorCtr="0">
            <a:normAutofit fontScale="92500" lnSpcReduction="10000"/>
          </a:bodyPr>
          <a:lstStyle/>
          <a:p>
            <a:r>
              <a:rPr lang="en-US" sz="2200" b="1" dirty="0">
                <a:solidFill>
                  <a:schemeClr val="tx1">
                    <a:lumMod val="75000"/>
                    <a:lumOff val="25000"/>
                  </a:schemeClr>
                </a:solidFill>
              </a:rPr>
              <a:t>Indiana ranks 43</a:t>
            </a:r>
            <a:r>
              <a:rPr lang="en-US" sz="2200" b="1" baseline="30000" dirty="0">
                <a:solidFill>
                  <a:schemeClr val="tx1">
                    <a:lumMod val="75000"/>
                    <a:lumOff val="25000"/>
                  </a:schemeClr>
                </a:solidFill>
              </a:rPr>
              <a:t>rd</a:t>
            </a:r>
            <a:r>
              <a:rPr lang="en-US" sz="2200" b="1" dirty="0">
                <a:solidFill>
                  <a:schemeClr val="tx1">
                    <a:lumMod val="75000"/>
                    <a:lumOff val="25000"/>
                  </a:schemeClr>
                </a:solidFill>
              </a:rPr>
              <a:t> in the nation in mental health providers with only 172.5 professionals per 100,000 population</a:t>
            </a:r>
          </a:p>
          <a:p>
            <a:endParaRPr lang="en-US" sz="2000" dirty="0">
              <a:solidFill>
                <a:schemeClr val="tx1">
                  <a:lumMod val="75000"/>
                  <a:lumOff val="25000"/>
                </a:schemeClr>
              </a:solidFill>
            </a:endParaRPr>
          </a:p>
          <a:p>
            <a:r>
              <a:rPr lang="en-US" sz="2200" dirty="0">
                <a:solidFill>
                  <a:schemeClr val="tx1">
                    <a:lumMod val="75000"/>
                    <a:lumOff val="25000"/>
                  </a:schemeClr>
                </a:solidFill>
              </a:rPr>
              <a:t>Professionals include:</a:t>
            </a:r>
          </a:p>
          <a:p>
            <a:pPr marL="342900" indent="-342900">
              <a:buFont typeface="Arial" panose="020B0604020202020204" pitchFamily="34" charset="0"/>
              <a:buChar char="•"/>
            </a:pPr>
            <a:r>
              <a:rPr lang="en-US" sz="2200" dirty="0">
                <a:solidFill>
                  <a:schemeClr val="tx1">
                    <a:lumMod val="75000"/>
                    <a:lumOff val="25000"/>
                  </a:schemeClr>
                </a:solidFill>
              </a:rPr>
              <a:t>Psychiatrists</a:t>
            </a:r>
          </a:p>
          <a:p>
            <a:pPr marL="342900" indent="-342900">
              <a:buFont typeface="Arial" panose="020B0604020202020204" pitchFamily="34" charset="0"/>
              <a:buChar char="•"/>
            </a:pPr>
            <a:r>
              <a:rPr lang="en-US" sz="2200" dirty="0">
                <a:solidFill>
                  <a:schemeClr val="tx1">
                    <a:lumMod val="75000"/>
                    <a:lumOff val="25000"/>
                  </a:schemeClr>
                </a:solidFill>
              </a:rPr>
              <a:t>Psychologists</a:t>
            </a:r>
          </a:p>
          <a:p>
            <a:pPr marL="342900" indent="-342900">
              <a:buFont typeface="Arial" panose="020B0604020202020204" pitchFamily="34" charset="0"/>
              <a:buChar char="•"/>
            </a:pPr>
            <a:r>
              <a:rPr lang="en-US" sz="2200" dirty="0">
                <a:solidFill>
                  <a:schemeClr val="tx1">
                    <a:lumMod val="75000"/>
                    <a:lumOff val="25000"/>
                  </a:schemeClr>
                </a:solidFill>
              </a:rPr>
              <a:t>Licensed clinical social workers</a:t>
            </a:r>
          </a:p>
          <a:p>
            <a:pPr marL="342900" indent="-342900">
              <a:buFont typeface="Arial" panose="020B0604020202020204" pitchFamily="34" charset="0"/>
              <a:buChar char="•"/>
            </a:pPr>
            <a:r>
              <a:rPr lang="en-US" sz="2200" dirty="0">
                <a:solidFill>
                  <a:schemeClr val="tx1">
                    <a:lumMod val="75000"/>
                    <a:lumOff val="25000"/>
                  </a:schemeClr>
                </a:solidFill>
              </a:rPr>
              <a:t>Counselors</a:t>
            </a:r>
          </a:p>
          <a:p>
            <a:pPr marL="342900" indent="-342900">
              <a:buFont typeface="Arial" panose="020B0604020202020204" pitchFamily="34" charset="0"/>
              <a:buChar char="•"/>
            </a:pPr>
            <a:r>
              <a:rPr lang="en-US" sz="2200" dirty="0">
                <a:solidFill>
                  <a:schemeClr val="tx1">
                    <a:lumMod val="75000"/>
                    <a:lumOff val="25000"/>
                  </a:schemeClr>
                </a:solidFill>
              </a:rPr>
              <a:t>Marriage and family therapists</a:t>
            </a:r>
          </a:p>
          <a:p>
            <a:pPr marL="342900" indent="-342900">
              <a:buFont typeface="Arial" panose="020B0604020202020204" pitchFamily="34" charset="0"/>
              <a:buChar char="•"/>
            </a:pPr>
            <a:r>
              <a:rPr lang="en-US" sz="2200" dirty="0">
                <a:solidFill>
                  <a:schemeClr val="tx1">
                    <a:lumMod val="75000"/>
                    <a:lumOff val="25000"/>
                  </a:schemeClr>
                </a:solidFill>
              </a:rPr>
              <a:t>Advanced practice nurses specializing in mental health care</a:t>
            </a:r>
          </a:p>
          <a:p>
            <a:pPr marL="342900" indent="-342900">
              <a:buFont typeface="Arial" panose="020B0604020202020204" pitchFamily="34" charset="0"/>
              <a:buChar char="•"/>
            </a:pPr>
            <a:r>
              <a:rPr lang="en-US" sz="2200" dirty="0">
                <a:solidFill>
                  <a:schemeClr val="tx1">
                    <a:lumMod val="75000"/>
                    <a:lumOff val="25000"/>
                  </a:schemeClr>
                </a:solidFill>
              </a:rPr>
              <a:t>Providers that treat alcohol and other drug abuse</a:t>
            </a:r>
          </a:p>
          <a:p>
            <a:pPr marL="342900" indent="-342900">
              <a:buFont typeface="Arial" panose="020B0604020202020204" pitchFamily="34" charset="0"/>
              <a:buChar char="•"/>
            </a:pPr>
            <a:endParaRPr lang="en-US" sz="2000" dirty="0">
              <a:solidFill>
                <a:schemeClr val="tx1">
                  <a:lumMod val="75000"/>
                  <a:lumOff val="25000"/>
                </a:schemeClr>
              </a:solidFill>
            </a:endParaRPr>
          </a:p>
          <a:p>
            <a:endParaRPr lang="en-US" sz="2000" dirty="0">
              <a:solidFill>
                <a:schemeClr val="tx1">
                  <a:lumMod val="75000"/>
                  <a:lumOff val="25000"/>
                </a:schemeClr>
              </a:solidFill>
            </a:endParaRPr>
          </a:p>
          <a:p>
            <a:endParaRPr lang="en-US" sz="2000" dirty="0"/>
          </a:p>
        </p:txBody>
      </p:sp>
    </p:spTree>
    <p:extLst>
      <p:ext uri="{BB962C8B-B14F-4D97-AF65-F5344CB8AC3E}">
        <p14:creationId xmlns:p14="http://schemas.microsoft.com/office/powerpoint/2010/main" val="3692449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rgbClr val="86A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C2DA41-9FF8-44DB-9EB7-DC8F783256A0}"/>
              </a:ext>
            </a:extLst>
          </p:cNvPr>
          <p:cNvSpPr>
            <a:spLocks noGrp="1"/>
          </p:cNvSpPr>
          <p:nvPr>
            <p:ph type="title"/>
          </p:nvPr>
        </p:nvSpPr>
        <p:spPr>
          <a:xfrm>
            <a:off x="568712" y="624568"/>
            <a:ext cx="4035945" cy="5412920"/>
          </a:xfrm>
        </p:spPr>
        <p:txBody>
          <a:bodyPr>
            <a:normAutofit/>
          </a:bodyPr>
          <a:lstStyle/>
          <a:p>
            <a:r>
              <a:rPr lang="en-US" b="1" dirty="0">
                <a:solidFill>
                  <a:srgbClr val="FFFFFF"/>
                </a:solidFill>
              </a:rPr>
              <a:t>What You Can Do</a:t>
            </a:r>
          </a:p>
        </p:txBody>
      </p:sp>
      <p:sp>
        <p:nvSpPr>
          <p:cNvPr id="3" name="Content Placeholder 2">
            <a:extLst>
              <a:ext uri="{FF2B5EF4-FFF2-40B4-BE49-F238E27FC236}">
                <a16:creationId xmlns:a16="http://schemas.microsoft.com/office/drawing/2014/main" id="{C2BBD0F7-69E0-46B8-9C56-42D8DA007569}"/>
              </a:ext>
            </a:extLst>
          </p:cNvPr>
          <p:cNvSpPr>
            <a:spLocks noGrp="1"/>
          </p:cNvSpPr>
          <p:nvPr>
            <p:ph idx="1"/>
          </p:nvPr>
        </p:nvSpPr>
        <p:spPr>
          <a:xfrm>
            <a:off x="5600700" y="624568"/>
            <a:ext cx="5753098" cy="5412920"/>
          </a:xfrm>
        </p:spPr>
        <p:txBody>
          <a:bodyPr anchor="ctr">
            <a:normAutofit/>
          </a:bodyPr>
          <a:lstStyle/>
          <a:p>
            <a:pPr marL="0" indent="0">
              <a:buNone/>
            </a:pPr>
            <a:r>
              <a:rPr lang="en-US" sz="2000" dirty="0">
                <a:solidFill>
                  <a:schemeClr val="tx1">
                    <a:lumMod val="75000"/>
                    <a:lumOff val="25000"/>
                  </a:schemeClr>
                </a:solidFill>
              </a:rPr>
              <a:t>If you have an Employee Assistance Program (EAP), promote, promote, promote it.</a:t>
            </a:r>
          </a:p>
          <a:p>
            <a:pPr marL="0" indent="0">
              <a:buNone/>
            </a:pPr>
            <a:r>
              <a:rPr lang="en-US" sz="2000" dirty="0">
                <a:solidFill>
                  <a:schemeClr val="tx1">
                    <a:lumMod val="75000"/>
                    <a:lumOff val="25000"/>
                  </a:schemeClr>
                </a:solidFill>
              </a:rPr>
              <a:t>Remind employees through frequent communication that the EAP is available 24/7 and is completely confidential.</a:t>
            </a:r>
          </a:p>
          <a:p>
            <a:pPr marL="0" indent="0">
              <a:buNone/>
            </a:pPr>
            <a:r>
              <a:rPr lang="en-US" sz="2000" dirty="0">
                <a:solidFill>
                  <a:schemeClr val="tx1">
                    <a:lumMod val="75000"/>
                    <a:lumOff val="25000"/>
                  </a:schemeClr>
                </a:solidFill>
              </a:rPr>
              <a:t>Let them know they have access to online resources, can connect telephonically to someone for assistance, and can even receive referrals for virtual or in-person counseling sessions.</a:t>
            </a:r>
          </a:p>
          <a:p>
            <a:pPr marL="0" indent="0">
              <a:buNone/>
            </a:pPr>
            <a:r>
              <a:rPr lang="en-US" sz="2000" dirty="0">
                <a:solidFill>
                  <a:schemeClr val="tx1">
                    <a:lumMod val="75000"/>
                    <a:lumOff val="25000"/>
                  </a:schemeClr>
                </a:solidFill>
              </a:rPr>
              <a:t>If you do not offer an EAP, consider adding one or be sure to take advantage of the behavioral health resources provided by your insurance carrier .</a:t>
            </a:r>
          </a:p>
        </p:txBody>
      </p:sp>
    </p:spTree>
    <p:extLst>
      <p:ext uri="{BB962C8B-B14F-4D97-AF65-F5344CB8AC3E}">
        <p14:creationId xmlns:p14="http://schemas.microsoft.com/office/powerpoint/2010/main" val="4031024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7ADE37-1749-4F7B-9857-6E566D450F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624"/>
          <a:stretch/>
        </p:blipFill>
        <p:spPr bwMode="auto">
          <a:xfrm>
            <a:off x="1" y="228601"/>
            <a:ext cx="12191999" cy="6629400"/>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E11462-59D0-47D0-B8C5-FAD621FA0CFE}"/>
              </a:ext>
            </a:extLst>
          </p:cNvPr>
          <p:cNvSpPr>
            <a:spLocks noGrp="1"/>
          </p:cNvSpPr>
          <p:nvPr>
            <p:ph type="title"/>
          </p:nvPr>
        </p:nvSpPr>
        <p:spPr>
          <a:xfrm>
            <a:off x="969264" y="5154168"/>
            <a:ext cx="6973204" cy="1261872"/>
          </a:xfrm>
        </p:spPr>
        <p:txBody>
          <a:bodyPr vert="horz" lIns="91440" tIns="45720" rIns="91440" bIns="45720" rtlCol="0" anchor="ctr">
            <a:normAutofit/>
          </a:bodyPr>
          <a:lstStyle/>
          <a:p>
            <a:r>
              <a:rPr lang="en-US" sz="4800" b="1" dirty="0">
                <a:solidFill>
                  <a:schemeClr val="tx1">
                    <a:lumMod val="85000"/>
                    <a:lumOff val="15000"/>
                  </a:schemeClr>
                </a:solidFill>
              </a:rPr>
              <a:t>Financial Fitness</a:t>
            </a:r>
          </a:p>
        </p:txBody>
      </p:sp>
      <p:sp>
        <p:nvSpPr>
          <p:cNvPr id="3" name="Text Placeholder 2">
            <a:extLst>
              <a:ext uri="{FF2B5EF4-FFF2-40B4-BE49-F238E27FC236}">
                <a16:creationId xmlns:a16="http://schemas.microsoft.com/office/drawing/2014/main" id="{2897B4B3-C90D-440B-8745-9D3619E06AA2}"/>
              </a:ext>
            </a:extLst>
          </p:cNvPr>
          <p:cNvSpPr>
            <a:spLocks noGrp="1"/>
          </p:cNvSpPr>
          <p:nvPr>
            <p:ph type="body" idx="1"/>
          </p:nvPr>
        </p:nvSpPr>
        <p:spPr>
          <a:xfrm>
            <a:off x="8458199" y="5154168"/>
            <a:ext cx="3476615" cy="1261872"/>
          </a:xfrm>
        </p:spPr>
        <p:txBody>
          <a:bodyPr vert="horz" lIns="91440" tIns="45720" rIns="91440" bIns="45720" rtlCol="0" anchor="ctr">
            <a:normAutofit/>
          </a:bodyPr>
          <a:lstStyle/>
          <a:p>
            <a:r>
              <a:rPr lang="en-US" sz="2000" dirty="0">
                <a:solidFill>
                  <a:schemeClr val="tx1"/>
                </a:solidFill>
              </a:rPr>
              <a:t>Living Paycheck to Paycheck</a:t>
            </a:r>
          </a:p>
          <a:p>
            <a:r>
              <a:rPr lang="en-US" sz="2000" dirty="0">
                <a:solidFill>
                  <a:schemeClr val="tx1"/>
                </a:solidFill>
              </a:rPr>
              <a:t>Crushing Student Loan Debt</a:t>
            </a:r>
          </a:p>
          <a:p>
            <a:r>
              <a:rPr lang="en-US" sz="2000" dirty="0">
                <a:solidFill>
                  <a:schemeClr val="tx1"/>
                </a:solidFill>
              </a:rPr>
              <a:t>Student Loan Demographics</a:t>
            </a:r>
          </a:p>
        </p:txBody>
      </p:sp>
      <p:cxnSp>
        <p:nvCxnSpPr>
          <p:cNvPr id="149" name="Straight Connector 148">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22442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6A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dirty="0">
                <a:solidFill>
                  <a:srgbClr val="FFFFFF"/>
                </a:solidFill>
              </a:rPr>
              <a:t>Living Paycheck to Paycheck</a:t>
            </a:r>
          </a:p>
        </p:txBody>
      </p:sp>
      <p:pic>
        <p:nvPicPr>
          <p:cNvPr id="13314" name="Picture 2">
            <a:extLst>
              <a:ext uri="{FF2B5EF4-FFF2-40B4-BE49-F238E27FC236}">
                <a16:creationId xmlns:a16="http://schemas.microsoft.com/office/drawing/2014/main" id="{299F7741-0A04-4530-AEDA-A3D21C70D6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3375" y="2438400"/>
            <a:ext cx="7058025" cy="4096757"/>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5BCD4F-15A1-41AE-8BC8-C2D12DB0684E}"/>
              </a:ext>
            </a:extLst>
          </p:cNvPr>
          <p:cNvSpPr/>
          <p:nvPr/>
        </p:nvSpPr>
        <p:spPr>
          <a:xfrm>
            <a:off x="7696200" y="561976"/>
            <a:ext cx="3971545" cy="5762624"/>
          </a:xfrm>
          <a:prstGeom prst="rect">
            <a:avLst/>
          </a:prstGeom>
        </p:spPr>
        <p:txBody>
          <a:bodyPr vert="horz" lIns="91440" tIns="45720" rIns="91440" bIns="45720" rtlCol="0" anchor="t" anchorCtr="0">
            <a:normAutofit/>
          </a:bodyPr>
          <a:lstStyle/>
          <a:p>
            <a:pPr>
              <a:spcAft>
                <a:spcPts val="1800"/>
              </a:spcAft>
            </a:pPr>
            <a:r>
              <a:rPr lang="en-US" sz="1600" dirty="0">
                <a:solidFill>
                  <a:schemeClr val="bg1"/>
                </a:solidFill>
              </a:rPr>
              <a:t>According to a 2017 CareerBuilder survey:</a:t>
            </a:r>
          </a:p>
          <a:p>
            <a:pPr marL="285750" indent="-285750">
              <a:spcAft>
                <a:spcPts val="600"/>
              </a:spcAft>
              <a:buFont typeface="Arial" panose="020B0604020202020204" pitchFamily="34" charset="0"/>
              <a:buChar char="•"/>
            </a:pPr>
            <a:r>
              <a:rPr lang="en-US" sz="1600" dirty="0">
                <a:solidFill>
                  <a:schemeClr val="bg1"/>
                </a:solidFill>
              </a:rPr>
              <a:t>Nearly 1 in 10 workers making $100,000+ live paycheck to paycheck</a:t>
            </a:r>
          </a:p>
          <a:p>
            <a:pPr marL="285750" lvl="0" indent="-285750">
              <a:spcAft>
                <a:spcPts val="600"/>
              </a:spcAft>
              <a:buFont typeface="Arial" panose="020B0604020202020204" pitchFamily="34" charset="0"/>
              <a:buChar char="•"/>
            </a:pPr>
            <a:r>
              <a:rPr lang="en-US" sz="1600" dirty="0">
                <a:solidFill>
                  <a:schemeClr val="bg1"/>
                </a:solidFill>
              </a:rPr>
              <a:t>28% of workers making $50,000-$99,999 usually or always live paycheck to paycheck, and 70% are in debt</a:t>
            </a:r>
          </a:p>
          <a:p>
            <a:pPr marL="285750" lvl="0" indent="-285750">
              <a:spcAft>
                <a:spcPts val="600"/>
              </a:spcAft>
              <a:buFont typeface="Arial" panose="020B0604020202020204" pitchFamily="34" charset="0"/>
              <a:buChar char="•"/>
            </a:pPr>
            <a:r>
              <a:rPr lang="en-US" sz="1600" dirty="0">
                <a:solidFill>
                  <a:schemeClr val="bg1"/>
                </a:solidFill>
              </a:rPr>
              <a:t>More than 1 in 4 workers do not set aside any savings each month</a:t>
            </a:r>
          </a:p>
          <a:p>
            <a:pPr marL="285750" lvl="0" indent="-285750">
              <a:spcAft>
                <a:spcPts val="600"/>
              </a:spcAft>
              <a:buFont typeface="Arial" panose="020B0604020202020204" pitchFamily="34" charset="0"/>
              <a:buChar char="•"/>
            </a:pPr>
            <a:r>
              <a:rPr lang="en-US" sz="1600" dirty="0">
                <a:solidFill>
                  <a:schemeClr val="bg1"/>
                </a:solidFill>
              </a:rPr>
              <a:t>Nearly 3 in 4 workers say they are in debt, and more than half think they always will be</a:t>
            </a:r>
          </a:p>
          <a:p>
            <a:pPr marL="285750" lvl="0" indent="-285750">
              <a:spcAft>
                <a:spcPts val="600"/>
              </a:spcAft>
              <a:buFont typeface="Arial" panose="020B0604020202020204" pitchFamily="34" charset="0"/>
              <a:buChar char="•"/>
            </a:pPr>
            <a:r>
              <a:rPr lang="en-US" sz="1600" dirty="0">
                <a:solidFill>
                  <a:schemeClr val="bg1"/>
                </a:solidFill>
              </a:rPr>
              <a:t>More than half of minimum wage workers say they have to work more than one job to make ends meet</a:t>
            </a:r>
          </a:p>
          <a:p>
            <a:pPr lvl="0">
              <a:spcAft>
                <a:spcPts val="600"/>
              </a:spcAft>
            </a:pPr>
            <a:r>
              <a:rPr lang="en-US" sz="1600" dirty="0">
                <a:solidFill>
                  <a:schemeClr val="bg1"/>
                </a:solidFill>
              </a:rPr>
              <a:t>The survey also found that 32% of the nearly 3,500 full-time workers surveyed use a budget and only 56% save $100 or less a month.</a:t>
            </a:r>
          </a:p>
          <a:p>
            <a:pPr marL="285750" indent="-228600">
              <a:lnSpc>
                <a:spcPct val="90000"/>
              </a:lnSpc>
              <a:spcAft>
                <a:spcPts val="600"/>
              </a:spcAft>
              <a:buFont typeface="Arial" panose="020B0604020202020204" pitchFamily="34" charset="0"/>
              <a:buChar char="•"/>
            </a:pPr>
            <a:endParaRPr lang="en-US" sz="1300" dirty="0">
              <a:solidFill>
                <a:srgbClr val="FFFFFF"/>
              </a:solidFill>
            </a:endParaRPr>
          </a:p>
        </p:txBody>
      </p:sp>
    </p:spTree>
    <p:extLst>
      <p:ext uri="{BB962C8B-B14F-4D97-AF65-F5344CB8AC3E}">
        <p14:creationId xmlns:p14="http://schemas.microsoft.com/office/powerpoint/2010/main" val="79834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02D886F1-CB4A-4FC1-AAA7-9402B0D0D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113">
            <a:extLst>
              <a:ext uri="{FF2B5EF4-FFF2-40B4-BE49-F238E27FC236}">
                <a16:creationId xmlns:a16="http://schemas.microsoft.com/office/drawing/2014/main" id="{762B7B97-C3EE-4AEE-A61F-AFA873FE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13557" y="0"/>
            <a:ext cx="1017844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E11462-59D0-47D0-B8C5-FAD621FA0CFE}"/>
              </a:ext>
            </a:extLst>
          </p:cNvPr>
          <p:cNvSpPr>
            <a:spLocks noGrp="1"/>
          </p:cNvSpPr>
          <p:nvPr>
            <p:ph type="title"/>
          </p:nvPr>
        </p:nvSpPr>
        <p:spPr>
          <a:xfrm>
            <a:off x="623787" y="1635358"/>
            <a:ext cx="2752344" cy="2706624"/>
          </a:xfrm>
          <a:prstGeom prst="ellipse">
            <a:avLst/>
          </a:prstGeom>
          <a:solidFill>
            <a:schemeClr val="bg1"/>
          </a:solidFill>
          <a:ln w="174625" cmpd="thinThick">
            <a:solidFill>
              <a:srgbClr val="86A6B1"/>
            </a:solidFill>
          </a:ln>
        </p:spPr>
        <p:txBody>
          <a:bodyPr vert="horz" lIns="91440" tIns="45720" rIns="91440" bIns="45720" rtlCol="0">
            <a:normAutofit/>
          </a:bodyPr>
          <a:lstStyle/>
          <a:p>
            <a:pPr algn="ctr"/>
            <a:r>
              <a:rPr lang="en-US" sz="3200" b="1" kern="1200" dirty="0">
                <a:solidFill>
                  <a:schemeClr val="tx1">
                    <a:lumMod val="65000"/>
                    <a:lumOff val="35000"/>
                  </a:schemeClr>
                </a:solidFill>
                <a:latin typeface="+mj-lt"/>
                <a:ea typeface="+mj-ea"/>
                <a:cs typeface="+mj-cs"/>
              </a:rPr>
              <a:t>Disclaimer</a:t>
            </a:r>
          </a:p>
        </p:txBody>
      </p:sp>
      <p:sp>
        <p:nvSpPr>
          <p:cNvPr id="20" name="Text Placeholder 2">
            <a:extLst>
              <a:ext uri="{FF2B5EF4-FFF2-40B4-BE49-F238E27FC236}">
                <a16:creationId xmlns:a16="http://schemas.microsoft.com/office/drawing/2014/main" id="{2897B4B3-C90D-440B-8745-9D3619E06AA2}"/>
              </a:ext>
            </a:extLst>
          </p:cNvPr>
          <p:cNvSpPr>
            <a:spLocks noGrp="1"/>
          </p:cNvSpPr>
          <p:nvPr>
            <p:ph idx="1"/>
          </p:nvPr>
        </p:nvSpPr>
        <p:spPr>
          <a:xfrm>
            <a:off x="4286250" y="1145406"/>
            <a:ext cx="6705600" cy="4090738"/>
          </a:xfrm>
        </p:spPr>
        <p:txBody>
          <a:bodyPr vert="horz" lIns="91440" tIns="45720" rIns="91440" bIns="45720" rtlCol="0" anchor="ctr" anchorCtr="0">
            <a:normAutofit/>
          </a:bodyPr>
          <a:lstStyle/>
          <a:p>
            <a:pPr marL="0" indent="0">
              <a:buNone/>
            </a:pPr>
            <a:r>
              <a:rPr lang="en-US" sz="2000" dirty="0">
                <a:solidFill>
                  <a:schemeClr val="bg1"/>
                </a:solidFill>
              </a:rPr>
              <a:t>The material presented here is for informational purposes only. </a:t>
            </a:r>
          </a:p>
          <a:p>
            <a:pPr marL="0" indent="0">
              <a:buNone/>
            </a:pPr>
            <a:r>
              <a:rPr lang="en-US" sz="2000" dirty="0">
                <a:solidFill>
                  <a:schemeClr val="bg1"/>
                </a:solidFill>
              </a:rPr>
              <a:t>EPIC Insurance Midwest makes every effort to present information based on the most recent research available. </a:t>
            </a:r>
          </a:p>
          <a:p>
            <a:pPr marL="0" indent="0">
              <a:buNone/>
            </a:pPr>
            <a:r>
              <a:rPr lang="en-US" sz="2000" dirty="0">
                <a:solidFill>
                  <a:schemeClr val="bg1"/>
                </a:solidFill>
              </a:rPr>
              <a:t>When considering wellness programming options, we recommend you consult an attorney to ensure compliance with the many rules and regulations governing employee wellness programs. </a:t>
            </a:r>
          </a:p>
        </p:txBody>
      </p:sp>
    </p:spTree>
    <p:extLst>
      <p:ext uri="{BB962C8B-B14F-4D97-AF65-F5344CB8AC3E}">
        <p14:creationId xmlns:p14="http://schemas.microsoft.com/office/powerpoint/2010/main" val="4136297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6A6B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dirty="0">
                <a:solidFill>
                  <a:srgbClr val="FFFFFF"/>
                </a:solidFill>
              </a:rPr>
              <a:t>Crushing Student Loan Debt</a:t>
            </a:r>
          </a:p>
        </p:txBody>
      </p:sp>
      <p:pic>
        <p:nvPicPr>
          <p:cNvPr id="13314" name="Picture 2">
            <a:extLst>
              <a:ext uri="{FF2B5EF4-FFF2-40B4-BE49-F238E27FC236}">
                <a16:creationId xmlns:a16="http://schemas.microsoft.com/office/drawing/2014/main" id="{299F7741-0A04-4530-AEDA-A3D21C70D665}"/>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tretch>
            <a:fillRect/>
          </a:stretch>
        </p:blipFill>
        <p:spPr bwMode="auto">
          <a:xfrm>
            <a:off x="350881" y="2438400"/>
            <a:ext cx="7023012" cy="4096757"/>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5BCD4F-15A1-41AE-8BC8-C2D12DB0684E}"/>
              </a:ext>
            </a:extLst>
          </p:cNvPr>
          <p:cNvSpPr/>
          <p:nvPr/>
        </p:nvSpPr>
        <p:spPr>
          <a:xfrm>
            <a:off x="7696200" y="561976"/>
            <a:ext cx="3971545" cy="5762624"/>
          </a:xfrm>
          <a:prstGeom prst="rect">
            <a:avLst/>
          </a:prstGeom>
        </p:spPr>
        <p:txBody>
          <a:bodyPr vert="horz" lIns="91440" tIns="45720" rIns="91440" bIns="45720" rtlCol="0" anchor="t" anchorCtr="0">
            <a:normAutofit/>
          </a:bodyPr>
          <a:lstStyle/>
          <a:p>
            <a:pPr>
              <a:spcAft>
                <a:spcPts val="1800"/>
              </a:spcAft>
            </a:pPr>
            <a:r>
              <a:rPr lang="en-US" sz="1600" dirty="0">
                <a:solidFill>
                  <a:schemeClr val="bg1"/>
                </a:solidFill>
              </a:rPr>
              <a:t>One of the contributors to the living  paycheck to paycheck pitfall is the burden    of crushing student loan debt. </a:t>
            </a:r>
          </a:p>
          <a:p>
            <a:pPr>
              <a:spcAft>
                <a:spcPts val="1800"/>
              </a:spcAft>
            </a:pPr>
            <a:r>
              <a:rPr lang="en-US" sz="1600" dirty="0">
                <a:solidFill>
                  <a:schemeClr val="bg1"/>
                </a:solidFill>
              </a:rPr>
              <a:t>According to educationdata.org:</a:t>
            </a:r>
          </a:p>
          <a:p>
            <a:pPr marL="285750" lvl="0" indent="-285750">
              <a:spcAft>
                <a:spcPts val="600"/>
              </a:spcAft>
              <a:buFont typeface="Arial" panose="020B0604020202020204" pitchFamily="34" charset="0"/>
              <a:buChar char="•"/>
            </a:pPr>
            <a:r>
              <a:rPr lang="en-US" sz="1600" dirty="0">
                <a:solidFill>
                  <a:schemeClr val="bg1"/>
                </a:solidFill>
              </a:rPr>
              <a:t>The average public university student borrows $30,030 to attain a bachelor’s degree</a:t>
            </a:r>
          </a:p>
          <a:p>
            <a:pPr marL="285750" lvl="0" indent="-285750">
              <a:spcAft>
                <a:spcPts val="600"/>
              </a:spcAft>
              <a:buFont typeface="Arial" panose="020B0604020202020204" pitchFamily="34" charset="0"/>
              <a:buChar char="•"/>
            </a:pPr>
            <a:r>
              <a:rPr lang="en-US" sz="1600" dirty="0">
                <a:solidFill>
                  <a:schemeClr val="bg1"/>
                </a:solidFill>
              </a:rPr>
              <a:t>44.7 million student borrowers are in debt by an average of $37,584 each</a:t>
            </a:r>
          </a:p>
          <a:p>
            <a:pPr marL="742950" lvl="1" indent="-285750">
              <a:spcAft>
                <a:spcPts val="600"/>
              </a:spcAft>
              <a:buFont typeface="Calibri" panose="020F0502020204030204" pitchFamily="34" charset="0"/>
              <a:buChar char="-"/>
            </a:pPr>
            <a:r>
              <a:rPr lang="en-US" sz="1600" dirty="0">
                <a:solidFill>
                  <a:schemeClr val="bg1"/>
                </a:solidFill>
              </a:rPr>
              <a:t>Federal Loans: 42.3 million borrowers each owe an average $36,520</a:t>
            </a:r>
          </a:p>
          <a:p>
            <a:pPr marL="742950" lvl="1" indent="-285750">
              <a:spcAft>
                <a:spcPts val="600"/>
              </a:spcAft>
              <a:buFont typeface="Calibri" panose="020F0502020204030204" pitchFamily="34" charset="0"/>
              <a:buChar char="-"/>
            </a:pPr>
            <a:r>
              <a:rPr lang="en-US" sz="1600" dirty="0">
                <a:solidFill>
                  <a:schemeClr val="bg1"/>
                </a:solidFill>
              </a:rPr>
              <a:t>Private Loans: 2.4 million borrowers each owe an average of $48,819</a:t>
            </a:r>
          </a:p>
          <a:p>
            <a:pPr marL="285750" indent="-228600">
              <a:lnSpc>
                <a:spcPct val="90000"/>
              </a:lnSpc>
              <a:spcAft>
                <a:spcPts val="600"/>
              </a:spcAft>
              <a:buFont typeface="Arial" panose="020B0604020202020204" pitchFamily="34" charset="0"/>
              <a:buChar char="•"/>
            </a:pPr>
            <a:endParaRPr lang="en-US" sz="1300" dirty="0">
              <a:solidFill>
                <a:srgbClr val="FFFFFF"/>
              </a:solidFill>
            </a:endParaRPr>
          </a:p>
        </p:txBody>
      </p:sp>
    </p:spTree>
    <p:extLst>
      <p:ext uri="{BB962C8B-B14F-4D97-AF65-F5344CB8AC3E}">
        <p14:creationId xmlns:p14="http://schemas.microsoft.com/office/powerpoint/2010/main" val="1726768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6A6B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dirty="0">
                <a:solidFill>
                  <a:srgbClr val="FFFFFF"/>
                </a:solidFill>
              </a:rPr>
              <a:t>Student Loan Demographics</a:t>
            </a:r>
          </a:p>
        </p:txBody>
      </p:sp>
      <p:pic>
        <p:nvPicPr>
          <p:cNvPr id="13314" name="Picture 2">
            <a:extLst>
              <a:ext uri="{FF2B5EF4-FFF2-40B4-BE49-F238E27FC236}">
                <a16:creationId xmlns:a16="http://schemas.microsoft.com/office/drawing/2014/main" id="{299F7741-0A04-4530-AEDA-A3D21C70D6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64" t="2041" b="9583"/>
          <a:stretch/>
        </p:blipFill>
        <p:spPr bwMode="auto">
          <a:xfrm>
            <a:off x="323849" y="2381250"/>
            <a:ext cx="7058025" cy="4124325"/>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5BCD4F-15A1-41AE-8BC8-C2D12DB0684E}"/>
              </a:ext>
            </a:extLst>
          </p:cNvPr>
          <p:cNvSpPr/>
          <p:nvPr/>
        </p:nvSpPr>
        <p:spPr>
          <a:xfrm>
            <a:off x="7696200" y="561976"/>
            <a:ext cx="3971545" cy="5762624"/>
          </a:xfrm>
          <a:prstGeom prst="rect">
            <a:avLst/>
          </a:prstGeom>
        </p:spPr>
        <p:txBody>
          <a:bodyPr vert="horz" lIns="91440" tIns="45720" rIns="91440" bIns="45720" rtlCol="0" anchor="t" anchorCtr="0">
            <a:normAutofit lnSpcReduction="10000"/>
          </a:bodyPr>
          <a:lstStyle/>
          <a:p>
            <a:r>
              <a:rPr lang="en-US" dirty="0">
                <a:solidFill>
                  <a:schemeClr val="bg1"/>
                </a:solidFill>
              </a:rPr>
              <a:t>As of 2019, here is the breakdown of student loan borrowers by age:</a:t>
            </a:r>
          </a:p>
          <a:p>
            <a:endParaRPr lang="en-US" dirty="0">
              <a:solidFill>
                <a:schemeClr val="bg1"/>
              </a:solidFill>
            </a:endParaRPr>
          </a:p>
          <a:p>
            <a:pPr marL="285750" lvl="0"/>
            <a:r>
              <a:rPr lang="en-US" b="1" dirty="0">
                <a:solidFill>
                  <a:schemeClr val="bg1"/>
                </a:solidFill>
              </a:rPr>
              <a:t>&lt; Age 24:</a:t>
            </a:r>
          </a:p>
          <a:p>
            <a:pPr marL="285750" lvl="0"/>
            <a:r>
              <a:rPr lang="en-US" dirty="0">
                <a:solidFill>
                  <a:schemeClr val="bg1"/>
                </a:solidFill>
              </a:rPr>
              <a:t>$121.2 billion</a:t>
            </a:r>
          </a:p>
          <a:p>
            <a:pPr marL="285750" lvl="0"/>
            <a:r>
              <a:rPr lang="en-US" dirty="0">
                <a:solidFill>
                  <a:schemeClr val="bg1"/>
                </a:solidFill>
              </a:rPr>
              <a:t> (8.2 million borrowers)</a:t>
            </a:r>
          </a:p>
          <a:p>
            <a:pPr marL="285750" lvl="0"/>
            <a:endParaRPr lang="en-US" b="1" dirty="0">
              <a:solidFill>
                <a:schemeClr val="bg1"/>
              </a:solidFill>
            </a:endParaRPr>
          </a:p>
          <a:p>
            <a:pPr marL="285750" lvl="0"/>
            <a:r>
              <a:rPr lang="en-US" b="1" dirty="0">
                <a:solidFill>
                  <a:schemeClr val="bg1"/>
                </a:solidFill>
              </a:rPr>
              <a:t>Age 25 - 34:</a:t>
            </a:r>
            <a:r>
              <a:rPr lang="en-US" dirty="0">
                <a:solidFill>
                  <a:schemeClr val="bg1"/>
                </a:solidFill>
              </a:rPr>
              <a:t> </a:t>
            </a:r>
          </a:p>
          <a:p>
            <a:pPr marL="285750" lvl="0"/>
            <a:r>
              <a:rPr lang="en-US" dirty="0">
                <a:solidFill>
                  <a:schemeClr val="bg1"/>
                </a:solidFill>
              </a:rPr>
              <a:t>$501.5 billion 	</a:t>
            </a:r>
          </a:p>
          <a:p>
            <a:pPr marL="285750" lvl="0"/>
            <a:r>
              <a:rPr lang="en-US" dirty="0">
                <a:solidFill>
                  <a:schemeClr val="bg1"/>
                </a:solidFill>
              </a:rPr>
              <a:t>(15.0 million borrowers)</a:t>
            </a:r>
          </a:p>
          <a:p>
            <a:pPr marL="285750" lvl="0"/>
            <a:endParaRPr lang="en-US" b="1" dirty="0">
              <a:solidFill>
                <a:schemeClr val="bg1"/>
              </a:solidFill>
            </a:endParaRPr>
          </a:p>
          <a:p>
            <a:pPr marL="285750" lvl="0"/>
            <a:r>
              <a:rPr lang="en-US" b="1" dirty="0">
                <a:solidFill>
                  <a:schemeClr val="bg1"/>
                </a:solidFill>
              </a:rPr>
              <a:t>Age 35 - 49:</a:t>
            </a:r>
          </a:p>
          <a:p>
            <a:pPr marL="285750" lvl="0"/>
            <a:r>
              <a:rPr lang="en-US" dirty="0">
                <a:solidFill>
                  <a:schemeClr val="bg1"/>
                </a:solidFill>
              </a:rPr>
              <a:t>$575.5 billion</a:t>
            </a:r>
          </a:p>
          <a:p>
            <a:pPr marL="285750" lvl="0"/>
            <a:r>
              <a:rPr lang="en-US" dirty="0">
                <a:solidFill>
                  <a:schemeClr val="bg1"/>
                </a:solidFill>
              </a:rPr>
              <a:t>(14.1 million borrowers)</a:t>
            </a:r>
          </a:p>
          <a:p>
            <a:pPr marL="285750" lvl="0"/>
            <a:endParaRPr lang="en-US" b="1" dirty="0">
              <a:solidFill>
                <a:schemeClr val="bg1"/>
              </a:solidFill>
            </a:endParaRPr>
          </a:p>
          <a:p>
            <a:pPr marL="285750" lvl="0"/>
            <a:r>
              <a:rPr lang="en-US" b="1" dirty="0">
                <a:solidFill>
                  <a:schemeClr val="bg1"/>
                </a:solidFill>
              </a:rPr>
              <a:t>Age 50 - 61:</a:t>
            </a:r>
          </a:p>
          <a:p>
            <a:pPr marL="285750" lvl="0"/>
            <a:r>
              <a:rPr lang="en-US" dirty="0">
                <a:solidFill>
                  <a:schemeClr val="bg1"/>
                </a:solidFill>
              </a:rPr>
              <a:t>$241.2 billion</a:t>
            </a:r>
          </a:p>
          <a:p>
            <a:pPr marL="285750" lvl="0"/>
            <a:r>
              <a:rPr lang="en-US" dirty="0">
                <a:solidFill>
                  <a:schemeClr val="bg1"/>
                </a:solidFill>
              </a:rPr>
              <a:t>(6.0 million borrowers)</a:t>
            </a:r>
          </a:p>
          <a:p>
            <a:pPr marL="285750" lvl="0"/>
            <a:endParaRPr lang="en-US" b="1" dirty="0">
              <a:solidFill>
                <a:schemeClr val="bg1"/>
              </a:solidFill>
            </a:endParaRPr>
          </a:p>
          <a:p>
            <a:pPr marL="285750" lvl="0"/>
            <a:r>
              <a:rPr lang="en-US" b="1" dirty="0">
                <a:solidFill>
                  <a:schemeClr val="bg1"/>
                </a:solidFill>
              </a:rPr>
              <a:t>&lt; Age 62:</a:t>
            </a:r>
          </a:p>
          <a:p>
            <a:pPr marL="285750" lvl="0"/>
            <a:r>
              <a:rPr lang="en-US" dirty="0">
                <a:solidFill>
                  <a:schemeClr val="bg1"/>
                </a:solidFill>
              </a:rPr>
              <a:t>$75.9 billion</a:t>
            </a:r>
          </a:p>
          <a:p>
            <a:pPr marL="285750" lvl="0"/>
            <a:r>
              <a:rPr lang="en-US" dirty="0">
                <a:solidFill>
                  <a:schemeClr val="bg1"/>
                </a:solidFill>
              </a:rPr>
              <a:t>(2.1 million borrowers)</a:t>
            </a:r>
          </a:p>
          <a:p>
            <a:pPr marL="285750" indent="-228600">
              <a:lnSpc>
                <a:spcPct val="90000"/>
              </a:lnSpc>
              <a:spcAft>
                <a:spcPts val="600"/>
              </a:spcAft>
              <a:buFont typeface="Arial" panose="020B0604020202020204" pitchFamily="34" charset="0"/>
              <a:buChar char="•"/>
            </a:pPr>
            <a:endParaRPr lang="en-US" sz="1300" dirty="0">
              <a:solidFill>
                <a:srgbClr val="FFFFFF"/>
              </a:solidFill>
            </a:endParaRPr>
          </a:p>
        </p:txBody>
      </p:sp>
    </p:spTree>
    <p:extLst>
      <p:ext uri="{BB962C8B-B14F-4D97-AF65-F5344CB8AC3E}">
        <p14:creationId xmlns:p14="http://schemas.microsoft.com/office/powerpoint/2010/main" val="57819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48250" cy="6858000"/>
          </a:xfrm>
          <a:prstGeom prst="rect">
            <a:avLst/>
          </a:prstGeom>
          <a:solidFill>
            <a:srgbClr val="86A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2C2DA41-9FF8-44DB-9EB7-DC8F783256A0}"/>
              </a:ext>
            </a:extLst>
          </p:cNvPr>
          <p:cNvSpPr>
            <a:spLocks noGrp="1"/>
          </p:cNvSpPr>
          <p:nvPr>
            <p:ph type="title"/>
          </p:nvPr>
        </p:nvSpPr>
        <p:spPr>
          <a:xfrm>
            <a:off x="568712" y="624568"/>
            <a:ext cx="4035945" cy="5412920"/>
          </a:xfrm>
        </p:spPr>
        <p:txBody>
          <a:bodyPr>
            <a:normAutofit/>
          </a:bodyPr>
          <a:lstStyle/>
          <a:p>
            <a:r>
              <a:rPr lang="en-US" b="1" dirty="0">
                <a:solidFill>
                  <a:srgbClr val="FFFFFF"/>
                </a:solidFill>
              </a:rPr>
              <a:t>What You Can Do</a:t>
            </a:r>
          </a:p>
        </p:txBody>
      </p:sp>
      <p:sp>
        <p:nvSpPr>
          <p:cNvPr id="3" name="Content Placeholder 2">
            <a:extLst>
              <a:ext uri="{FF2B5EF4-FFF2-40B4-BE49-F238E27FC236}">
                <a16:creationId xmlns:a16="http://schemas.microsoft.com/office/drawing/2014/main" id="{C2BBD0F7-69E0-46B8-9C56-42D8DA007569}"/>
              </a:ext>
            </a:extLst>
          </p:cNvPr>
          <p:cNvSpPr>
            <a:spLocks noGrp="1"/>
          </p:cNvSpPr>
          <p:nvPr>
            <p:ph idx="1"/>
          </p:nvPr>
        </p:nvSpPr>
        <p:spPr>
          <a:xfrm>
            <a:off x="5600700" y="624568"/>
            <a:ext cx="5753098" cy="5412920"/>
          </a:xfrm>
        </p:spPr>
        <p:txBody>
          <a:bodyPr anchor="ctr">
            <a:normAutofit/>
          </a:bodyPr>
          <a:lstStyle/>
          <a:p>
            <a:pPr marL="0" indent="0">
              <a:buNone/>
            </a:pPr>
            <a:r>
              <a:rPr lang="en-US" sz="2000" dirty="0">
                <a:solidFill>
                  <a:schemeClr val="tx1">
                    <a:lumMod val="75000"/>
                    <a:lumOff val="25000"/>
                  </a:schemeClr>
                </a:solidFill>
              </a:rPr>
              <a:t>When it comes to employee education and support, start with the basics. </a:t>
            </a:r>
          </a:p>
          <a:p>
            <a:pPr marL="0" indent="0">
              <a:buNone/>
            </a:pPr>
            <a:r>
              <a:rPr lang="en-US" sz="2000" dirty="0">
                <a:solidFill>
                  <a:schemeClr val="tx1">
                    <a:lumMod val="75000"/>
                    <a:lumOff val="25000"/>
                  </a:schemeClr>
                </a:solidFill>
              </a:rPr>
              <a:t>A Gallop poll revealed only 1 in 3 Americans prepare a detailed monthly budget that tracks their income and expenses.</a:t>
            </a:r>
          </a:p>
          <a:p>
            <a:pPr marL="0" indent="0">
              <a:buNone/>
            </a:pPr>
            <a:r>
              <a:rPr lang="en-US" sz="2000" dirty="0">
                <a:solidFill>
                  <a:schemeClr val="tx1">
                    <a:lumMod val="75000"/>
                    <a:lumOff val="25000"/>
                  </a:schemeClr>
                </a:solidFill>
              </a:rPr>
              <a:t>Be sure your employees know about these technology-based applications and any others you come across in the marketplace. </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3001352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7ADE37-1749-4F7B-9857-6E566D450F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99" r="8012"/>
          <a:stretch/>
        </p:blipFill>
        <p:spPr bwMode="auto">
          <a:xfrm>
            <a:off x="0" y="173256"/>
            <a:ext cx="12192000" cy="6684746"/>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E11462-59D0-47D0-B8C5-FAD621FA0CFE}"/>
              </a:ext>
            </a:extLst>
          </p:cNvPr>
          <p:cNvSpPr>
            <a:spLocks noGrp="1"/>
          </p:cNvSpPr>
          <p:nvPr>
            <p:ph type="title"/>
          </p:nvPr>
        </p:nvSpPr>
        <p:spPr>
          <a:xfrm>
            <a:off x="969264" y="5154168"/>
            <a:ext cx="6973204" cy="1261872"/>
          </a:xfrm>
        </p:spPr>
        <p:txBody>
          <a:bodyPr vert="horz" lIns="91440" tIns="45720" rIns="91440" bIns="45720" rtlCol="0" anchor="ctr">
            <a:normAutofit/>
          </a:bodyPr>
          <a:lstStyle/>
          <a:p>
            <a:r>
              <a:rPr lang="en-US" sz="4800" b="1" dirty="0">
                <a:solidFill>
                  <a:schemeClr val="tx1">
                    <a:lumMod val="85000"/>
                    <a:lumOff val="15000"/>
                  </a:schemeClr>
                </a:solidFill>
              </a:rPr>
              <a:t>Community Resources</a:t>
            </a:r>
          </a:p>
        </p:txBody>
      </p:sp>
      <p:sp>
        <p:nvSpPr>
          <p:cNvPr id="3" name="Text Placeholder 2">
            <a:extLst>
              <a:ext uri="{FF2B5EF4-FFF2-40B4-BE49-F238E27FC236}">
                <a16:creationId xmlns:a16="http://schemas.microsoft.com/office/drawing/2014/main" id="{2897B4B3-C90D-440B-8745-9D3619E06AA2}"/>
              </a:ext>
            </a:extLst>
          </p:cNvPr>
          <p:cNvSpPr>
            <a:spLocks noGrp="1"/>
          </p:cNvSpPr>
          <p:nvPr>
            <p:ph type="body" idx="1"/>
          </p:nvPr>
        </p:nvSpPr>
        <p:spPr>
          <a:xfrm>
            <a:off x="8458199" y="5154168"/>
            <a:ext cx="3476615" cy="1261872"/>
          </a:xfrm>
        </p:spPr>
        <p:txBody>
          <a:bodyPr vert="horz" lIns="91440" tIns="45720" rIns="91440" bIns="45720" rtlCol="0" anchor="ctr">
            <a:normAutofit/>
          </a:bodyPr>
          <a:lstStyle/>
          <a:p>
            <a:r>
              <a:rPr lang="en-US" sz="2000" dirty="0">
                <a:solidFill>
                  <a:schemeClr val="tx1"/>
                </a:solidFill>
              </a:rPr>
              <a:t> </a:t>
            </a:r>
          </a:p>
        </p:txBody>
      </p:sp>
      <p:cxnSp>
        <p:nvCxnSpPr>
          <p:cNvPr id="149" name="Straight Connector 148">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32351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838200" y="365125"/>
            <a:ext cx="10515600" cy="1325563"/>
          </a:xfrm>
          <a:solidFill>
            <a:srgbClr val="86A6B1"/>
          </a:solidFill>
        </p:spPr>
        <p:txBody>
          <a:bodyPr vert="horz" lIns="91440" tIns="45720" rIns="91440" bIns="45720" rtlCol="0" anchor="ctr">
            <a:normAutofit/>
          </a:bodyPr>
          <a:lstStyle/>
          <a:p>
            <a:r>
              <a:rPr lang="en-US" b="1" dirty="0">
                <a:solidFill>
                  <a:srgbClr val="FFFFFF"/>
                </a:solidFill>
              </a:rPr>
              <a:t>Community Resources</a:t>
            </a:r>
          </a:p>
        </p:txBody>
      </p:sp>
      <p:sp>
        <p:nvSpPr>
          <p:cNvPr id="3" name="Content Placeholder 2">
            <a:extLst>
              <a:ext uri="{FF2B5EF4-FFF2-40B4-BE49-F238E27FC236}">
                <a16:creationId xmlns:a16="http://schemas.microsoft.com/office/drawing/2014/main" id="{97413F32-0062-4D00-8B63-41C67ABA8923}"/>
              </a:ext>
            </a:extLst>
          </p:cNvPr>
          <p:cNvSpPr>
            <a:spLocks noGrp="1"/>
          </p:cNvSpPr>
          <p:nvPr>
            <p:ph sz="half" idx="1"/>
          </p:nvPr>
        </p:nvSpPr>
        <p:spPr/>
        <p:txBody>
          <a:bodyPr>
            <a:normAutofit/>
          </a:bodyPr>
          <a:lstStyle/>
          <a:p>
            <a:pPr marL="0" indent="0">
              <a:buNone/>
            </a:pPr>
            <a:r>
              <a:rPr lang="en-US" sz="2000" b="1" dirty="0">
                <a:solidFill>
                  <a:schemeClr val="tx1">
                    <a:lumMod val="75000"/>
                    <a:lumOff val="25000"/>
                  </a:schemeClr>
                </a:solidFill>
              </a:rPr>
              <a:t>National Organizations</a:t>
            </a:r>
          </a:p>
          <a:p>
            <a:r>
              <a:rPr lang="en-US" sz="2000" dirty="0">
                <a:solidFill>
                  <a:schemeClr val="tx1">
                    <a:lumMod val="75000"/>
                    <a:lumOff val="25000"/>
                  </a:schemeClr>
                </a:solidFill>
              </a:rPr>
              <a:t>1-800 QuitNow</a:t>
            </a:r>
          </a:p>
          <a:p>
            <a:r>
              <a:rPr lang="en-US" sz="2000" dirty="0">
                <a:solidFill>
                  <a:schemeClr val="tx1">
                    <a:lumMod val="75000"/>
                    <a:lumOff val="25000"/>
                  </a:schemeClr>
                </a:solidFill>
              </a:rPr>
              <a:t>American Diabetes Association</a:t>
            </a:r>
          </a:p>
          <a:p>
            <a:r>
              <a:rPr lang="en-US" sz="2000" dirty="0">
                <a:solidFill>
                  <a:schemeClr val="tx1">
                    <a:lumMod val="75000"/>
                    <a:lumOff val="25000"/>
                  </a:schemeClr>
                </a:solidFill>
              </a:rPr>
              <a:t>American Heart Association</a:t>
            </a:r>
          </a:p>
          <a:p>
            <a:r>
              <a:rPr lang="en-US" sz="2000" dirty="0">
                <a:solidFill>
                  <a:schemeClr val="tx1">
                    <a:lumMod val="75000"/>
                    <a:lumOff val="25000"/>
                  </a:schemeClr>
                </a:solidFill>
              </a:rPr>
              <a:t>American Cancer Society</a:t>
            </a:r>
          </a:p>
          <a:p>
            <a:r>
              <a:rPr lang="en-US" sz="2000" dirty="0">
                <a:solidFill>
                  <a:schemeClr val="tx1">
                    <a:lumMod val="75000"/>
                    <a:lumOff val="25000"/>
                  </a:schemeClr>
                </a:solidFill>
              </a:rPr>
              <a:t>National Alliance on Mental Illness (NAMI)</a:t>
            </a:r>
          </a:p>
          <a:p>
            <a:pPr marL="0" indent="0">
              <a:buNone/>
            </a:pPr>
            <a:r>
              <a:rPr lang="en-US" sz="2000" b="1" dirty="0">
                <a:solidFill>
                  <a:schemeClr val="tx1">
                    <a:lumMod val="75000"/>
                    <a:lumOff val="25000"/>
                  </a:schemeClr>
                </a:solidFill>
              </a:rPr>
              <a:t>Wellness Organizations</a:t>
            </a:r>
          </a:p>
          <a:p>
            <a:r>
              <a:rPr lang="en-US" sz="2000" dirty="0">
                <a:solidFill>
                  <a:schemeClr val="tx1">
                    <a:lumMod val="75000"/>
                    <a:lumOff val="25000"/>
                  </a:schemeClr>
                </a:solidFill>
              </a:rPr>
              <a:t>Wellness Council of Indiana</a:t>
            </a:r>
          </a:p>
          <a:p>
            <a:r>
              <a:rPr lang="en-US" sz="2000" dirty="0">
                <a:solidFill>
                  <a:schemeClr val="tx1">
                    <a:lumMod val="75000"/>
                    <a:lumOff val="25000"/>
                  </a:schemeClr>
                </a:solidFill>
              </a:rPr>
              <a:t>Wellness Council of America</a:t>
            </a:r>
          </a:p>
          <a:p>
            <a:r>
              <a:rPr lang="en-US" sz="2000" dirty="0">
                <a:solidFill>
                  <a:schemeClr val="tx1">
                    <a:lumMod val="75000"/>
                    <a:lumOff val="25000"/>
                  </a:schemeClr>
                </a:solidFill>
              </a:rPr>
              <a:t>National Wellness Institute</a:t>
            </a:r>
          </a:p>
        </p:txBody>
      </p:sp>
      <p:sp>
        <p:nvSpPr>
          <p:cNvPr id="4" name="Content Placeholder 3">
            <a:extLst>
              <a:ext uri="{FF2B5EF4-FFF2-40B4-BE49-F238E27FC236}">
                <a16:creationId xmlns:a16="http://schemas.microsoft.com/office/drawing/2014/main" id="{5E97669B-75FC-429B-83DF-D1963D811A25}"/>
              </a:ext>
            </a:extLst>
          </p:cNvPr>
          <p:cNvSpPr>
            <a:spLocks noGrp="1"/>
          </p:cNvSpPr>
          <p:nvPr>
            <p:ph sz="half" idx="2"/>
          </p:nvPr>
        </p:nvSpPr>
        <p:spPr/>
        <p:txBody>
          <a:bodyPr/>
          <a:lstStyle/>
          <a:p>
            <a:pPr marL="0" indent="0">
              <a:buNone/>
            </a:pPr>
            <a:r>
              <a:rPr lang="en-US" sz="2000" b="1" dirty="0">
                <a:solidFill>
                  <a:schemeClr val="tx1">
                    <a:lumMod val="75000"/>
                    <a:lumOff val="25000"/>
                  </a:schemeClr>
                </a:solidFill>
              </a:rPr>
              <a:t>State Resources</a:t>
            </a:r>
          </a:p>
          <a:p>
            <a:r>
              <a:rPr lang="en-US" sz="2000" dirty="0">
                <a:solidFill>
                  <a:schemeClr val="tx1">
                    <a:lumMod val="75000"/>
                    <a:lumOff val="25000"/>
                  </a:schemeClr>
                </a:solidFill>
              </a:rPr>
              <a:t>Indiana State Department of Health</a:t>
            </a:r>
          </a:p>
          <a:p>
            <a:pPr marL="0" indent="0">
              <a:buNone/>
            </a:pPr>
            <a:r>
              <a:rPr lang="en-US" sz="2000" b="1" dirty="0">
                <a:solidFill>
                  <a:schemeClr val="tx1">
                    <a:lumMod val="75000"/>
                    <a:lumOff val="25000"/>
                  </a:schemeClr>
                </a:solidFill>
              </a:rPr>
              <a:t>Local Resources</a:t>
            </a:r>
          </a:p>
          <a:p>
            <a:r>
              <a:rPr lang="en-US" sz="2000" dirty="0">
                <a:solidFill>
                  <a:schemeClr val="tx1">
                    <a:lumMod val="75000"/>
                    <a:lumOff val="25000"/>
                  </a:schemeClr>
                </a:solidFill>
              </a:rPr>
              <a:t>Purdue Extension</a:t>
            </a:r>
          </a:p>
          <a:p>
            <a:r>
              <a:rPr lang="en-US" sz="2000" dirty="0">
                <a:solidFill>
                  <a:schemeClr val="tx1">
                    <a:lumMod val="75000"/>
                    <a:lumOff val="25000"/>
                  </a:schemeClr>
                </a:solidFill>
              </a:rPr>
              <a:t>Tobacco Free Coalitions</a:t>
            </a:r>
          </a:p>
          <a:p>
            <a:r>
              <a:rPr lang="en-US" sz="2000" dirty="0">
                <a:solidFill>
                  <a:schemeClr val="tx1">
                    <a:lumMod val="75000"/>
                    <a:lumOff val="25000"/>
                  </a:schemeClr>
                </a:solidFill>
              </a:rPr>
              <a:t>County Health Department</a:t>
            </a:r>
          </a:p>
          <a:p>
            <a:r>
              <a:rPr lang="en-US" sz="2000" dirty="0">
                <a:solidFill>
                  <a:schemeClr val="tx1">
                    <a:lumMod val="75000"/>
                    <a:lumOff val="25000"/>
                  </a:schemeClr>
                </a:solidFill>
              </a:rPr>
              <a:t>Chambers of Commerce</a:t>
            </a:r>
          </a:p>
          <a:p>
            <a:r>
              <a:rPr lang="en-US" sz="2000" dirty="0">
                <a:solidFill>
                  <a:schemeClr val="tx1">
                    <a:lumMod val="75000"/>
                    <a:lumOff val="25000"/>
                  </a:schemeClr>
                </a:solidFill>
              </a:rPr>
              <a:t>Hospitals </a:t>
            </a:r>
          </a:p>
          <a:p>
            <a:r>
              <a:rPr lang="en-US" sz="2000" dirty="0">
                <a:solidFill>
                  <a:schemeClr val="tx1">
                    <a:lumMod val="75000"/>
                    <a:lumOff val="25000"/>
                  </a:schemeClr>
                </a:solidFill>
              </a:rPr>
              <a:t>Community Centers</a:t>
            </a:r>
          </a:p>
        </p:txBody>
      </p:sp>
    </p:spTree>
    <p:extLst>
      <p:ext uri="{BB962C8B-B14F-4D97-AF65-F5344CB8AC3E}">
        <p14:creationId xmlns:p14="http://schemas.microsoft.com/office/powerpoint/2010/main" val="1280547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7ADE37-1749-4F7B-9857-6E566D450F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173256"/>
            <a:ext cx="12192000" cy="6684746"/>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E11462-59D0-47D0-B8C5-FAD621FA0CFE}"/>
              </a:ext>
            </a:extLst>
          </p:cNvPr>
          <p:cNvSpPr>
            <a:spLocks noGrp="1"/>
          </p:cNvSpPr>
          <p:nvPr>
            <p:ph type="title"/>
          </p:nvPr>
        </p:nvSpPr>
        <p:spPr>
          <a:xfrm>
            <a:off x="969264" y="5154168"/>
            <a:ext cx="6973204" cy="1261872"/>
          </a:xfrm>
        </p:spPr>
        <p:txBody>
          <a:bodyPr vert="horz" lIns="91440" tIns="45720" rIns="91440" bIns="45720" rtlCol="0" anchor="ctr">
            <a:normAutofit fontScale="90000"/>
          </a:bodyPr>
          <a:lstStyle/>
          <a:p>
            <a:r>
              <a:rPr lang="en-US" sz="4800" b="1" dirty="0">
                <a:solidFill>
                  <a:schemeClr val="tx1">
                    <a:lumMod val="85000"/>
                    <a:lumOff val="15000"/>
                  </a:schemeClr>
                </a:solidFill>
              </a:rPr>
              <a:t>Social Determinants of Health</a:t>
            </a:r>
          </a:p>
        </p:txBody>
      </p:sp>
      <p:sp>
        <p:nvSpPr>
          <p:cNvPr id="3" name="Text Placeholder 2">
            <a:extLst>
              <a:ext uri="{FF2B5EF4-FFF2-40B4-BE49-F238E27FC236}">
                <a16:creationId xmlns:a16="http://schemas.microsoft.com/office/drawing/2014/main" id="{2897B4B3-C90D-440B-8745-9D3619E06AA2}"/>
              </a:ext>
            </a:extLst>
          </p:cNvPr>
          <p:cNvSpPr>
            <a:spLocks noGrp="1"/>
          </p:cNvSpPr>
          <p:nvPr>
            <p:ph type="body" idx="1"/>
          </p:nvPr>
        </p:nvSpPr>
        <p:spPr>
          <a:xfrm>
            <a:off x="8458199" y="5154168"/>
            <a:ext cx="3476615" cy="1261872"/>
          </a:xfrm>
        </p:spPr>
        <p:txBody>
          <a:bodyPr vert="horz" lIns="91440" tIns="45720" rIns="91440" bIns="45720" rtlCol="0" anchor="ctr">
            <a:normAutofit/>
          </a:bodyPr>
          <a:lstStyle/>
          <a:p>
            <a:r>
              <a:rPr lang="en-US" sz="2000" dirty="0">
                <a:solidFill>
                  <a:schemeClr val="tx1"/>
                </a:solidFill>
              </a:rPr>
              <a:t> </a:t>
            </a:r>
          </a:p>
        </p:txBody>
      </p:sp>
      <p:cxnSp>
        <p:nvCxnSpPr>
          <p:cNvPr id="149" name="Straight Connector 148">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05583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6A6B1">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dirty="0">
                <a:solidFill>
                  <a:srgbClr val="FFFFFF"/>
                </a:solidFill>
              </a:rPr>
              <a:t>Your Impact </a:t>
            </a:r>
          </a:p>
        </p:txBody>
      </p:sp>
      <p:pic>
        <p:nvPicPr>
          <p:cNvPr id="13314" name="Picture 2">
            <a:extLst>
              <a:ext uri="{FF2B5EF4-FFF2-40B4-BE49-F238E27FC236}">
                <a16:creationId xmlns:a16="http://schemas.microsoft.com/office/drawing/2014/main" id="{299F7741-0A04-4530-AEDA-A3D21C70D6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849" y="2455236"/>
            <a:ext cx="7058025" cy="3976352"/>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5BCD4F-15A1-41AE-8BC8-C2D12DB0684E}"/>
              </a:ext>
            </a:extLst>
          </p:cNvPr>
          <p:cNvSpPr/>
          <p:nvPr/>
        </p:nvSpPr>
        <p:spPr>
          <a:xfrm>
            <a:off x="7696200" y="561976"/>
            <a:ext cx="3971545" cy="5762624"/>
          </a:xfrm>
          <a:prstGeom prst="rect">
            <a:avLst/>
          </a:prstGeom>
        </p:spPr>
        <p:txBody>
          <a:bodyPr vert="horz" lIns="91440" tIns="45720" rIns="91440" bIns="45720" rtlCol="0" anchor="t" anchorCtr="0">
            <a:normAutofit/>
          </a:bodyPr>
          <a:lstStyle/>
          <a:p>
            <a:pPr>
              <a:spcAft>
                <a:spcPts val="1200"/>
              </a:spcAft>
            </a:pPr>
            <a:r>
              <a:rPr lang="en-US" dirty="0">
                <a:solidFill>
                  <a:schemeClr val="bg1"/>
                </a:solidFill>
              </a:rPr>
              <a:t>When your employees are healthy, they leave work and go home to be </a:t>
            </a:r>
          </a:p>
          <a:p>
            <a:pPr marL="285750" indent="-285750">
              <a:buFont typeface="Arial" panose="020B0604020202020204" pitchFamily="34" charset="0"/>
              <a:buChar char="•"/>
            </a:pPr>
            <a:r>
              <a:rPr lang="en-US" dirty="0">
                <a:solidFill>
                  <a:schemeClr val="bg1"/>
                </a:solidFill>
              </a:rPr>
              <a:t>better moms and dads</a:t>
            </a:r>
          </a:p>
          <a:p>
            <a:pPr marL="285750" indent="-285750">
              <a:buFont typeface="Arial" panose="020B0604020202020204" pitchFamily="34" charset="0"/>
              <a:buChar char="•"/>
            </a:pPr>
            <a:r>
              <a:rPr lang="en-US" dirty="0">
                <a:solidFill>
                  <a:schemeClr val="bg1"/>
                </a:solidFill>
              </a:rPr>
              <a:t>better grandparents</a:t>
            </a:r>
          </a:p>
          <a:p>
            <a:pPr marL="285750" indent="-285750">
              <a:buFont typeface="Arial" panose="020B0604020202020204" pitchFamily="34" charset="0"/>
              <a:buChar char="•"/>
            </a:pPr>
            <a:r>
              <a:rPr lang="en-US" dirty="0">
                <a:solidFill>
                  <a:schemeClr val="bg1"/>
                </a:solidFill>
              </a:rPr>
              <a:t>better care givers for aging parents</a:t>
            </a:r>
          </a:p>
          <a:p>
            <a:pPr marL="285750" indent="-285750">
              <a:buFont typeface="Arial" panose="020B0604020202020204" pitchFamily="34" charset="0"/>
              <a:buChar char="•"/>
            </a:pPr>
            <a:r>
              <a:rPr lang="en-US" dirty="0">
                <a:solidFill>
                  <a:schemeClr val="bg1"/>
                </a:solidFill>
              </a:rPr>
              <a:t>more active in their faith-based organizations, and</a:t>
            </a:r>
          </a:p>
          <a:p>
            <a:pPr marL="285750" indent="-285750">
              <a:buFont typeface="Arial" panose="020B0604020202020204" pitchFamily="34" charset="0"/>
              <a:buChar char="•"/>
            </a:pPr>
            <a:r>
              <a:rPr lang="en-US" dirty="0">
                <a:solidFill>
                  <a:schemeClr val="bg1"/>
                </a:solidFill>
              </a:rPr>
              <a:t>better able to serve in their communities</a:t>
            </a:r>
          </a:p>
          <a:p>
            <a:pPr marL="285750" indent="-285750">
              <a:buFont typeface="Arial" panose="020B0604020202020204" pitchFamily="34" charset="0"/>
              <a:buChar char="•"/>
            </a:pPr>
            <a:endParaRPr lang="en-US" dirty="0">
              <a:solidFill>
                <a:schemeClr val="bg1"/>
              </a:solidFill>
            </a:endParaRPr>
          </a:p>
          <a:p>
            <a:r>
              <a:rPr lang="en-US" dirty="0">
                <a:solidFill>
                  <a:schemeClr val="bg1"/>
                </a:solidFill>
              </a:rPr>
              <a:t>That’s how we change the world.</a:t>
            </a:r>
            <a:r>
              <a:rPr lang="en-US" dirty="0"/>
              <a:t> </a:t>
            </a:r>
            <a:endParaRPr lang="en-US" sz="1300" dirty="0">
              <a:solidFill>
                <a:schemeClr val="bg1"/>
              </a:solidFill>
            </a:endParaRPr>
          </a:p>
        </p:txBody>
      </p:sp>
    </p:spTree>
    <p:extLst>
      <p:ext uri="{BB962C8B-B14F-4D97-AF65-F5344CB8AC3E}">
        <p14:creationId xmlns:p14="http://schemas.microsoft.com/office/powerpoint/2010/main" val="1401455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 name="Rectangle 111">
            <a:extLst>
              <a:ext uri="{FF2B5EF4-FFF2-40B4-BE49-F238E27FC236}">
                <a16:creationId xmlns:a16="http://schemas.microsoft.com/office/drawing/2014/main" id="{02D886F1-CB4A-4FC1-AAA7-9402B0D0D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4" name="Rectangle 113">
            <a:extLst>
              <a:ext uri="{FF2B5EF4-FFF2-40B4-BE49-F238E27FC236}">
                <a16:creationId xmlns:a16="http://schemas.microsoft.com/office/drawing/2014/main" id="{762B7B97-C3EE-4AEE-A61F-AFA873FE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13557" y="0"/>
            <a:ext cx="1017844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E11462-59D0-47D0-B8C5-FAD621FA0CFE}"/>
              </a:ext>
            </a:extLst>
          </p:cNvPr>
          <p:cNvSpPr>
            <a:spLocks noGrp="1"/>
          </p:cNvSpPr>
          <p:nvPr>
            <p:ph type="title"/>
          </p:nvPr>
        </p:nvSpPr>
        <p:spPr>
          <a:xfrm>
            <a:off x="623787" y="1635358"/>
            <a:ext cx="2752344" cy="2706624"/>
          </a:xfrm>
          <a:prstGeom prst="ellipse">
            <a:avLst/>
          </a:prstGeom>
          <a:solidFill>
            <a:schemeClr val="bg1"/>
          </a:solidFill>
          <a:ln w="174625" cmpd="thinThick">
            <a:solidFill>
              <a:srgbClr val="86A6B1"/>
            </a:solidFill>
          </a:ln>
        </p:spPr>
        <p:txBody>
          <a:bodyPr vert="horz" lIns="91440" tIns="45720" rIns="91440" bIns="45720" rtlCol="0">
            <a:normAutofit/>
          </a:bodyPr>
          <a:lstStyle/>
          <a:p>
            <a:pPr algn="ctr"/>
            <a:r>
              <a:rPr lang="en-US" sz="3200" b="1" kern="1200" dirty="0">
                <a:solidFill>
                  <a:schemeClr val="tx1">
                    <a:lumMod val="65000"/>
                    <a:lumOff val="35000"/>
                  </a:schemeClr>
                </a:solidFill>
                <a:latin typeface="+mj-lt"/>
                <a:ea typeface="+mj-ea"/>
                <a:cs typeface="+mj-cs"/>
              </a:rPr>
              <a:t>Learning Objectives</a:t>
            </a:r>
          </a:p>
        </p:txBody>
      </p:sp>
      <p:sp>
        <p:nvSpPr>
          <p:cNvPr id="20" name="Text Placeholder 2">
            <a:extLst>
              <a:ext uri="{FF2B5EF4-FFF2-40B4-BE49-F238E27FC236}">
                <a16:creationId xmlns:a16="http://schemas.microsoft.com/office/drawing/2014/main" id="{2897B4B3-C90D-440B-8745-9D3619E06AA2}"/>
              </a:ext>
            </a:extLst>
          </p:cNvPr>
          <p:cNvSpPr>
            <a:spLocks noGrp="1"/>
          </p:cNvSpPr>
          <p:nvPr>
            <p:ph idx="1"/>
          </p:nvPr>
        </p:nvSpPr>
        <p:spPr>
          <a:xfrm>
            <a:off x="4286250" y="1135781"/>
            <a:ext cx="6267450" cy="4109987"/>
          </a:xfrm>
        </p:spPr>
        <p:txBody>
          <a:bodyPr vert="horz" lIns="91440" tIns="45720" rIns="91440" bIns="45720" rtlCol="0" anchor="ctr" anchorCtr="0">
            <a:normAutofit/>
          </a:bodyPr>
          <a:lstStyle/>
          <a:p>
            <a:pPr marL="0" indent="0">
              <a:buNone/>
            </a:pPr>
            <a:r>
              <a:rPr lang="en-US" sz="2000" kern="1200" dirty="0">
                <a:solidFill>
                  <a:schemeClr val="bg1"/>
                </a:solidFill>
                <a:latin typeface="+mn-lt"/>
                <a:ea typeface="+mn-ea"/>
                <a:cs typeface="+mn-cs"/>
              </a:rPr>
              <a:t>At the end of this presentation, </a:t>
            </a:r>
            <a:r>
              <a:rPr lang="en-US" sz="2000" dirty="0">
                <a:solidFill>
                  <a:schemeClr val="bg1"/>
                </a:solidFill>
              </a:rPr>
              <a:t>attendees</a:t>
            </a:r>
            <a:r>
              <a:rPr lang="en-US" sz="2000" kern="1200" dirty="0">
                <a:solidFill>
                  <a:schemeClr val="bg1"/>
                </a:solidFill>
                <a:latin typeface="+mn-lt"/>
                <a:ea typeface="+mn-ea"/>
                <a:cs typeface="+mn-cs"/>
              </a:rPr>
              <a:t> will be able to identify:</a:t>
            </a:r>
            <a:endParaRPr lang="en-US" sz="2000" dirty="0">
              <a:solidFill>
                <a:schemeClr val="bg1"/>
              </a:solidFill>
            </a:endParaRPr>
          </a:p>
          <a:p>
            <a:r>
              <a:rPr lang="en-US" sz="2000" dirty="0">
                <a:solidFill>
                  <a:schemeClr val="bg1"/>
                </a:solidFill>
              </a:rPr>
              <a:t>Definitions of wellness</a:t>
            </a:r>
          </a:p>
          <a:p>
            <a:r>
              <a:rPr lang="en-US" sz="2000" dirty="0">
                <a:solidFill>
                  <a:schemeClr val="bg1"/>
                </a:solidFill>
              </a:rPr>
              <a:t>Current trends in wellness</a:t>
            </a:r>
          </a:p>
          <a:p>
            <a:r>
              <a:rPr lang="en-US" sz="2000" dirty="0">
                <a:solidFill>
                  <a:schemeClr val="bg1"/>
                </a:solidFill>
              </a:rPr>
              <a:t>How social determinants of health impact employee health</a:t>
            </a:r>
          </a:p>
          <a:p>
            <a:r>
              <a:rPr lang="en-US" sz="2000" dirty="0">
                <a:solidFill>
                  <a:schemeClr val="bg1"/>
                </a:solidFill>
              </a:rPr>
              <a:t>Workplace environmental supports and policies that  promote wellbeing</a:t>
            </a:r>
          </a:p>
          <a:p>
            <a:r>
              <a:rPr lang="en-US" sz="2000" dirty="0">
                <a:solidFill>
                  <a:schemeClr val="bg1"/>
                </a:solidFill>
              </a:rPr>
              <a:t>Community resources to partner with</a:t>
            </a:r>
            <a:endParaRPr lang="en-US" sz="2000" kern="1200" dirty="0">
              <a:solidFill>
                <a:schemeClr val="bg1"/>
              </a:solidFill>
            </a:endParaRPr>
          </a:p>
        </p:txBody>
      </p:sp>
    </p:spTree>
    <p:extLst>
      <p:ext uri="{BB962C8B-B14F-4D97-AF65-F5344CB8AC3E}">
        <p14:creationId xmlns:p14="http://schemas.microsoft.com/office/powerpoint/2010/main" val="4265455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5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a:extLst>
              <a:ext uri="{FF2B5EF4-FFF2-40B4-BE49-F238E27FC236}">
                <a16:creationId xmlns:a16="http://schemas.microsoft.com/office/drawing/2014/main" id="{D697D830-7D37-41AA-88F5-204E7074007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800" t="6593" r="18381" b="-1"/>
          <a:stretch/>
        </p:blipFill>
        <p:spPr>
          <a:xfrm>
            <a:off x="3522468" y="10"/>
            <a:ext cx="8669532" cy="6857990"/>
          </a:xfrm>
          <a:prstGeom prst="rect">
            <a:avLst/>
          </a:prstGeom>
        </p:spPr>
      </p:pic>
      <p:sp>
        <p:nvSpPr>
          <p:cNvPr id="60" name="Rectangle 5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E11462-59D0-47D0-B8C5-FAD621FA0CFE}"/>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3200" b="1" dirty="0"/>
              <a:t>The Struggle is Real</a:t>
            </a:r>
          </a:p>
        </p:txBody>
      </p:sp>
      <p:sp>
        <p:nvSpPr>
          <p:cNvPr id="59" name="Rectangle 5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2897B4B3-C90D-440B-8745-9D3619E06AA2}"/>
              </a:ext>
            </a:extLst>
          </p:cNvPr>
          <p:cNvSpPr>
            <a:spLocks noGrp="1"/>
          </p:cNvSpPr>
          <p:nvPr>
            <p:ph sz="half" idx="1"/>
          </p:nvPr>
        </p:nvSpPr>
        <p:spPr>
          <a:xfrm>
            <a:off x="371094" y="2718054"/>
            <a:ext cx="3438906" cy="3207258"/>
          </a:xfrm>
        </p:spPr>
        <p:txBody>
          <a:bodyPr vert="horz" lIns="91440" tIns="45720" rIns="91440" bIns="45720" rtlCol="0" anchor="t">
            <a:normAutofit/>
          </a:bodyPr>
          <a:lstStyle/>
          <a:p>
            <a:pPr marL="0" indent="0">
              <a:buNone/>
            </a:pPr>
            <a:r>
              <a:rPr lang="en-US" sz="2000" dirty="0"/>
              <a:t>The COVID-19 pandemic has imposed a need for employers to think about employee wellness in ways never before imagined</a:t>
            </a:r>
          </a:p>
        </p:txBody>
      </p:sp>
    </p:spTree>
    <p:extLst>
      <p:ext uri="{BB962C8B-B14F-4D97-AF65-F5344CB8AC3E}">
        <p14:creationId xmlns:p14="http://schemas.microsoft.com/office/powerpoint/2010/main" val="395360105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7ADE37-1749-4F7B-9857-6E566D450F8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8601"/>
            <a:ext cx="12192000" cy="6629400"/>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E11462-59D0-47D0-B8C5-FAD621FA0CFE}"/>
              </a:ext>
            </a:extLst>
          </p:cNvPr>
          <p:cNvSpPr>
            <a:spLocks noGrp="1"/>
          </p:cNvSpPr>
          <p:nvPr>
            <p:ph type="title"/>
          </p:nvPr>
        </p:nvSpPr>
        <p:spPr>
          <a:xfrm>
            <a:off x="969264" y="5154168"/>
            <a:ext cx="6973204" cy="1261872"/>
          </a:xfrm>
        </p:spPr>
        <p:txBody>
          <a:bodyPr vert="horz" lIns="91440" tIns="45720" rIns="91440" bIns="45720" rtlCol="0" anchor="ctr">
            <a:normAutofit/>
          </a:bodyPr>
          <a:lstStyle/>
          <a:p>
            <a:r>
              <a:rPr lang="en-US" sz="4800" b="1" dirty="0">
                <a:solidFill>
                  <a:schemeClr val="tx1">
                    <a:lumMod val="85000"/>
                    <a:lumOff val="15000"/>
                  </a:schemeClr>
                </a:solidFill>
              </a:rPr>
              <a:t>Definitions of Wellness</a:t>
            </a:r>
          </a:p>
        </p:txBody>
      </p:sp>
      <p:sp>
        <p:nvSpPr>
          <p:cNvPr id="3" name="Text Placeholder 2">
            <a:extLst>
              <a:ext uri="{FF2B5EF4-FFF2-40B4-BE49-F238E27FC236}">
                <a16:creationId xmlns:a16="http://schemas.microsoft.com/office/drawing/2014/main" id="{2897B4B3-C90D-440B-8745-9D3619E06AA2}"/>
              </a:ext>
            </a:extLst>
          </p:cNvPr>
          <p:cNvSpPr>
            <a:spLocks noGrp="1"/>
          </p:cNvSpPr>
          <p:nvPr>
            <p:ph type="body" idx="1"/>
          </p:nvPr>
        </p:nvSpPr>
        <p:spPr>
          <a:xfrm>
            <a:off x="8458199" y="5154168"/>
            <a:ext cx="3476615" cy="1261872"/>
          </a:xfrm>
        </p:spPr>
        <p:txBody>
          <a:bodyPr vert="horz" lIns="91440" tIns="45720" rIns="91440" bIns="45720" rtlCol="0" anchor="ctr">
            <a:normAutofit/>
          </a:bodyPr>
          <a:lstStyle/>
          <a:p>
            <a:r>
              <a:rPr lang="en-US" sz="2000" dirty="0">
                <a:solidFill>
                  <a:schemeClr val="tx1"/>
                </a:solidFill>
              </a:rPr>
              <a:t>Wellness Council of America</a:t>
            </a:r>
          </a:p>
          <a:p>
            <a:r>
              <a:rPr lang="en-US" sz="2000" dirty="0">
                <a:solidFill>
                  <a:schemeClr val="tx1"/>
                </a:solidFill>
              </a:rPr>
              <a:t>The National Wellness Institute</a:t>
            </a:r>
          </a:p>
        </p:txBody>
      </p:sp>
      <p:cxnSp>
        <p:nvCxnSpPr>
          <p:cNvPr id="149" name="Straight Connector 148">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767772"/>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6A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dirty="0">
                <a:solidFill>
                  <a:srgbClr val="FFFFFF"/>
                </a:solidFill>
              </a:rPr>
              <a:t>Wellness Council of America</a:t>
            </a:r>
          </a:p>
        </p:txBody>
      </p:sp>
      <p:pic>
        <p:nvPicPr>
          <p:cNvPr id="13314" name="Picture 2">
            <a:extLst>
              <a:ext uri="{FF2B5EF4-FFF2-40B4-BE49-F238E27FC236}">
                <a16:creationId xmlns:a16="http://schemas.microsoft.com/office/drawing/2014/main" id="{299F7741-0A04-4530-AEDA-A3D21C70D6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9820" y="2438400"/>
            <a:ext cx="6145135" cy="4096757"/>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5BCD4F-15A1-41AE-8BC8-C2D12DB0684E}"/>
              </a:ext>
            </a:extLst>
          </p:cNvPr>
          <p:cNvSpPr/>
          <p:nvPr/>
        </p:nvSpPr>
        <p:spPr>
          <a:xfrm>
            <a:off x="7696200" y="561976"/>
            <a:ext cx="3971545" cy="5762624"/>
          </a:xfrm>
          <a:prstGeom prst="rect">
            <a:avLst/>
          </a:prstGeom>
        </p:spPr>
        <p:txBody>
          <a:bodyPr vert="horz" lIns="91440" tIns="45720" rIns="91440" bIns="45720" rtlCol="0" anchor="t" anchorCtr="0">
            <a:normAutofit/>
          </a:bodyPr>
          <a:lstStyle/>
          <a:p>
            <a:pPr>
              <a:spcAft>
                <a:spcPts val="1200"/>
              </a:spcAft>
            </a:pPr>
            <a:r>
              <a:rPr lang="en-US" sz="1600" dirty="0">
                <a:solidFill>
                  <a:schemeClr val="bg1"/>
                </a:solidFill>
              </a:rPr>
              <a:t>“Wellness is the active pursuit to understand and fulfill your individual human needs - which allows you to reach a state where you are flourishing and able to realize your full potential in all aspects of life. Every person has wellness aspirations.”</a:t>
            </a:r>
          </a:p>
          <a:p>
            <a:pPr>
              <a:spcAft>
                <a:spcPts val="1200"/>
              </a:spcAft>
            </a:pPr>
            <a:r>
              <a:rPr lang="en-US" sz="1600" dirty="0">
                <a:solidFill>
                  <a:schemeClr val="bg1"/>
                </a:solidFill>
              </a:rPr>
              <a:t>“Successful workplace wellness initiatives require supporting employees in fulfilling their needs in seven areas.”</a:t>
            </a:r>
          </a:p>
          <a:p>
            <a:pPr marL="342900" lvl="0" indent="-342900">
              <a:buFont typeface="+mj-lt"/>
              <a:buAutoNum type="arabicPeriod"/>
            </a:pPr>
            <a:r>
              <a:rPr lang="en-US" sz="1600" dirty="0">
                <a:solidFill>
                  <a:schemeClr val="bg1"/>
                </a:solidFill>
              </a:rPr>
              <a:t>HEALTH  </a:t>
            </a:r>
          </a:p>
          <a:p>
            <a:pPr marL="342900" lvl="0" indent="-342900">
              <a:buFont typeface="+mj-lt"/>
              <a:buAutoNum type="arabicPeriod"/>
            </a:pPr>
            <a:r>
              <a:rPr lang="en-US" sz="1600" dirty="0">
                <a:solidFill>
                  <a:schemeClr val="bg1"/>
                </a:solidFill>
              </a:rPr>
              <a:t>MEANING  </a:t>
            </a:r>
          </a:p>
          <a:p>
            <a:pPr marL="342900" lvl="0" indent="-342900">
              <a:buFont typeface="+mj-lt"/>
              <a:buAutoNum type="arabicPeriod"/>
            </a:pPr>
            <a:r>
              <a:rPr lang="en-US" sz="1600" dirty="0">
                <a:solidFill>
                  <a:schemeClr val="bg1"/>
                </a:solidFill>
              </a:rPr>
              <a:t>SAFETY</a:t>
            </a:r>
          </a:p>
          <a:p>
            <a:pPr marL="342900" lvl="0" indent="-342900">
              <a:buFont typeface="+mj-lt"/>
              <a:buAutoNum type="arabicPeriod"/>
            </a:pPr>
            <a:r>
              <a:rPr lang="en-US" sz="1600" dirty="0">
                <a:solidFill>
                  <a:schemeClr val="bg1"/>
                </a:solidFill>
              </a:rPr>
              <a:t>CONNECTION  </a:t>
            </a:r>
          </a:p>
          <a:p>
            <a:pPr marL="342900" lvl="0" indent="-342900">
              <a:buFont typeface="+mj-lt"/>
              <a:buAutoNum type="arabicPeriod"/>
            </a:pPr>
            <a:r>
              <a:rPr lang="en-US" sz="1600" dirty="0">
                <a:solidFill>
                  <a:schemeClr val="bg1"/>
                </a:solidFill>
              </a:rPr>
              <a:t>ACHIEVEMENT</a:t>
            </a:r>
          </a:p>
          <a:p>
            <a:pPr marL="342900" lvl="0" indent="-342900">
              <a:buFont typeface="+mj-lt"/>
              <a:buAutoNum type="arabicPeriod"/>
            </a:pPr>
            <a:r>
              <a:rPr lang="en-US" sz="1600" dirty="0">
                <a:solidFill>
                  <a:schemeClr val="bg1"/>
                </a:solidFill>
              </a:rPr>
              <a:t>GROWTH  </a:t>
            </a:r>
          </a:p>
          <a:p>
            <a:pPr marL="342900" lvl="0" indent="-342900">
              <a:buFont typeface="+mj-lt"/>
              <a:buAutoNum type="arabicPeriod"/>
            </a:pPr>
            <a:r>
              <a:rPr lang="en-US" sz="1600" dirty="0">
                <a:solidFill>
                  <a:schemeClr val="bg1"/>
                </a:solidFill>
              </a:rPr>
              <a:t>RESILIENCY  </a:t>
            </a:r>
          </a:p>
          <a:p>
            <a:pPr marL="285750" indent="-228600">
              <a:lnSpc>
                <a:spcPct val="90000"/>
              </a:lnSpc>
              <a:spcAft>
                <a:spcPts val="600"/>
              </a:spcAft>
              <a:buFont typeface="Arial" panose="020B0604020202020204" pitchFamily="34" charset="0"/>
              <a:buChar char="•"/>
            </a:pPr>
            <a:endParaRPr lang="en-US" sz="1300" dirty="0">
              <a:solidFill>
                <a:schemeClr val="bg1"/>
              </a:solidFill>
            </a:endParaRPr>
          </a:p>
        </p:txBody>
      </p:sp>
    </p:spTree>
    <p:extLst>
      <p:ext uri="{BB962C8B-B14F-4D97-AF65-F5344CB8AC3E}">
        <p14:creationId xmlns:p14="http://schemas.microsoft.com/office/powerpoint/2010/main" val="86648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6A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dirty="0">
                <a:solidFill>
                  <a:srgbClr val="FFFFFF"/>
                </a:solidFill>
              </a:rPr>
              <a:t>National Wellness Institute</a:t>
            </a:r>
          </a:p>
        </p:txBody>
      </p:sp>
      <p:pic>
        <p:nvPicPr>
          <p:cNvPr id="13314" name="Picture 2">
            <a:extLst>
              <a:ext uri="{FF2B5EF4-FFF2-40B4-BE49-F238E27FC236}">
                <a16:creationId xmlns:a16="http://schemas.microsoft.com/office/drawing/2014/main" id="{299F7741-0A04-4530-AEDA-A3D21C70D66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83524" y="2448026"/>
            <a:ext cx="4680724" cy="4096757"/>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5BCD4F-15A1-41AE-8BC8-C2D12DB0684E}"/>
              </a:ext>
            </a:extLst>
          </p:cNvPr>
          <p:cNvSpPr/>
          <p:nvPr/>
        </p:nvSpPr>
        <p:spPr>
          <a:xfrm>
            <a:off x="7696200" y="561976"/>
            <a:ext cx="3971545" cy="5762624"/>
          </a:xfrm>
          <a:prstGeom prst="rect">
            <a:avLst/>
          </a:prstGeom>
        </p:spPr>
        <p:txBody>
          <a:bodyPr vert="horz" lIns="91440" tIns="45720" rIns="91440" bIns="45720" rtlCol="0" anchor="t" anchorCtr="0">
            <a:normAutofit/>
          </a:bodyPr>
          <a:lstStyle/>
          <a:p>
            <a:pPr>
              <a:spcAft>
                <a:spcPts val="1200"/>
              </a:spcAft>
            </a:pPr>
            <a:r>
              <a:rPr lang="en-US" sz="1600" dirty="0">
                <a:solidFill>
                  <a:schemeClr val="bg1"/>
                </a:solidFill>
              </a:rPr>
              <a:t>“Wellness is an active process through which people becomes aware of, and make choices toward, a more successful existence.” </a:t>
            </a:r>
          </a:p>
          <a:p>
            <a:pPr>
              <a:spcAft>
                <a:spcPts val="1200"/>
              </a:spcAft>
            </a:pPr>
            <a:r>
              <a:rPr lang="en-US" sz="1600" dirty="0">
                <a:solidFill>
                  <a:schemeClr val="bg1"/>
                </a:solidFill>
              </a:rPr>
              <a:t>“The National Wellness Institute promotes Six Dimensions of wellness. Addressing all six dimensions of wellness in our lives builds a holistic sense of wellness and fulfillment.”</a:t>
            </a:r>
          </a:p>
          <a:p>
            <a:pPr marL="342900" lvl="0" indent="-342900">
              <a:buFont typeface="+mj-lt"/>
              <a:buAutoNum type="arabicPeriod"/>
            </a:pPr>
            <a:r>
              <a:rPr lang="en-US" sz="1600" dirty="0">
                <a:solidFill>
                  <a:schemeClr val="bg1"/>
                </a:solidFill>
              </a:rPr>
              <a:t>EMOTIONAL</a:t>
            </a:r>
          </a:p>
          <a:p>
            <a:pPr marL="342900" lvl="0" indent="-342900">
              <a:buFont typeface="+mj-lt"/>
              <a:buAutoNum type="arabicPeriod"/>
            </a:pPr>
            <a:r>
              <a:rPr lang="en-US" sz="1600" dirty="0">
                <a:solidFill>
                  <a:schemeClr val="bg1"/>
                </a:solidFill>
              </a:rPr>
              <a:t>OCCUPATIONAL</a:t>
            </a:r>
          </a:p>
          <a:p>
            <a:pPr marL="342900" lvl="0" indent="-342900">
              <a:buFont typeface="+mj-lt"/>
              <a:buAutoNum type="arabicPeriod"/>
            </a:pPr>
            <a:r>
              <a:rPr lang="en-US" sz="1600" dirty="0">
                <a:solidFill>
                  <a:schemeClr val="bg1"/>
                </a:solidFill>
              </a:rPr>
              <a:t>PHYSICAL</a:t>
            </a:r>
          </a:p>
          <a:p>
            <a:pPr marL="342900" lvl="0" indent="-342900">
              <a:buFont typeface="+mj-lt"/>
              <a:buAutoNum type="arabicPeriod"/>
            </a:pPr>
            <a:r>
              <a:rPr lang="en-US" sz="1600" dirty="0">
                <a:solidFill>
                  <a:schemeClr val="bg1"/>
                </a:solidFill>
              </a:rPr>
              <a:t>SOCIAL</a:t>
            </a:r>
          </a:p>
          <a:p>
            <a:pPr marL="342900" lvl="0" indent="-342900">
              <a:buFont typeface="+mj-lt"/>
              <a:buAutoNum type="arabicPeriod"/>
            </a:pPr>
            <a:r>
              <a:rPr lang="en-US" sz="1600" dirty="0">
                <a:solidFill>
                  <a:schemeClr val="bg1"/>
                </a:solidFill>
              </a:rPr>
              <a:t>INTELLECTUAL</a:t>
            </a:r>
          </a:p>
          <a:p>
            <a:pPr marL="342900" lvl="0" indent="-342900">
              <a:buFont typeface="+mj-lt"/>
              <a:buAutoNum type="arabicPeriod"/>
            </a:pPr>
            <a:r>
              <a:rPr lang="en-US" sz="1600" dirty="0">
                <a:solidFill>
                  <a:schemeClr val="bg1"/>
                </a:solidFill>
              </a:rPr>
              <a:t>SPIRITUAL</a:t>
            </a:r>
          </a:p>
          <a:p>
            <a:pPr marL="285750" indent="-228600">
              <a:lnSpc>
                <a:spcPct val="90000"/>
              </a:lnSpc>
              <a:spcAft>
                <a:spcPts val="600"/>
              </a:spcAft>
              <a:buFont typeface="Arial" panose="020B0604020202020204" pitchFamily="34" charset="0"/>
              <a:buChar char="•"/>
            </a:pPr>
            <a:endParaRPr lang="en-US" sz="1300" dirty="0">
              <a:solidFill>
                <a:schemeClr val="bg1"/>
              </a:solidFill>
            </a:endParaRPr>
          </a:p>
        </p:txBody>
      </p:sp>
    </p:spTree>
    <p:extLst>
      <p:ext uri="{BB962C8B-B14F-4D97-AF65-F5344CB8AC3E}">
        <p14:creationId xmlns:p14="http://schemas.microsoft.com/office/powerpoint/2010/main" val="3370555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167ADE37-1749-4F7B-9857-6E566D450F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390"/>
          <a:stretch/>
        </p:blipFill>
        <p:spPr bwMode="auto">
          <a:xfrm>
            <a:off x="0" y="143434"/>
            <a:ext cx="12192000" cy="6714566"/>
          </a:xfrm>
          <a:prstGeom prst="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CE11462-59D0-47D0-B8C5-FAD621FA0CFE}"/>
              </a:ext>
            </a:extLst>
          </p:cNvPr>
          <p:cNvSpPr>
            <a:spLocks noGrp="1"/>
          </p:cNvSpPr>
          <p:nvPr>
            <p:ph type="title"/>
          </p:nvPr>
        </p:nvSpPr>
        <p:spPr>
          <a:xfrm>
            <a:off x="969264" y="5154168"/>
            <a:ext cx="6973204" cy="1261872"/>
          </a:xfrm>
        </p:spPr>
        <p:txBody>
          <a:bodyPr vert="horz" lIns="91440" tIns="45720" rIns="91440" bIns="45720" rtlCol="0" anchor="ctr">
            <a:normAutofit/>
          </a:bodyPr>
          <a:lstStyle/>
          <a:p>
            <a:r>
              <a:rPr lang="en-US" sz="4800" b="1" dirty="0">
                <a:solidFill>
                  <a:schemeClr val="tx1">
                    <a:lumMod val="85000"/>
                    <a:lumOff val="15000"/>
                  </a:schemeClr>
                </a:solidFill>
              </a:rPr>
              <a:t>Your Corporate Mission</a:t>
            </a:r>
          </a:p>
        </p:txBody>
      </p:sp>
      <p:sp>
        <p:nvSpPr>
          <p:cNvPr id="3" name="Text Placeholder 2">
            <a:extLst>
              <a:ext uri="{FF2B5EF4-FFF2-40B4-BE49-F238E27FC236}">
                <a16:creationId xmlns:a16="http://schemas.microsoft.com/office/drawing/2014/main" id="{2897B4B3-C90D-440B-8745-9D3619E06AA2}"/>
              </a:ext>
            </a:extLst>
          </p:cNvPr>
          <p:cNvSpPr>
            <a:spLocks noGrp="1"/>
          </p:cNvSpPr>
          <p:nvPr>
            <p:ph type="body" idx="1"/>
          </p:nvPr>
        </p:nvSpPr>
        <p:spPr>
          <a:xfrm>
            <a:off x="8458199" y="5154168"/>
            <a:ext cx="3476615" cy="1261872"/>
          </a:xfrm>
        </p:spPr>
        <p:txBody>
          <a:bodyPr vert="horz" lIns="91440" tIns="45720" rIns="91440" bIns="45720" rtlCol="0" anchor="ctr">
            <a:normAutofit/>
          </a:bodyPr>
          <a:lstStyle/>
          <a:p>
            <a:r>
              <a:rPr lang="en-US" sz="2000" dirty="0">
                <a:solidFill>
                  <a:schemeClr val="tx1"/>
                </a:solidFill>
              </a:rPr>
              <a:t>Culture of Wellness</a:t>
            </a:r>
          </a:p>
          <a:p>
            <a:r>
              <a:rPr lang="en-US" sz="2000" dirty="0">
                <a:solidFill>
                  <a:schemeClr val="tx1"/>
                </a:solidFill>
              </a:rPr>
              <a:t>Environmental Supports </a:t>
            </a:r>
          </a:p>
          <a:p>
            <a:r>
              <a:rPr lang="en-US" sz="2000" dirty="0">
                <a:solidFill>
                  <a:schemeClr val="tx1"/>
                </a:solidFill>
              </a:rPr>
              <a:t>Policies</a:t>
            </a:r>
          </a:p>
        </p:txBody>
      </p:sp>
      <p:cxnSp>
        <p:nvCxnSpPr>
          <p:cNvPr id="149" name="Straight Connector 148">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34360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86A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47588E9-2773-44B0-B7B3-862A92D859AB}"/>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b="1" dirty="0">
                <a:solidFill>
                  <a:srgbClr val="FFFFFF"/>
                </a:solidFill>
              </a:rPr>
              <a:t>Creating a Culture of Wellness</a:t>
            </a:r>
          </a:p>
        </p:txBody>
      </p:sp>
      <p:sp>
        <p:nvSpPr>
          <p:cNvPr id="137" name="Rectangle 13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2F5BCD4F-15A1-41AE-8BC8-C2D12DB0684E}"/>
              </a:ext>
            </a:extLst>
          </p:cNvPr>
          <p:cNvSpPr/>
          <p:nvPr/>
        </p:nvSpPr>
        <p:spPr>
          <a:xfrm>
            <a:off x="7696200" y="561976"/>
            <a:ext cx="3971545" cy="5762624"/>
          </a:xfrm>
          <a:prstGeom prst="rect">
            <a:avLst/>
          </a:prstGeom>
        </p:spPr>
        <p:txBody>
          <a:bodyPr vert="horz" lIns="91440" tIns="45720" rIns="91440" bIns="45720" rtlCol="0" anchor="t" anchorCtr="0">
            <a:normAutofit/>
          </a:bodyPr>
          <a:lstStyle/>
          <a:p>
            <a:pPr marL="285750" indent="-285750">
              <a:spcAft>
                <a:spcPts val="1200"/>
              </a:spcAft>
              <a:buFont typeface="Arial" panose="020B0604020202020204" pitchFamily="34" charset="0"/>
              <a:buChar char="•"/>
            </a:pPr>
            <a:r>
              <a:rPr lang="en-US" sz="1600" dirty="0">
                <a:solidFill>
                  <a:schemeClr val="bg1"/>
                </a:solidFill>
              </a:rPr>
              <a:t>Driven from the Top, Down </a:t>
            </a:r>
          </a:p>
          <a:p>
            <a:pPr marL="285750" indent="-285750">
              <a:spcAft>
                <a:spcPts val="1200"/>
              </a:spcAft>
              <a:buFont typeface="Arial" panose="020B0604020202020204" pitchFamily="34" charset="0"/>
              <a:buChar char="•"/>
            </a:pPr>
            <a:r>
              <a:rPr lang="en-US" sz="1600" dirty="0">
                <a:solidFill>
                  <a:schemeClr val="bg1"/>
                </a:solidFill>
              </a:rPr>
              <a:t>Know What Employees Want</a:t>
            </a:r>
          </a:p>
          <a:p>
            <a:pPr marL="285750" indent="-285750">
              <a:spcAft>
                <a:spcPts val="1200"/>
              </a:spcAft>
              <a:buFont typeface="Arial" panose="020B0604020202020204" pitchFamily="34" charset="0"/>
              <a:buChar char="•"/>
            </a:pPr>
            <a:r>
              <a:rPr lang="en-US" sz="1600" dirty="0">
                <a:solidFill>
                  <a:schemeClr val="bg1"/>
                </a:solidFill>
              </a:rPr>
              <a:t>Include Employees in the Process</a:t>
            </a:r>
          </a:p>
          <a:p>
            <a:pPr marL="285750" indent="-285750">
              <a:spcAft>
                <a:spcPts val="1200"/>
              </a:spcAft>
              <a:buFont typeface="Arial" panose="020B0604020202020204" pitchFamily="34" charset="0"/>
              <a:buChar char="•"/>
            </a:pPr>
            <a:r>
              <a:rPr lang="en-US" sz="1600" dirty="0">
                <a:solidFill>
                  <a:schemeClr val="bg1"/>
                </a:solidFill>
              </a:rPr>
              <a:t>Recognize Success</a:t>
            </a:r>
          </a:p>
          <a:p>
            <a:pPr marL="285750" indent="-285750">
              <a:spcAft>
                <a:spcPts val="1200"/>
              </a:spcAft>
              <a:buFont typeface="Arial" panose="020B0604020202020204" pitchFamily="34" charset="0"/>
              <a:buChar char="•"/>
            </a:pPr>
            <a:r>
              <a:rPr lang="en-US" sz="1600" dirty="0">
                <a:solidFill>
                  <a:schemeClr val="bg1"/>
                </a:solidFill>
              </a:rPr>
              <a:t>Evaluate and Update</a:t>
            </a:r>
          </a:p>
          <a:p>
            <a:pPr marL="285750" indent="-285750">
              <a:spcAft>
                <a:spcPts val="1200"/>
              </a:spcAft>
              <a:buFont typeface="Arial" panose="020B0604020202020204" pitchFamily="34" charset="0"/>
              <a:buChar char="•"/>
            </a:pPr>
            <a:endParaRPr lang="en-US" sz="1600" dirty="0">
              <a:solidFill>
                <a:schemeClr val="bg1"/>
              </a:solidFill>
            </a:endParaRPr>
          </a:p>
          <a:p>
            <a:pPr marL="285750" indent="-228600">
              <a:lnSpc>
                <a:spcPct val="90000"/>
              </a:lnSpc>
              <a:spcAft>
                <a:spcPts val="600"/>
              </a:spcAft>
              <a:buFont typeface="Arial" panose="020B0604020202020204" pitchFamily="34" charset="0"/>
              <a:buChar char="•"/>
            </a:pPr>
            <a:endParaRPr lang="en-US" sz="1300" dirty="0">
              <a:solidFill>
                <a:schemeClr val="bg1"/>
              </a:solidFill>
            </a:endParaRPr>
          </a:p>
        </p:txBody>
      </p:sp>
      <p:pic>
        <p:nvPicPr>
          <p:cNvPr id="7" name="Content Placeholder 3">
            <a:extLst>
              <a:ext uri="{FF2B5EF4-FFF2-40B4-BE49-F238E27FC236}">
                <a16:creationId xmlns:a16="http://schemas.microsoft.com/office/drawing/2014/main" id="{A6A4F8C9-043E-4F3C-8998-7E03D5304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726" y="2637322"/>
            <a:ext cx="6944596" cy="3898232"/>
          </a:xfrm>
          <a:prstGeom prst="rect">
            <a:avLst/>
          </a:prstGeom>
        </p:spPr>
      </p:pic>
    </p:spTree>
    <p:extLst>
      <p:ext uri="{BB962C8B-B14F-4D97-AF65-F5344CB8AC3E}">
        <p14:creationId xmlns:p14="http://schemas.microsoft.com/office/powerpoint/2010/main" val="1132706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676</TotalTime>
  <Words>1001</Words>
  <Application>Microsoft Office PowerPoint</Application>
  <PresentationFormat>Widescreen</PresentationFormat>
  <Paragraphs>218</Paragraphs>
  <Slides>26</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Wellness: Shifting the Paradigm</vt:lpstr>
      <vt:lpstr>Disclaimer</vt:lpstr>
      <vt:lpstr>Learning Objectives</vt:lpstr>
      <vt:lpstr>The Struggle is Real</vt:lpstr>
      <vt:lpstr>Definitions of Wellness</vt:lpstr>
      <vt:lpstr>Wellness Council of America</vt:lpstr>
      <vt:lpstr>National Wellness Institute</vt:lpstr>
      <vt:lpstr>Your Corporate Mission</vt:lpstr>
      <vt:lpstr>Creating a Culture of Wellness</vt:lpstr>
      <vt:lpstr>Environmental Supports</vt:lpstr>
      <vt:lpstr>Policies that Support Wellness</vt:lpstr>
      <vt:lpstr>Current Trends in Wellness</vt:lpstr>
      <vt:lpstr>Wellable 2020 Wellness Industry Trends Report</vt:lpstr>
      <vt:lpstr>Emotional/Mental Wellbeing</vt:lpstr>
      <vt:lpstr>Mental Health in America</vt:lpstr>
      <vt:lpstr>Mental Health in Indiana</vt:lpstr>
      <vt:lpstr>What You Can Do</vt:lpstr>
      <vt:lpstr>Financial Fitness</vt:lpstr>
      <vt:lpstr>Living Paycheck to Paycheck</vt:lpstr>
      <vt:lpstr>Crushing Student Loan Debt</vt:lpstr>
      <vt:lpstr>Student Loan Demographics</vt:lpstr>
      <vt:lpstr>What You Can Do</vt:lpstr>
      <vt:lpstr>Community Resources</vt:lpstr>
      <vt:lpstr>Community Resources</vt:lpstr>
      <vt:lpstr>Social Determinants of Health</vt:lpstr>
      <vt:lpstr>Your Impact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Technology to Win at Wellness</dc:title>
  <dc:creator>Sheila Bannister</dc:creator>
  <cp:lastModifiedBy>Sheila Bannister</cp:lastModifiedBy>
  <cp:revision>62</cp:revision>
  <dcterms:created xsi:type="dcterms:W3CDTF">2021-01-19T16:48:02Z</dcterms:created>
  <dcterms:modified xsi:type="dcterms:W3CDTF">2021-01-21T19:42:25Z</dcterms:modified>
</cp:coreProperties>
</file>