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1"/>
  </p:notesMasterIdLst>
  <p:sldIdLst>
    <p:sldId id="256" r:id="rId5"/>
    <p:sldId id="258" r:id="rId6"/>
    <p:sldId id="345" r:id="rId7"/>
    <p:sldId id="326" r:id="rId8"/>
    <p:sldId id="349" r:id="rId9"/>
    <p:sldId id="260" r:id="rId10"/>
    <p:sldId id="350" r:id="rId11"/>
    <p:sldId id="342" r:id="rId12"/>
    <p:sldId id="321" r:id="rId13"/>
    <p:sldId id="323" r:id="rId14"/>
    <p:sldId id="322" r:id="rId15"/>
    <p:sldId id="324" r:id="rId16"/>
    <p:sldId id="319" r:id="rId17"/>
    <p:sldId id="347" r:id="rId18"/>
    <p:sldId id="351" r:id="rId19"/>
    <p:sldId id="315" r:id="rId20"/>
    <p:sldId id="320" r:id="rId21"/>
    <p:sldId id="343" r:id="rId22"/>
    <p:sldId id="259" r:id="rId23"/>
    <p:sldId id="314" r:id="rId24"/>
    <p:sldId id="352" r:id="rId25"/>
    <p:sldId id="262" r:id="rId26"/>
    <p:sldId id="328" r:id="rId27"/>
    <p:sldId id="329" r:id="rId28"/>
    <p:sldId id="330" r:id="rId29"/>
    <p:sldId id="348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6E34"/>
    <a:srgbClr val="2176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09" autoAdjust="0"/>
    <p:restoredTop sz="58419" autoAdjust="0"/>
  </p:normalViewPr>
  <p:slideViewPr>
    <p:cSldViewPr snapToGrid="0" showGuides="1">
      <p:cViewPr varScale="1">
        <p:scale>
          <a:sx n="48" d="100"/>
          <a:sy n="48" d="100"/>
        </p:scale>
        <p:origin x="1939" y="29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ableStyles" Target="tableStyles.xml"/><Relationship Id="rId8" Type="http://schemas.openxmlformats.org/officeDocument/2006/relationships/slide" Target="slides/slide4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sv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svg"/><Relationship Id="rId4" Type="http://schemas.openxmlformats.org/officeDocument/2006/relationships/image" Target="../media/image10.svg"/><Relationship Id="rId9" Type="http://schemas.openxmlformats.org/officeDocument/2006/relationships/image" Target="../media/image15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sv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svg"/><Relationship Id="rId4" Type="http://schemas.openxmlformats.org/officeDocument/2006/relationships/image" Target="../media/image10.svg"/><Relationship Id="rId9" Type="http://schemas.openxmlformats.org/officeDocument/2006/relationships/image" Target="../media/image1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934F7CB-459E-4146-A0F4-D366424B82B0}" type="doc">
      <dgm:prSet loTypeId="urn:microsoft.com/office/officeart/2018/2/layout/IconCircle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187B75D1-7524-42DB-918A-3FDA84E4F6DC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600" dirty="0">
              <a:latin typeface="Verdana" panose="020B0604030504040204" pitchFamily="34" charset="0"/>
              <a:ea typeface="Verdana" panose="020B0604030504040204" pitchFamily="34" charset="0"/>
            </a:rPr>
            <a:t>Recruiting</a:t>
          </a:r>
        </a:p>
      </dgm:t>
    </dgm:pt>
    <dgm:pt modelId="{B1FA26F5-D9DE-43DE-B200-EDF14B25D342}" type="parTrans" cxnId="{51A1049D-C573-4179-95BE-0C5E1E3F565D}">
      <dgm:prSet/>
      <dgm:spPr/>
      <dgm:t>
        <a:bodyPr/>
        <a:lstStyle/>
        <a:p>
          <a:endParaRPr lang="en-US"/>
        </a:p>
      </dgm:t>
    </dgm:pt>
    <dgm:pt modelId="{AB2383F5-3274-44C7-96ED-FB57D858BFA9}" type="sibTrans" cxnId="{51A1049D-C573-4179-95BE-0C5E1E3F565D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3297DB1F-08EF-4FD2-BD96-D132B354AA5D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600" dirty="0">
              <a:latin typeface="Verdana" panose="020B0604030504040204" pitchFamily="34" charset="0"/>
              <a:ea typeface="Verdana" panose="020B0604030504040204" pitchFamily="34" charset="0"/>
            </a:rPr>
            <a:t>Finding and sourcing candidates </a:t>
          </a:r>
        </a:p>
      </dgm:t>
    </dgm:pt>
    <dgm:pt modelId="{D3802C33-7BDE-4C64-96B2-300C437F67BE}" type="parTrans" cxnId="{5F4A4380-ADD9-4D7A-AFDD-6FD09B889392}">
      <dgm:prSet/>
      <dgm:spPr/>
      <dgm:t>
        <a:bodyPr/>
        <a:lstStyle/>
        <a:p>
          <a:endParaRPr lang="en-US"/>
        </a:p>
      </dgm:t>
    </dgm:pt>
    <dgm:pt modelId="{43C5C46E-9759-4232-B0DF-F326F3CA10DB}" type="sibTrans" cxnId="{5F4A4380-ADD9-4D7A-AFDD-6FD09B889392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F0C5F1B5-F8C2-4AF5-B785-679AEE088747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600">
              <a:latin typeface="Verdana" panose="020B0604030504040204" pitchFamily="34" charset="0"/>
              <a:ea typeface="Verdana" panose="020B0604030504040204" pitchFamily="34" charset="0"/>
            </a:rPr>
            <a:t>Hiring</a:t>
          </a:r>
        </a:p>
      </dgm:t>
    </dgm:pt>
    <dgm:pt modelId="{DE038D3F-F06D-4F33-8F1E-73C3B3BFBAB9}" type="parTrans" cxnId="{CD5E8B5B-93F8-42A7-8B66-29964E8CDC95}">
      <dgm:prSet/>
      <dgm:spPr/>
      <dgm:t>
        <a:bodyPr/>
        <a:lstStyle/>
        <a:p>
          <a:endParaRPr lang="en-US"/>
        </a:p>
      </dgm:t>
    </dgm:pt>
    <dgm:pt modelId="{D27F84C2-0C61-4B20-8674-FDB29B602E69}" type="sibTrans" cxnId="{CD5E8B5B-93F8-42A7-8B66-29964E8CDC95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41D66A23-AFC4-49D0-8BB5-F4D4D5D18172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600" dirty="0">
              <a:latin typeface="Verdana" panose="020B0604030504040204" pitchFamily="34" charset="0"/>
              <a:ea typeface="Verdana" panose="020B0604030504040204" pitchFamily="34" charset="0"/>
            </a:rPr>
            <a:t>Interviewing and getting to an offer</a:t>
          </a:r>
        </a:p>
      </dgm:t>
    </dgm:pt>
    <dgm:pt modelId="{3266EDC2-23A5-47BE-AC9E-DABECA14FFFD}" type="parTrans" cxnId="{E09E0135-10C7-403D-8B0F-0275D2363DD1}">
      <dgm:prSet/>
      <dgm:spPr/>
      <dgm:t>
        <a:bodyPr/>
        <a:lstStyle/>
        <a:p>
          <a:endParaRPr lang="en-US"/>
        </a:p>
      </dgm:t>
    </dgm:pt>
    <dgm:pt modelId="{658F00BF-FC7D-42E7-BD23-06BF93C4A5A4}" type="sibTrans" cxnId="{E09E0135-10C7-403D-8B0F-0275D2363DD1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8C3B66B7-BA1D-4B27-AC37-E44F16743AC6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600" dirty="0">
              <a:latin typeface="Verdana" panose="020B0604030504040204" pitchFamily="34" charset="0"/>
              <a:ea typeface="Verdana" panose="020B0604030504040204" pitchFamily="34" charset="0"/>
            </a:rPr>
            <a:t>Retention</a:t>
          </a:r>
        </a:p>
      </dgm:t>
    </dgm:pt>
    <dgm:pt modelId="{09139DE9-5BEF-4F43-B113-6E0C1B0EF711}" type="parTrans" cxnId="{359268D7-8869-4862-803F-C472D9FCE9C9}">
      <dgm:prSet/>
      <dgm:spPr/>
      <dgm:t>
        <a:bodyPr/>
        <a:lstStyle/>
        <a:p>
          <a:endParaRPr lang="en-US"/>
        </a:p>
      </dgm:t>
    </dgm:pt>
    <dgm:pt modelId="{5015F7B4-222F-4783-9EF3-32BA0BA73500}" type="sibTrans" cxnId="{359268D7-8869-4862-803F-C472D9FCE9C9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D87415FE-63CC-4AAC-965E-C909AB44C258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600" dirty="0">
              <a:latin typeface="Verdana" panose="020B0604030504040204" pitchFamily="34" charset="0"/>
              <a:ea typeface="Verdana" panose="020B0604030504040204" pitchFamily="34" charset="0"/>
            </a:rPr>
            <a:t>Keeping people happy </a:t>
          </a:r>
        </a:p>
      </dgm:t>
    </dgm:pt>
    <dgm:pt modelId="{9928E5BD-DF3E-4910-BCEE-C08067DEF3FD}" type="parTrans" cxnId="{5EBEA450-1B9D-45FD-8C92-40A2E48CA83E}">
      <dgm:prSet/>
      <dgm:spPr/>
      <dgm:t>
        <a:bodyPr/>
        <a:lstStyle/>
        <a:p>
          <a:endParaRPr lang="en-US"/>
        </a:p>
      </dgm:t>
    </dgm:pt>
    <dgm:pt modelId="{206CE853-FE82-47A0-A677-ED171697B374}" type="sibTrans" cxnId="{5EBEA450-1B9D-45FD-8C92-40A2E48CA83E}">
      <dgm:prSet/>
      <dgm:spPr/>
      <dgm:t>
        <a:bodyPr/>
        <a:lstStyle/>
        <a:p>
          <a:endParaRPr lang="en-US"/>
        </a:p>
      </dgm:t>
    </dgm:pt>
    <dgm:pt modelId="{8D910F5B-4350-4799-A05C-695538208293}" type="pres">
      <dgm:prSet presAssocID="{0934F7CB-459E-4146-A0F4-D366424B82B0}" presName="root" presStyleCnt="0">
        <dgm:presLayoutVars>
          <dgm:dir/>
          <dgm:resizeHandles val="exact"/>
        </dgm:presLayoutVars>
      </dgm:prSet>
      <dgm:spPr/>
    </dgm:pt>
    <dgm:pt modelId="{7178D2AC-64F3-4042-A9E5-2D8C4BB2E8EA}" type="pres">
      <dgm:prSet presAssocID="{0934F7CB-459E-4146-A0F4-D366424B82B0}" presName="container" presStyleCnt="0">
        <dgm:presLayoutVars>
          <dgm:dir/>
          <dgm:resizeHandles val="exact"/>
        </dgm:presLayoutVars>
      </dgm:prSet>
      <dgm:spPr/>
    </dgm:pt>
    <dgm:pt modelId="{0F4113C5-8658-468A-90D8-6312181F4F93}" type="pres">
      <dgm:prSet presAssocID="{187B75D1-7524-42DB-918A-3FDA84E4F6DC}" presName="compNode" presStyleCnt="0"/>
      <dgm:spPr/>
    </dgm:pt>
    <dgm:pt modelId="{2597C2D1-A4F9-4F94-8C32-DBA9369EC79C}" type="pres">
      <dgm:prSet presAssocID="{187B75D1-7524-42DB-918A-3FDA84E4F6DC}" presName="iconBgRect" presStyleLbl="bgShp" presStyleIdx="0" presStyleCnt="6" custLinFactNeighborY="-20384"/>
      <dgm:spPr/>
    </dgm:pt>
    <dgm:pt modelId="{FDE62056-9B55-4EB6-8925-208D0DA0F985}" type="pres">
      <dgm:prSet presAssocID="{187B75D1-7524-42DB-918A-3FDA84E4F6DC}" presName="iconRect" presStyleLbl="node1" presStyleIdx="0" presStyleCnt="6" custLinFactNeighborY="-35139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Users"/>
        </a:ext>
      </dgm:extLst>
    </dgm:pt>
    <dgm:pt modelId="{9CF3206C-6F15-421F-A9C6-64DBF3C4D3F2}" type="pres">
      <dgm:prSet presAssocID="{187B75D1-7524-42DB-918A-3FDA84E4F6DC}" presName="spaceRect" presStyleCnt="0"/>
      <dgm:spPr/>
    </dgm:pt>
    <dgm:pt modelId="{BC8DCB40-97C8-4937-9B31-FCAAD58A644B}" type="pres">
      <dgm:prSet presAssocID="{187B75D1-7524-42DB-918A-3FDA84E4F6DC}" presName="textRect" presStyleLbl="revTx" presStyleIdx="0" presStyleCnt="6" custLinFactNeighborY="-20384">
        <dgm:presLayoutVars>
          <dgm:chMax val="1"/>
          <dgm:chPref val="1"/>
        </dgm:presLayoutVars>
      </dgm:prSet>
      <dgm:spPr/>
    </dgm:pt>
    <dgm:pt modelId="{FB8362D3-B2FB-4CC4-9C70-3DBE070D4194}" type="pres">
      <dgm:prSet presAssocID="{AB2383F5-3274-44C7-96ED-FB57D858BFA9}" presName="sibTrans" presStyleLbl="sibTrans2D1" presStyleIdx="0" presStyleCnt="0"/>
      <dgm:spPr/>
    </dgm:pt>
    <dgm:pt modelId="{B09C54D8-6894-44D2-A6DE-0BB08EA8AD07}" type="pres">
      <dgm:prSet presAssocID="{3297DB1F-08EF-4FD2-BD96-D132B354AA5D}" presName="compNode" presStyleCnt="0"/>
      <dgm:spPr/>
    </dgm:pt>
    <dgm:pt modelId="{C39263FB-5868-44B8-8193-C233B12F23B4}" type="pres">
      <dgm:prSet presAssocID="{3297DB1F-08EF-4FD2-BD96-D132B354AA5D}" presName="iconBgRect" presStyleLbl="bgShp" presStyleIdx="1" presStyleCnt="6" custLinFactX="-200000" custLinFactY="88145" custLinFactNeighborX="-207422" custLinFactNeighborY="100000"/>
      <dgm:spPr/>
    </dgm:pt>
    <dgm:pt modelId="{19172A38-5B6B-4805-89FD-B9C3EA919E43}" type="pres">
      <dgm:prSet presAssocID="{3297DB1F-08EF-4FD2-BD96-D132B354AA5D}" presName="iconRect" presStyleLbl="node1" presStyleIdx="1" presStyleCnt="6" custLinFactX="-308248" custLinFactY="116278" custLinFactNeighborX="-400000" custLinFactNeighborY="200000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agnifying glass"/>
        </a:ext>
      </dgm:extLst>
    </dgm:pt>
    <dgm:pt modelId="{162AF9CD-8C83-4E1E-9711-82E671D62488}" type="pres">
      <dgm:prSet presAssocID="{3297DB1F-08EF-4FD2-BD96-D132B354AA5D}" presName="spaceRect" presStyleCnt="0"/>
      <dgm:spPr/>
    </dgm:pt>
    <dgm:pt modelId="{2DADF0BD-3DA9-48CD-9CDA-7C80FA275A1F}" type="pres">
      <dgm:prSet presAssocID="{3297DB1F-08EF-4FD2-BD96-D132B354AA5D}" presName="textRect" presStyleLbl="revTx" presStyleIdx="1" presStyleCnt="6" custLinFactX="-72846" custLinFactY="88145" custLinFactNeighborX="-100000" custLinFactNeighborY="100000">
        <dgm:presLayoutVars>
          <dgm:chMax val="1"/>
          <dgm:chPref val="1"/>
        </dgm:presLayoutVars>
      </dgm:prSet>
      <dgm:spPr/>
    </dgm:pt>
    <dgm:pt modelId="{4D2465EE-3283-4BCD-A1C4-68E23575F5B4}" type="pres">
      <dgm:prSet presAssocID="{43C5C46E-9759-4232-B0DF-F326F3CA10DB}" presName="sibTrans" presStyleLbl="sibTrans2D1" presStyleIdx="0" presStyleCnt="0"/>
      <dgm:spPr/>
    </dgm:pt>
    <dgm:pt modelId="{571733BB-CF1D-4297-B597-30C49C6E38DA}" type="pres">
      <dgm:prSet presAssocID="{F0C5F1B5-F8C2-4AF5-B785-679AEE088747}" presName="compNode" presStyleCnt="0"/>
      <dgm:spPr/>
    </dgm:pt>
    <dgm:pt modelId="{81A6C8E1-6037-4078-8CC4-3BE710B9CCB2}" type="pres">
      <dgm:prSet presAssocID="{F0C5F1B5-F8C2-4AF5-B785-679AEE088747}" presName="iconBgRect" presStyleLbl="bgShp" presStyleIdx="2" presStyleCnt="6" custLinFactX="-195100" custLinFactNeighborX="-200000" custLinFactNeighborY="-25087"/>
      <dgm:spPr/>
    </dgm:pt>
    <dgm:pt modelId="{B5D9AE6A-31E1-46F7-BD7B-07DCD4FCCF02}" type="pres">
      <dgm:prSet presAssocID="{F0C5F1B5-F8C2-4AF5-B785-679AEE088747}" presName="iconRect" presStyleLbl="node1" presStyleIdx="2" presStyleCnt="6" custLinFactX="-300000" custLinFactNeighborX="-381217" custLinFactNeighborY="-43249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andshake"/>
        </a:ext>
      </dgm:extLst>
    </dgm:pt>
    <dgm:pt modelId="{D5312079-43D8-408D-8677-E558B70FAA2B}" type="pres">
      <dgm:prSet presAssocID="{F0C5F1B5-F8C2-4AF5-B785-679AEE088747}" presName="spaceRect" presStyleCnt="0"/>
      <dgm:spPr/>
    </dgm:pt>
    <dgm:pt modelId="{74B47FB4-0181-43EB-8302-4C13FD53B0B8}" type="pres">
      <dgm:prSet presAssocID="{F0C5F1B5-F8C2-4AF5-B785-679AEE088747}" presName="textRect" presStyleLbl="revTx" presStyleIdx="2" presStyleCnt="6" custLinFactX="-67624" custLinFactNeighborX="-100000" custLinFactNeighborY="-25087">
        <dgm:presLayoutVars>
          <dgm:chMax val="1"/>
          <dgm:chPref val="1"/>
        </dgm:presLayoutVars>
      </dgm:prSet>
      <dgm:spPr/>
    </dgm:pt>
    <dgm:pt modelId="{AACB81B6-8691-4790-8DF6-1DA2C7390754}" type="pres">
      <dgm:prSet presAssocID="{D27F84C2-0C61-4B20-8674-FDB29B602E69}" presName="sibTrans" presStyleLbl="sibTrans2D1" presStyleIdx="0" presStyleCnt="0"/>
      <dgm:spPr/>
    </dgm:pt>
    <dgm:pt modelId="{1B2075CC-AF61-479B-ACBD-F31F5D676620}" type="pres">
      <dgm:prSet presAssocID="{41D66A23-AFC4-49D0-8BB5-F4D4D5D18172}" presName="compNode" presStyleCnt="0"/>
      <dgm:spPr/>
    </dgm:pt>
    <dgm:pt modelId="{2443EC8F-91C8-4774-B5C0-4968C85FEA9C}" type="pres">
      <dgm:prSet presAssocID="{41D66A23-AFC4-49D0-8BB5-F4D4D5D18172}" presName="iconBgRect" presStyleLbl="bgShp" presStyleIdx="3" presStyleCnt="6" custLinFactX="197084" custLinFactNeighborX="200000" custLinFactNeighborY="4703"/>
      <dgm:spPr/>
    </dgm:pt>
    <dgm:pt modelId="{5DC90B40-AA90-4992-B9DE-B1DD927D7C6D}" type="pres">
      <dgm:prSet presAssocID="{41D66A23-AFC4-49D0-8BB5-F4D4D5D18172}" presName="iconRect" presStyleLbl="node1" presStyleIdx="3" presStyleCnt="6" custLinFactX="300000" custLinFactNeighborX="384613" custLinFactNeighborY="8111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hat"/>
        </a:ext>
      </dgm:extLst>
    </dgm:pt>
    <dgm:pt modelId="{0CFAE95D-CE26-48B5-A94B-2075C36E98E1}" type="pres">
      <dgm:prSet presAssocID="{41D66A23-AFC4-49D0-8BB5-F4D4D5D18172}" presName="spaceRect" presStyleCnt="0"/>
      <dgm:spPr/>
    </dgm:pt>
    <dgm:pt modelId="{80CCF991-420C-486F-A6B2-6A5690C276DD}" type="pres">
      <dgm:prSet presAssocID="{41D66A23-AFC4-49D0-8BB5-F4D4D5D18172}" presName="textRect" presStyleLbl="revTx" presStyleIdx="3" presStyleCnt="6" custLinFactX="68453" custLinFactNeighborX="100000" custLinFactNeighborY="4703">
        <dgm:presLayoutVars>
          <dgm:chMax val="1"/>
          <dgm:chPref val="1"/>
        </dgm:presLayoutVars>
      </dgm:prSet>
      <dgm:spPr/>
    </dgm:pt>
    <dgm:pt modelId="{7038966D-EC7D-43CB-BBE7-66CD31F84325}" type="pres">
      <dgm:prSet presAssocID="{658F00BF-FC7D-42E7-BD23-06BF93C4A5A4}" presName="sibTrans" presStyleLbl="sibTrans2D1" presStyleIdx="0" presStyleCnt="0"/>
      <dgm:spPr/>
    </dgm:pt>
    <dgm:pt modelId="{10F3F907-6A17-4866-A5BF-329F43E5F046}" type="pres">
      <dgm:prSet presAssocID="{8C3B66B7-BA1D-4B27-AC37-E44F16743AC6}" presName="compNode" presStyleCnt="0"/>
      <dgm:spPr/>
    </dgm:pt>
    <dgm:pt modelId="{D911AE13-676C-4E6C-9C02-0E343CF4C6DB}" type="pres">
      <dgm:prSet presAssocID="{8C3B66B7-BA1D-4B27-AC37-E44F16743AC6}" presName="iconBgRect" presStyleLbl="bgShp" presStyleIdx="4" presStyleCnt="6" custLinFactX="190401" custLinFactY="-100000" custLinFactNeighborX="200000" custLinFactNeighborY="-106961"/>
      <dgm:spPr/>
    </dgm:pt>
    <dgm:pt modelId="{DFC2F44A-67CE-4E56-B1A8-05C969E0603E}" type="pres">
      <dgm:prSet presAssocID="{8C3B66B7-BA1D-4B27-AC37-E44F16743AC6}" presName="iconRect" presStyleLbl="node1" presStyleIdx="4" presStyleCnt="6" custLinFactX="300000" custLinFactY="-156824" custLinFactNeighborX="373105" custLinFactNeighborY="-200000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Upward trend"/>
        </a:ext>
      </dgm:extLst>
    </dgm:pt>
    <dgm:pt modelId="{B6B2E273-607A-456B-8DFE-CE64AD873EDE}" type="pres">
      <dgm:prSet presAssocID="{8C3B66B7-BA1D-4B27-AC37-E44F16743AC6}" presName="spaceRect" presStyleCnt="0"/>
      <dgm:spPr/>
    </dgm:pt>
    <dgm:pt modelId="{99096AB0-1EE4-432B-BD9A-75A5FE0F4AE4}" type="pres">
      <dgm:prSet presAssocID="{8C3B66B7-BA1D-4B27-AC37-E44F16743AC6}" presName="textRect" presStyleLbl="revTx" presStyleIdx="4" presStyleCnt="6" custLinFactX="65624" custLinFactY="-100000" custLinFactNeighborX="100000" custLinFactNeighborY="-106961">
        <dgm:presLayoutVars>
          <dgm:chMax val="1"/>
          <dgm:chPref val="1"/>
        </dgm:presLayoutVars>
      </dgm:prSet>
      <dgm:spPr/>
    </dgm:pt>
    <dgm:pt modelId="{489E9F29-D004-4A23-BFF6-B421531C8A32}" type="pres">
      <dgm:prSet presAssocID="{5015F7B4-222F-4783-9EF3-32BA0BA73500}" presName="sibTrans" presStyleLbl="sibTrans2D1" presStyleIdx="0" presStyleCnt="0"/>
      <dgm:spPr/>
    </dgm:pt>
    <dgm:pt modelId="{294BC6AF-1536-45B9-B0B4-05048BE6291B}" type="pres">
      <dgm:prSet presAssocID="{D87415FE-63CC-4AAC-965E-C909AB44C258}" presName="compNode" presStyleCnt="0"/>
      <dgm:spPr/>
    </dgm:pt>
    <dgm:pt modelId="{5EB1BE90-5CC7-40C4-ADF6-728952D87F6B}" type="pres">
      <dgm:prSet presAssocID="{D87415FE-63CC-4AAC-965E-C909AB44C258}" presName="iconBgRect" presStyleLbl="bgShp" presStyleIdx="5" presStyleCnt="6"/>
      <dgm:spPr/>
    </dgm:pt>
    <dgm:pt modelId="{B8AA34DC-8072-4FD2-A3BB-FCE8C8D41295}" type="pres">
      <dgm:prSet presAssocID="{D87415FE-63CC-4AAC-965E-C909AB44C258}" presName="iconRect" presStyleLbl="node1" presStyleIdx="5" presStyleCnt="6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miling Face with No Fill"/>
        </a:ext>
      </dgm:extLst>
    </dgm:pt>
    <dgm:pt modelId="{631E48CC-BDAF-4E99-BF8E-66248F8FFFE0}" type="pres">
      <dgm:prSet presAssocID="{D87415FE-63CC-4AAC-965E-C909AB44C258}" presName="spaceRect" presStyleCnt="0"/>
      <dgm:spPr/>
    </dgm:pt>
    <dgm:pt modelId="{41BA0466-CF92-4265-A514-5312CD0EB265}" type="pres">
      <dgm:prSet presAssocID="{D87415FE-63CC-4AAC-965E-C909AB44C258}" presName="textRect" presStyleLbl="revTx" presStyleIdx="5" presStyleCnt="6">
        <dgm:presLayoutVars>
          <dgm:chMax val="1"/>
          <dgm:chPref val="1"/>
        </dgm:presLayoutVars>
      </dgm:prSet>
      <dgm:spPr/>
    </dgm:pt>
  </dgm:ptLst>
  <dgm:cxnLst>
    <dgm:cxn modelId="{4BCBAA01-CDE2-4B02-AE8D-AF428B4BEEE6}" type="presOf" srcId="{187B75D1-7524-42DB-918A-3FDA84E4F6DC}" destId="{BC8DCB40-97C8-4937-9B31-FCAAD58A644B}" srcOrd="0" destOrd="0" presId="urn:microsoft.com/office/officeart/2018/2/layout/IconCircleList"/>
    <dgm:cxn modelId="{3136AC16-0D5B-4977-87A7-9CB9AC0FAF86}" type="presOf" srcId="{3297DB1F-08EF-4FD2-BD96-D132B354AA5D}" destId="{2DADF0BD-3DA9-48CD-9CDA-7C80FA275A1F}" srcOrd="0" destOrd="0" presId="urn:microsoft.com/office/officeart/2018/2/layout/IconCircleList"/>
    <dgm:cxn modelId="{77118627-D757-4542-82F2-43E5765B26F4}" type="presOf" srcId="{5015F7B4-222F-4783-9EF3-32BA0BA73500}" destId="{489E9F29-D004-4A23-BFF6-B421531C8A32}" srcOrd="0" destOrd="0" presId="urn:microsoft.com/office/officeart/2018/2/layout/IconCircleList"/>
    <dgm:cxn modelId="{E09E0135-10C7-403D-8B0F-0275D2363DD1}" srcId="{0934F7CB-459E-4146-A0F4-D366424B82B0}" destId="{41D66A23-AFC4-49D0-8BB5-F4D4D5D18172}" srcOrd="3" destOrd="0" parTransId="{3266EDC2-23A5-47BE-AC9E-DABECA14FFFD}" sibTransId="{658F00BF-FC7D-42E7-BD23-06BF93C4A5A4}"/>
    <dgm:cxn modelId="{CD5E8B5B-93F8-42A7-8B66-29964E8CDC95}" srcId="{0934F7CB-459E-4146-A0F4-D366424B82B0}" destId="{F0C5F1B5-F8C2-4AF5-B785-679AEE088747}" srcOrd="2" destOrd="0" parTransId="{DE038D3F-F06D-4F33-8F1E-73C3B3BFBAB9}" sibTransId="{D27F84C2-0C61-4B20-8674-FDB29B602E69}"/>
    <dgm:cxn modelId="{0B3E4161-39DD-4F70-86D0-1A029227009C}" type="presOf" srcId="{8C3B66B7-BA1D-4B27-AC37-E44F16743AC6}" destId="{99096AB0-1EE4-432B-BD9A-75A5FE0F4AE4}" srcOrd="0" destOrd="0" presId="urn:microsoft.com/office/officeart/2018/2/layout/IconCircleList"/>
    <dgm:cxn modelId="{39078247-A68F-4C93-B40E-AAFF7EE3BD82}" type="presOf" srcId="{D27F84C2-0C61-4B20-8674-FDB29B602E69}" destId="{AACB81B6-8691-4790-8DF6-1DA2C7390754}" srcOrd="0" destOrd="0" presId="urn:microsoft.com/office/officeart/2018/2/layout/IconCircleList"/>
    <dgm:cxn modelId="{92BBA16C-FE2B-45AE-8DB3-D09DDC309B06}" type="presOf" srcId="{658F00BF-FC7D-42E7-BD23-06BF93C4A5A4}" destId="{7038966D-EC7D-43CB-BBE7-66CD31F84325}" srcOrd="0" destOrd="0" presId="urn:microsoft.com/office/officeart/2018/2/layout/IconCircleList"/>
    <dgm:cxn modelId="{5EBEA450-1B9D-45FD-8C92-40A2E48CA83E}" srcId="{0934F7CB-459E-4146-A0F4-D366424B82B0}" destId="{D87415FE-63CC-4AAC-965E-C909AB44C258}" srcOrd="5" destOrd="0" parTransId="{9928E5BD-DF3E-4910-BCEE-C08067DEF3FD}" sibTransId="{206CE853-FE82-47A0-A677-ED171697B374}"/>
    <dgm:cxn modelId="{1D115258-7204-472D-AD14-6E033BA50E10}" type="presOf" srcId="{D87415FE-63CC-4AAC-965E-C909AB44C258}" destId="{41BA0466-CF92-4265-A514-5312CD0EB265}" srcOrd="0" destOrd="0" presId="urn:microsoft.com/office/officeart/2018/2/layout/IconCircleList"/>
    <dgm:cxn modelId="{5F4A4380-ADD9-4D7A-AFDD-6FD09B889392}" srcId="{0934F7CB-459E-4146-A0F4-D366424B82B0}" destId="{3297DB1F-08EF-4FD2-BD96-D132B354AA5D}" srcOrd="1" destOrd="0" parTransId="{D3802C33-7BDE-4C64-96B2-300C437F67BE}" sibTransId="{43C5C46E-9759-4232-B0DF-F326F3CA10DB}"/>
    <dgm:cxn modelId="{3781A685-77C3-4749-A783-38A553DD5CCB}" type="presOf" srcId="{41D66A23-AFC4-49D0-8BB5-F4D4D5D18172}" destId="{80CCF991-420C-486F-A6B2-6A5690C276DD}" srcOrd="0" destOrd="0" presId="urn:microsoft.com/office/officeart/2018/2/layout/IconCircleList"/>
    <dgm:cxn modelId="{E7003B8F-D89A-4EA8-93D6-9D3FE30DA697}" type="presOf" srcId="{43C5C46E-9759-4232-B0DF-F326F3CA10DB}" destId="{4D2465EE-3283-4BCD-A1C4-68E23575F5B4}" srcOrd="0" destOrd="0" presId="urn:microsoft.com/office/officeart/2018/2/layout/IconCircleList"/>
    <dgm:cxn modelId="{C9AEED96-FA82-4DAC-BECD-C62F043E30D5}" type="presOf" srcId="{AB2383F5-3274-44C7-96ED-FB57D858BFA9}" destId="{FB8362D3-B2FB-4CC4-9C70-3DBE070D4194}" srcOrd="0" destOrd="0" presId="urn:microsoft.com/office/officeart/2018/2/layout/IconCircleList"/>
    <dgm:cxn modelId="{51A1049D-C573-4179-95BE-0C5E1E3F565D}" srcId="{0934F7CB-459E-4146-A0F4-D366424B82B0}" destId="{187B75D1-7524-42DB-918A-3FDA84E4F6DC}" srcOrd="0" destOrd="0" parTransId="{B1FA26F5-D9DE-43DE-B200-EDF14B25D342}" sibTransId="{AB2383F5-3274-44C7-96ED-FB57D858BFA9}"/>
    <dgm:cxn modelId="{359268D7-8869-4862-803F-C472D9FCE9C9}" srcId="{0934F7CB-459E-4146-A0F4-D366424B82B0}" destId="{8C3B66B7-BA1D-4B27-AC37-E44F16743AC6}" srcOrd="4" destOrd="0" parTransId="{09139DE9-5BEF-4F43-B113-6E0C1B0EF711}" sibTransId="{5015F7B4-222F-4783-9EF3-32BA0BA73500}"/>
    <dgm:cxn modelId="{865BA4D7-8D6A-435A-ADD3-515AE8A2B9CF}" type="presOf" srcId="{0934F7CB-459E-4146-A0F4-D366424B82B0}" destId="{8D910F5B-4350-4799-A05C-695538208293}" srcOrd="0" destOrd="0" presId="urn:microsoft.com/office/officeart/2018/2/layout/IconCircleList"/>
    <dgm:cxn modelId="{122848F5-8B45-4733-A9D8-68407B152F19}" type="presOf" srcId="{F0C5F1B5-F8C2-4AF5-B785-679AEE088747}" destId="{74B47FB4-0181-43EB-8302-4C13FD53B0B8}" srcOrd="0" destOrd="0" presId="urn:microsoft.com/office/officeart/2018/2/layout/IconCircleList"/>
    <dgm:cxn modelId="{D898AB8F-87F9-4FFC-8FE8-BE3ACBB7F0B2}" type="presParOf" srcId="{8D910F5B-4350-4799-A05C-695538208293}" destId="{7178D2AC-64F3-4042-A9E5-2D8C4BB2E8EA}" srcOrd="0" destOrd="0" presId="urn:microsoft.com/office/officeart/2018/2/layout/IconCircleList"/>
    <dgm:cxn modelId="{397C3E0D-7C85-4316-A607-F03927014C10}" type="presParOf" srcId="{7178D2AC-64F3-4042-A9E5-2D8C4BB2E8EA}" destId="{0F4113C5-8658-468A-90D8-6312181F4F93}" srcOrd="0" destOrd="0" presId="urn:microsoft.com/office/officeart/2018/2/layout/IconCircleList"/>
    <dgm:cxn modelId="{8A1FF4D2-ACB9-4022-A790-910F2C1E1A1A}" type="presParOf" srcId="{0F4113C5-8658-468A-90D8-6312181F4F93}" destId="{2597C2D1-A4F9-4F94-8C32-DBA9369EC79C}" srcOrd="0" destOrd="0" presId="urn:microsoft.com/office/officeart/2018/2/layout/IconCircleList"/>
    <dgm:cxn modelId="{F31B88C3-942A-4B77-91B5-33D4B55FDF73}" type="presParOf" srcId="{0F4113C5-8658-468A-90D8-6312181F4F93}" destId="{FDE62056-9B55-4EB6-8925-208D0DA0F985}" srcOrd="1" destOrd="0" presId="urn:microsoft.com/office/officeart/2018/2/layout/IconCircleList"/>
    <dgm:cxn modelId="{0944B6B5-9F22-42A1-BE7C-63338E16F8D3}" type="presParOf" srcId="{0F4113C5-8658-468A-90D8-6312181F4F93}" destId="{9CF3206C-6F15-421F-A9C6-64DBF3C4D3F2}" srcOrd="2" destOrd="0" presId="urn:microsoft.com/office/officeart/2018/2/layout/IconCircleList"/>
    <dgm:cxn modelId="{F135FE97-9527-4FBE-B1A7-04F4C3388FE9}" type="presParOf" srcId="{0F4113C5-8658-468A-90D8-6312181F4F93}" destId="{BC8DCB40-97C8-4937-9B31-FCAAD58A644B}" srcOrd="3" destOrd="0" presId="urn:microsoft.com/office/officeart/2018/2/layout/IconCircleList"/>
    <dgm:cxn modelId="{9B803DD6-6E01-43EE-B3C1-E87B00077D5F}" type="presParOf" srcId="{7178D2AC-64F3-4042-A9E5-2D8C4BB2E8EA}" destId="{FB8362D3-B2FB-4CC4-9C70-3DBE070D4194}" srcOrd="1" destOrd="0" presId="urn:microsoft.com/office/officeart/2018/2/layout/IconCircleList"/>
    <dgm:cxn modelId="{5A4F32E3-2BD8-40B4-B220-5261F82C9E62}" type="presParOf" srcId="{7178D2AC-64F3-4042-A9E5-2D8C4BB2E8EA}" destId="{B09C54D8-6894-44D2-A6DE-0BB08EA8AD07}" srcOrd="2" destOrd="0" presId="urn:microsoft.com/office/officeart/2018/2/layout/IconCircleList"/>
    <dgm:cxn modelId="{26E115A8-ECA3-4A0A-80C9-C7B2B442A2D2}" type="presParOf" srcId="{B09C54D8-6894-44D2-A6DE-0BB08EA8AD07}" destId="{C39263FB-5868-44B8-8193-C233B12F23B4}" srcOrd="0" destOrd="0" presId="urn:microsoft.com/office/officeart/2018/2/layout/IconCircleList"/>
    <dgm:cxn modelId="{2D9E771C-36B2-4C2C-B851-FC705337C94D}" type="presParOf" srcId="{B09C54D8-6894-44D2-A6DE-0BB08EA8AD07}" destId="{19172A38-5B6B-4805-89FD-B9C3EA919E43}" srcOrd="1" destOrd="0" presId="urn:microsoft.com/office/officeart/2018/2/layout/IconCircleList"/>
    <dgm:cxn modelId="{AF6BCADF-40C9-4CCC-96D4-0FE719ACA0EC}" type="presParOf" srcId="{B09C54D8-6894-44D2-A6DE-0BB08EA8AD07}" destId="{162AF9CD-8C83-4E1E-9711-82E671D62488}" srcOrd="2" destOrd="0" presId="urn:microsoft.com/office/officeart/2018/2/layout/IconCircleList"/>
    <dgm:cxn modelId="{DE76046B-26FD-452F-B404-372319BFD9BF}" type="presParOf" srcId="{B09C54D8-6894-44D2-A6DE-0BB08EA8AD07}" destId="{2DADF0BD-3DA9-48CD-9CDA-7C80FA275A1F}" srcOrd="3" destOrd="0" presId="urn:microsoft.com/office/officeart/2018/2/layout/IconCircleList"/>
    <dgm:cxn modelId="{D54943EA-4312-4CB4-BC53-7BC945FB6884}" type="presParOf" srcId="{7178D2AC-64F3-4042-A9E5-2D8C4BB2E8EA}" destId="{4D2465EE-3283-4BCD-A1C4-68E23575F5B4}" srcOrd="3" destOrd="0" presId="urn:microsoft.com/office/officeart/2018/2/layout/IconCircleList"/>
    <dgm:cxn modelId="{5862A921-5077-4A52-B881-261099A499F2}" type="presParOf" srcId="{7178D2AC-64F3-4042-A9E5-2D8C4BB2E8EA}" destId="{571733BB-CF1D-4297-B597-30C49C6E38DA}" srcOrd="4" destOrd="0" presId="urn:microsoft.com/office/officeart/2018/2/layout/IconCircleList"/>
    <dgm:cxn modelId="{47E4A58D-6779-44A7-A359-C4B0AC600659}" type="presParOf" srcId="{571733BB-CF1D-4297-B597-30C49C6E38DA}" destId="{81A6C8E1-6037-4078-8CC4-3BE710B9CCB2}" srcOrd="0" destOrd="0" presId="urn:microsoft.com/office/officeart/2018/2/layout/IconCircleList"/>
    <dgm:cxn modelId="{B85397A3-5010-4C3D-B330-3830C5428CCD}" type="presParOf" srcId="{571733BB-CF1D-4297-B597-30C49C6E38DA}" destId="{B5D9AE6A-31E1-46F7-BD7B-07DCD4FCCF02}" srcOrd="1" destOrd="0" presId="urn:microsoft.com/office/officeart/2018/2/layout/IconCircleList"/>
    <dgm:cxn modelId="{5D7FE82A-F8E3-480B-A829-0A2594EDFBF4}" type="presParOf" srcId="{571733BB-CF1D-4297-B597-30C49C6E38DA}" destId="{D5312079-43D8-408D-8677-E558B70FAA2B}" srcOrd="2" destOrd="0" presId="urn:microsoft.com/office/officeart/2018/2/layout/IconCircleList"/>
    <dgm:cxn modelId="{AC88BB2D-2F74-42A8-AF81-C9CFF42442B0}" type="presParOf" srcId="{571733BB-CF1D-4297-B597-30C49C6E38DA}" destId="{74B47FB4-0181-43EB-8302-4C13FD53B0B8}" srcOrd="3" destOrd="0" presId="urn:microsoft.com/office/officeart/2018/2/layout/IconCircleList"/>
    <dgm:cxn modelId="{F1B04B09-983C-4583-B95F-44225DBAEBDB}" type="presParOf" srcId="{7178D2AC-64F3-4042-A9E5-2D8C4BB2E8EA}" destId="{AACB81B6-8691-4790-8DF6-1DA2C7390754}" srcOrd="5" destOrd="0" presId="urn:microsoft.com/office/officeart/2018/2/layout/IconCircleList"/>
    <dgm:cxn modelId="{1D88EF2F-FEB2-48B4-B501-36286A6FC768}" type="presParOf" srcId="{7178D2AC-64F3-4042-A9E5-2D8C4BB2E8EA}" destId="{1B2075CC-AF61-479B-ACBD-F31F5D676620}" srcOrd="6" destOrd="0" presId="urn:microsoft.com/office/officeart/2018/2/layout/IconCircleList"/>
    <dgm:cxn modelId="{C608408D-BC36-49C2-BC6C-CAAC145E9F1C}" type="presParOf" srcId="{1B2075CC-AF61-479B-ACBD-F31F5D676620}" destId="{2443EC8F-91C8-4774-B5C0-4968C85FEA9C}" srcOrd="0" destOrd="0" presId="urn:microsoft.com/office/officeart/2018/2/layout/IconCircleList"/>
    <dgm:cxn modelId="{81B7FF56-9822-4E28-9028-BFD9C56674D9}" type="presParOf" srcId="{1B2075CC-AF61-479B-ACBD-F31F5D676620}" destId="{5DC90B40-AA90-4992-B9DE-B1DD927D7C6D}" srcOrd="1" destOrd="0" presId="urn:microsoft.com/office/officeart/2018/2/layout/IconCircleList"/>
    <dgm:cxn modelId="{BC187B91-F893-4DDA-A848-BD685BBC7013}" type="presParOf" srcId="{1B2075CC-AF61-479B-ACBD-F31F5D676620}" destId="{0CFAE95D-CE26-48B5-A94B-2075C36E98E1}" srcOrd="2" destOrd="0" presId="urn:microsoft.com/office/officeart/2018/2/layout/IconCircleList"/>
    <dgm:cxn modelId="{C9014E5E-7E38-4042-9C3F-E2D03ECABBED}" type="presParOf" srcId="{1B2075CC-AF61-479B-ACBD-F31F5D676620}" destId="{80CCF991-420C-486F-A6B2-6A5690C276DD}" srcOrd="3" destOrd="0" presId="urn:microsoft.com/office/officeart/2018/2/layout/IconCircleList"/>
    <dgm:cxn modelId="{4E71B82B-BCD9-4A8C-B9CE-9903691D7CE4}" type="presParOf" srcId="{7178D2AC-64F3-4042-A9E5-2D8C4BB2E8EA}" destId="{7038966D-EC7D-43CB-BBE7-66CD31F84325}" srcOrd="7" destOrd="0" presId="urn:microsoft.com/office/officeart/2018/2/layout/IconCircleList"/>
    <dgm:cxn modelId="{EC814CDE-4249-4D31-A2C1-E062D34432C5}" type="presParOf" srcId="{7178D2AC-64F3-4042-A9E5-2D8C4BB2E8EA}" destId="{10F3F907-6A17-4866-A5BF-329F43E5F046}" srcOrd="8" destOrd="0" presId="urn:microsoft.com/office/officeart/2018/2/layout/IconCircleList"/>
    <dgm:cxn modelId="{5C425B08-338B-4567-A4C6-BA7E6943E125}" type="presParOf" srcId="{10F3F907-6A17-4866-A5BF-329F43E5F046}" destId="{D911AE13-676C-4E6C-9C02-0E343CF4C6DB}" srcOrd="0" destOrd="0" presId="urn:microsoft.com/office/officeart/2018/2/layout/IconCircleList"/>
    <dgm:cxn modelId="{AA899777-6F03-4F22-AF58-BD261023ED7B}" type="presParOf" srcId="{10F3F907-6A17-4866-A5BF-329F43E5F046}" destId="{DFC2F44A-67CE-4E56-B1A8-05C969E0603E}" srcOrd="1" destOrd="0" presId="urn:microsoft.com/office/officeart/2018/2/layout/IconCircleList"/>
    <dgm:cxn modelId="{3874D960-DCFB-4B0B-BC27-2A0EC3749940}" type="presParOf" srcId="{10F3F907-6A17-4866-A5BF-329F43E5F046}" destId="{B6B2E273-607A-456B-8DFE-CE64AD873EDE}" srcOrd="2" destOrd="0" presId="urn:microsoft.com/office/officeart/2018/2/layout/IconCircleList"/>
    <dgm:cxn modelId="{FC14EFD5-C130-4473-ABA3-3D146BFA2934}" type="presParOf" srcId="{10F3F907-6A17-4866-A5BF-329F43E5F046}" destId="{99096AB0-1EE4-432B-BD9A-75A5FE0F4AE4}" srcOrd="3" destOrd="0" presId="urn:microsoft.com/office/officeart/2018/2/layout/IconCircleList"/>
    <dgm:cxn modelId="{B3369E95-17B9-4D42-B160-5C7CEF6E0814}" type="presParOf" srcId="{7178D2AC-64F3-4042-A9E5-2D8C4BB2E8EA}" destId="{489E9F29-D004-4A23-BFF6-B421531C8A32}" srcOrd="9" destOrd="0" presId="urn:microsoft.com/office/officeart/2018/2/layout/IconCircleList"/>
    <dgm:cxn modelId="{A9A65DB5-BFAE-4B50-8A00-B62FFFCFC7CB}" type="presParOf" srcId="{7178D2AC-64F3-4042-A9E5-2D8C4BB2E8EA}" destId="{294BC6AF-1536-45B9-B0B4-05048BE6291B}" srcOrd="10" destOrd="0" presId="urn:microsoft.com/office/officeart/2018/2/layout/IconCircleList"/>
    <dgm:cxn modelId="{B64F0925-DB6A-4047-BD39-71E267336869}" type="presParOf" srcId="{294BC6AF-1536-45B9-B0B4-05048BE6291B}" destId="{5EB1BE90-5CC7-40C4-ADF6-728952D87F6B}" srcOrd="0" destOrd="0" presId="urn:microsoft.com/office/officeart/2018/2/layout/IconCircleList"/>
    <dgm:cxn modelId="{BE44B535-644C-401B-8C9E-3483904ECAA6}" type="presParOf" srcId="{294BC6AF-1536-45B9-B0B4-05048BE6291B}" destId="{B8AA34DC-8072-4FD2-A3BB-FCE8C8D41295}" srcOrd="1" destOrd="0" presId="urn:microsoft.com/office/officeart/2018/2/layout/IconCircleList"/>
    <dgm:cxn modelId="{18D02A01-34FB-4690-9067-3564659E9778}" type="presParOf" srcId="{294BC6AF-1536-45B9-B0B4-05048BE6291B}" destId="{631E48CC-BDAF-4E99-BF8E-66248F8FFFE0}" srcOrd="2" destOrd="0" presId="urn:microsoft.com/office/officeart/2018/2/layout/IconCircleList"/>
    <dgm:cxn modelId="{30469C43-E086-4264-8ED8-C54130F18F91}" type="presParOf" srcId="{294BC6AF-1536-45B9-B0B4-05048BE6291B}" destId="{41BA0466-CF92-4265-A514-5312CD0EB265}" srcOrd="3" destOrd="0" presId="urn:microsoft.com/office/officeart/2018/2/layout/IconCircleList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97C2D1-A4F9-4F94-8C32-DBA9369EC79C}">
      <dsp:nvSpPr>
        <dsp:cNvPr id="0" name=""/>
        <dsp:cNvSpPr/>
      </dsp:nvSpPr>
      <dsp:spPr>
        <a:xfrm>
          <a:off x="82613" y="725664"/>
          <a:ext cx="897246" cy="897246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DE62056-9B55-4EB6-8925-208D0DA0F985}">
      <dsp:nvSpPr>
        <dsp:cNvPr id="0" name=""/>
        <dsp:cNvSpPr/>
      </dsp:nvSpPr>
      <dsp:spPr>
        <a:xfrm>
          <a:off x="271034" y="914116"/>
          <a:ext cx="520402" cy="52040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8DCB40-97C8-4937-9B31-FCAAD58A644B}">
      <dsp:nvSpPr>
        <dsp:cNvPr id="0" name=""/>
        <dsp:cNvSpPr/>
      </dsp:nvSpPr>
      <dsp:spPr>
        <a:xfrm>
          <a:off x="1172126" y="725664"/>
          <a:ext cx="2114937" cy="8972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Verdana" panose="020B0604030504040204" pitchFamily="34" charset="0"/>
              <a:ea typeface="Verdana" panose="020B0604030504040204" pitchFamily="34" charset="0"/>
            </a:rPr>
            <a:t>Recruiting</a:t>
          </a:r>
        </a:p>
      </dsp:txBody>
      <dsp:txXfrm>
        <a:off x="1172126" y="725664"/>
        <a:ext cx="2114937" cy="897246"/>
      </dsp:txXfrm>
    </dsp:sp>
    <dsp:sp modelId="{C39263FB-5868-44B8-8193-C233B12F23B4}">
      <dsp:nvSpPr>
        <dsp:cNvPr id="0" name=""/>
        <dsp:cNvSpPr/>
      </dsp:nvSpPr>
      <dsp:spPr>
        <a:xfrm>
          <a:off x="0" y="2596682"/>
          <a:ext cx="897246" cy="897246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172A38-5B6B-4805-89FD-B9C3EA919E43}">
      <dsp:nvSpPr>
        <dsp:cNvPr id="0" name=""/>
        <dsp:cNvSpPr/>
      </dsp:nvSpPr>
      <dsp:spPr>
        <a:xfrm>
          <a:off x="158255" y="2742900"/>
          <a:ext cx="520402" cy="52040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ADF0BD-3DA9-48CD-9CDA-7C80FA275A1F}">
      <dsp:nvSpPr>
        <dsp:cNvPr id="0" name=""/>
        <dsp:cNvSpPr/>
      </dsp:nvSpPr>
      <dsp:spPr>
        <a:xfrm>
          <a:off x="1089503" y="2596682"/>
          <a:ext cx="2114937" cy="8972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Verdana" panose="020B0604030504040204" pitchFamily="34" charset="0"/>
              <a:ea typeface="Verdana" panose="020B0604030504040204" pitchFamily="34" charset="0"/>
            </a:rPr>
            <a:t>Finding and sourcing candidates </a:t>
          </a:r>
        </a:p>
      </dsp:txBody>
      <dsp:txXfrm>
        <a:off x="1089503" y="2596682"/>
        <a:ext cx="2114937" cy="897246"/>
      </dsp:txXfrm>
    </dsp:sp>
    <dsp:sp modelId="{81A6C8E1-6037-4078-8CC4-3BE710B9CCB2}">
      <dsp:nvSpPr>
        <dsp:cNvPr id="0" name=""/>
        <dsp:cNvSpPr/>
      </dsp:nvSpPr>
      <dsp:spPr>
        <a:xfrm>
          <a:off x="3683517" y="683467"/>
          <a:ext cx="897246" cy="897246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5D9AE6A-31E1-46F7-BD7B-07DCD4FCCF02}">
      <dsp:nvSpPr>
        <dsp:cNvPr id="0" name=""/>
        <dsp:cNvSpPr/>
      </dsp:nvSpPr>
      <dsp:spPr>
        <a:xfrm>
          <a:off x="3871886" y="871911"/>
          <a:ext cx="520402" cy="52040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B47FB4-0181-43EB-8302-4C13FD53B0B8}">
      <dsp:nvSpPr>
        <dsp:cNvPr id="0" name=""/>
        <dsp:cNvSpPr/>
      </dsp:nvSpPr>
      <dsp:spPr>
        <a:xfrm>
          <a:off x="4772907" y="683467"/>
          <a:ext cx="2114937" cy="8972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>
              <a:latin typeface="Verdana" panose="020B0604030504040204" pitchFamily="34" charset="0"/>
              <a:ea typeface="Verdana" panose="020B0604030504040204" pitchFamily="34" charset="0"/>
            </a:rPr>
            <a:t>Hiring</a:t>
          </a:r>
        </a:p>
      </dsp:txBody>
      <dsp:txXfrm>
        <a:off x="4772907" y="683467"/>
        <a:ext cx="2114937" cy="897246"/>
      </dsp:txXfrm>
    </dsp:sp>
    <dsp:sp modelId="{2443EC8F-91C8-4774-B5C0-4968C85FEA9C}">
      <dsp:nvSpPr>
        <dsp:cNvPr id="0" name=""/>
        <dsp:cNvSpPr/>
      </dsp:nvSpPr>
      <dsp:spPr>
        <a:xfrm>
          <a:off x="3645433" y="2587730"/>
          <a:ext cx="897246" cy="897246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DC90B40-AA90-4992-B9DE-B1DD927D7C6D}">
      <dsp:nvSpPr>
        <dsp:cNvPr id="0" name=""/>
        <dsp:cNvSpPr/>
      </dsp:nvSpPr>
      <dsp:spPr>
        <a:xfrm>
          <a:off x="3833779" y="2776164"/>
          <a:ext cx="520402" cy="520402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CCF991-420C-486F-A6B2-6A5690C276DD}">
      <dsp:nvSpPr>
        <dsp:cNvPr id="0" name=""/>
        <dsp:cNvSpPr/>
      </dsp:nvSpPr>
      <dsp:spPr>
        <a:xfrm>
          <a:off x="4734801" y="2587730"/>
          <a:ext cx="2114937" cy="8972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Verdana" panose="020B0604030504040204" pitchFamily="34" charset="0"/>
              <a:ea typeface="Verdana" panose="020B0604030504040204" pitchFamily="34" charset="0"/>
            </a:rPr>
            <a:t>Interviewing and getting to an offer</a:t>
          </a:r>
        </a:p>
      </dsp:txBody>
      <dsp:txXfrm>
        <a:off x="4734801" y="2587730"/>
        <a:ext cx="2114937" cy="897246"/>
      </dsp:txXfrm>
    </dsp:sp>
    <dsp:sp modelId="{D911AE13-676C-4E6C-9C02-0E343CF4C6DB}">
      <dsp:nvSpPr>
        <dsp:cNvPr id="0" name=""/>
        <dsp:cNvSpPr/>
      </dsp:nvSpPr>
      <dsp:spPr>
        <a:xfrm>
          <a:off x="7158432" y="688583"/>
          <a:ext cx="897246" cy="897246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FC2F44A-67CE-4E56-B1A8-05C969E0603E}">
      <dsp:nvSpPr>
        <dsp:cNvPr id="0" name=""/>
        <dsp:cNvSpPr/>
      </dsp:nvSpPr>
      <dsp:spPr>
        <a:xfrm>
          <a:off x="7346853" y="877032"/>
          <a:ext cx="520402" cy="520402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096AB0-1EE4-432B-BD9A-75A5FE0F4AE4}">
      <dsp:nvSpPr>
        <dsp:cNvPr id="0" name=""/>
        <dsp:cNvSpPr/>
      </dsp:nvSpPr>
      <dsp:spPr>
        <a:xfrm>
          <a:off x="8247931" y="688583"/>
          <a:ext cx="2114937" cy="8972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Verdana" panose="020B0604030504040204" pitchFamily="34" charset="0"/>
              <a:ea typeface="Verdana" panose="020B0604030504040204" pitchFamily="34" charset="0"/>
            </a:rPr>
            <a:t>Retention</a:t>
          </a:r>
        </a:p>
      </dsp:txBody>
      <dsp:txXfrm>
        <a:off x="8247931" y="688583"/>
        <a:ext cx="2114937" cy="897246"/>
      </dsp:txXfrm>
    </dsp:sp>
    <dsp:sp modelId="{5EB1BE90-5CC7-40C4-ADF6-728952D87F6B}">
      <dsp:nvSpPr>
        <dsp:cNvPr id="0" name=""/>
        <dsp:cNvSpPr/>
      </dsp:nvSpPr>
      <dsp:spPr>
        <a:xfrm>
          <a:off x="7228536" y="2545532"/>
          <a:ext cx="897246" cy="897246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8AA34DC-8072-4FD2-A3BB-FCE8C8D41295}">
      <dsp:nvSpPr>
        <dsp:cNvPr id="0" name=""/>
        <dsp:cNvSpPr/>
      </dsp:nvSpPr>
      <dsp:spPr>
        <a:xfrm>
          <a:off x="7416958" y="2733954"/>
          <a:ext cx="520402" cy="520402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BA0466-CF92-4265-A514-5312CD0EB265}">
      <dsp:nvSpPr>
        <dsp:cNvPr id="0" name=""/>
        <dsp:cNvSpPr/>
      </dsp:nvSpPr>
      <dsp:spPr>
        <a:xfrm>
          <a:off x="8318049" y="2545532"/>
          <a:ext cx="2114937" cy="8972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Verdana" panose="020B0604030504040204" pitchFamily="34" charset="0"/>
              <a:ea typeface="Verdana" panose="020B0604030504040204" pitchFamily="34" charset="0"/>
            </a:rPr>
            <a:t>Keeping people happy </a:t>
          </a:r>
        </a:p>
      </dsp:txBody>
      <dsp:txXfrm>
        <a:off x="8318049" y="2545532"/>
        <a:ext cx="2114937" cy="8972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AD47A4-71AC-4E7F-B519-C802A2CD0F36}" type="datetimeFigureOut">
              <a:rPr lang="en-US" smtClean="0"/>
              <a:t>1/9/2024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CCD43B-60EE-47AB-A77C-A01A00BF20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4293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CCD43B-60EE-47AB-A77C-A01A00BF20C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30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CCD43B-60EE-47AB-A77C-A01A00BF20C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559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CCD43B-60EE-47AB-A77C-A01A00BF20C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2303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CCD43B-60EE-47AB-A77C-A01A00BF20C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1896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i="0" dirty="0">
              <a:effectLst/>
              <a:latin typeface="-apple-system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CCD43B-60EE-47AB-A77C-A01A00BF20C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0615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CCD43B-60EE-47AB-A77C-A01A00BF20C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68993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CCD43B-60EE-47AB-A77C-A01A00BF20C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65479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CCD43B-60EE-47AB-A77C-A01A00BF20C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86953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CCD43B-60EE-47AB-A77C-A01A00BF20C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56276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CCD43B-60EE-47AB-A77C-A01A00BF20C4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47331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CCD43B-60EE-47AB-A77C-A01A00BF20C4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0119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0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800" dirty="0">
              <a:effectLst/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CCD43B-60EE-47AB-A77C-A01A00BF20C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2317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CCD43B-60EE-47AB-A77C-A01A00BF20C4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19185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CCD43B-60EE-47AB-A77C-A01A00BF20C4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00835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CCD43B-60EE-47AB-A77C-A01A00BF20C4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8032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CCD43B-60EE-47AB-A77C-A01A00BF20C4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65192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CCD43B-60EE-47AB-A77C-A01A00BF20C4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62399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CCD43B-60EE-47AB-A77C-A01A00BF20C4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01117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800" dirty="0">
              <a:effectLst/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CCD43B-60EE-47AB-A77C-A01A00BF20C4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5073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CCD43B-60EE-47AB-A77C-A01A00BF20C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1759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CCD43B-60EE-47AB-A77C-A01A00BF20C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2231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CCD43B-60EE-47AB-A77C-A01A00BF20C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2692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CCD43B-60EE-47AB-A77C-A01A00BF20C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8351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CCD43B-60EE-47AB-A77C-A01A00BF20C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2186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CCD43B-60EE-47AB-A77C-A01A00BF20C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7030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CCD43B-60EE-47AB-A77C-A01A00BF20C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8518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alphaModFix amt="26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A124CC-781F-4C74-8403-68FEAE5623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="1">
                <a:solidFill>
                  <a:srgbClr val="F56E34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9D6054-2BA0-4B36-9745-409217E28D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043227-F535-4F28-AC35-928367FD96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2BB3B-CC98-4D1A-9C6A-1AC087C71C53}" type="datetimeFigureOut">
              <a:rPr lang="en-US" smtClean="0"/>
              <a:t>1/9/2024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FD4C36-2EF9-4B39-ADC5-EAD6F09302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F9D2F5-26D8-46ED-8F25-A0CE4CFE97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B2BFC-2BC1-469C-B4D0-0669C368666B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Moon 11">
            <a:extLst>
              <a:ext uri="{FF2B5EF4-FFF2-40B4-BE49-F238E27FC236}">
                <a16:creationId xmlns:a16="http://schemas.microsoft.com/office/drawing/2014/main" id="{F6C9848A-1825-45ED-BEB2-4AACB0F3A951}"/>
              </a:ext>
            </a:extLst>
          </p:cNvPr>
          <p:cNvSpPr/>
          <p:nvPr userDrawn="1"/>
        </p:nvSpPr>
        <p:spPr>
          <a:xfrm rot="18792349">
            <a:off x="-274902" y="3809527"/>
            <a:ext cx="2270557" cy="4628969"/>
          </a:xfrm>
          <a:prstGeom prst="moon">
            <a:avLst/>
          </a:prstGeom>
          <a:gradFill flip="none" rotWithShape="1">
            <a:gsLst>
              <a:gs pos="0">
                <a:srgbClr val="2176B2">
                  <a:shade val="30000"/>
                  <a:satMod val="115000"/>
                </a:srgbClr>
              </a:gs>
              <a:gs pos="50000">
                <a:srgbClr val="2176B2">
                  <a:shade val="67500"/>
                  <a:satMod val="115000"/>
                </a:srgbClr>
              </a:gs>
              <a:gs pos="100000">
                <a:srgbClr val="2176B2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9BD1FC7-B52A-4E7E-AB86-8EF042D35D6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0228" y="4607749"/>
            <a:ext cx="2920245" cy="2255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6849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F4938B-C395-4211-903B-747F57D365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 b="1">
                <a:solidFill>
                  <a:srgbClr val="2176B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9B3F82D-CBC3-41D4-BC69-632E93395B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8BD756-AFE2-4712-891D-27163860A0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283ED6-F3E4-4464-9045-06345B9E66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2BB3B-CC98-4D1A-9C6A-1AC087C71C53}" type="datetimeFigureOut">
              <a:rPr lang="en-US" smtClean="0"/>
              <a:t>1/9/2024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39FE69-F86E-4D17-88B8-6082F4B733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9537C3-D207-4842-BC76-82780B6799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B2BFC-2BC1-469C-B4D0-0669C36866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7663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0F238E-D337-4CD9-AD3E-7D03745667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2176B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980E5D3-24FC-4D5C-9FAF-88FB73C11B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2BB3B-CC98-4D1A-9C6A-1AC087C71C53}" type="datetimeFigureOut">
              <a:rPr lang="en-US" smtClean="0"/>
              <a:t>1/9/2024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53DF477-61C9-41AF-9A48-74E56E9968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D2191F4-6682-45F2-81BE-8156433C73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B2BFC-2BC1-469C-B4D0-0669C368666B}" type="slidenum">
              <a:rPr lang="en-US" smtClean="0"/>
              <a:t>‹#›</a:t>
            </a:fld>
            <a:endParaRPr lang="en-US"/>
          </a:p>
        </p:txBody>
      </p:sp>
      <p:sp>
        <p:nvSpPr>
          <p:cNvPr id="6" name="Moon 5">
            <a:extLst>
              <a:ext uri="{FF2B5EF4-FFF2-40B4-BE49-F238E27FC236}">
                <a16:creationId xmlns:a16="http://schemas.microsoft.com/office/drawing/2014/main" id="{E3ECBAE0-5EC4-47F3-A0A0-5BEA96A0D498}"/>
              </a:ext>
            </a:extLst>
          </p:cNvPr>
          <p:cNvSpPr/>
          <p:nvPr userDrawn="1"/>
        </p:nvSpPr>
        <p:spPr>
          <a:xfrm rot="18792349">
            <a:off x="-274902" y="3809527"/>
            <a:ext cx="2270557" cy="4628969"/>
          </a:xfrm>
          <a:prstGeom prst="moon">
            <a:avLst/>
          </a:prstGeom>
          <a:gradFill flip="none" rotWithShape="1">
            <a:gsLst>
              <a:gs pos="0">
                <a:srgbClr val="2176B2">
                  <a:shade val="30000"/>
                  <a:satMod val="115000"/>
                </a:srgbClr>
              </a:gs>
              <a:gs pos="50000">
                <a:srgbClr val="2176B2">
                  <a:shade val="67500"/>
                  <a:satMod val="115000"/>
                </a:srgbClr>
              </a:gs>
              <a:gs pos="100000">
                <a:srgbClr val="2176B2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6148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3F8630-6629-4408-BA34-8518C7CE5F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>
              <a:defRPr b="1">
                <a:solidFill>
                  <a:srgbClr val="2176B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70575B-1941-47B5-9332-E85E3D7BA7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182989-213B-4FC5-AD60-2A0842265E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2BB3B-CC98-4D1A-9C6A-1AC087C71C53}" type="datetimeFigureOut">
              <a:rPr lang="en-US" smtClean="0"/>
              <a:t>1/9/2024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164478-DCD3-480F-8A64-A147EC575A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6F2ADF-6797-4A61-A800-EE4F7BBD21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B2BFC-2BC1-469C-B4D0-0669C368666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Moon 6">
            <a:extLst>
              <a:ext uri="{FF2B5EF4-FFF2-40B4-BE49-F238E27FC236}">
                <a16:creationId xmlns:a16="http://schemas.microsoft.com/office/drawing/2014/main" id="{B4B2F50F-15F9-4DAB-9074-780A170D7169}"/>
              </a:ext>
            </a:extLst>
          </p:cNvPr>
          <p:cNvSpPr/>
          <p:nvPr userDrawn="1"/>
        </p:nvSpPr>
        <p:spPr>
          <a:xfrm rot="18792349">
            <a:off x="-274902" y="3809527"/>
            <a:ext cx="2270557" cy="4628969"/>
          </a:xfrm>
          <a:prstGeom prst="moon">
            <a:avLst/>
          </a:prstGeom>
          <a:gradFill flip="none" rotWithShape="1">
            <a:gsLst>
              <a:gs pos="0">
                <a:srgbClr val="2176B2">
                  <a:shade val="30000"/>
                  <a:satMod val="115000"/>
                </a:srgbClr>
              </a:gs>
              <a:gs pos="50000">
                <a:srgbClr val="2176B2">
                  <a:shade val="67500"/>
                  <a:satMod val="115000"/>
                </a:srgbClr>
              </a:gs>
              <a:gs pos="100000">
                <a:srgbClr val="2176B2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4153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23EE77-71AD-4637-B514-1A45C75B1A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 b="1">
                <a:solidFill>
                  <a:srgbClr val="F56E3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7CB8C5-213E-4950-A387-C2C515DAA0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136CDB-4176-47C7-B205-88B3A4B760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2BB3B-CC98-4D1A-9C6A-1AC087C71C53}" type="datetimeFigureOut">
              <a:rPr lang="en-US" smtClean="0"/>
              <a:t>1/9/2024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866FEA-B517-4D28-A127-7FD33F3F71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01E223-F4FC-4BBA-9893-248247B42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B2BFC-2BC1-469C-B4D0-0669C368666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Moon 6">
            <a:extLst>
              <a:ext uri="{FF2B5EF4-FFF2-40B4-BE49-F238E27FC236}">
                <a16:creationId xmlns:a16="http://schemas.microsoft.com/office/drawing/2014/main" id="{0659CCF1-AAF3-4F64-8B6E-1DAB360B0188}"/>
              </a:ext>
            </a:extLst>
          </p:cNvPr>
          <p:cNvSpPr/>
          <p:nvPr userDrawn="1"/>
        </p:nvSpPr>
        <p:spPr>
          <a:xfrm rot="18792349">
            <a:off x="-274902" y="3809527"/>
            <a:ext cx="2270557" cy="4628969"/>
          </a:xfrm>
          <a:prstGeom prst="moon">
            <a:avLst/>
          </a:prstGeom>
          <a:gradFill flip="none" rotWithShape="1">
            <a:gsLst>
              <a:gs pos="0">
                <a:srgbClr val="2176B2">
                  <a:shade val="30000"/>
                  <a:satMod val="115000"/>
                </a:srgbClr>
              </a:gs>
              <a:gs pos="50000">
                <a:srgbClr val="2176B2">
                  <a:shade val="67500"/>
                  <a:satMod val="115000"/>
                </a:srgbClr>
              </a:gs>
              <a:gs pos="100000">
                <a:srgbClr val="2176B2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4600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BBCA7F-2226-4878-8EA6-4DFFDC08C6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2176B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2AC4B0-7DA8-40D9-9C79-18882ADE75D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BE45EB-2FC5-44CD-9317-CDDF57CA89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2AC72B0-7923-472B-AFA5-EA4F5EE6BF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2BB3B-CC98-4D1A-9C6A-1AC087C71C53}" type="datetimeFigureOut">
              <a:rPr lang="en-US" smtClean="0"/>
              <a:t>1/9/2024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B0F907-CB1E-47F3-AADE-602D4197DF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ECE71E-4CB9-4AF2-BE23-A6B3CCD0E1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B2BFC-2BC1-469C-B4D0-0669C368666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Moon 7">
            <a:extLst>
              <a:ext uri="{FF2B5EF4-FFF2-40B4-BE49-F238E27FC236}">
                <a16:creationId xmlns:a16="http://schemas.microsoft.com/office/drawing/2014/main" id="{3C6EF41F-C924-47DD-8E81-BD26B7238745}"/>
              </a:ext>
            </a:extLst>
          </p:cNvPr>
          <p:cNvSpPr/>
          <p:nvPr userDrawn="1"/>
        </p:nvSpPr>
        <p:spPr>
          <a:xfrm rot="18792349">
            <a:off x="-274902" y="3809527"/>
            <a:ext cx="2270557" cy="4628969"/>
          </a:xfrm>
          <a:prstGeom prst="moon">
            <a:avLst/>
          </a:prstGeom>
          <a:gradFill flip="none" rotWithShape="1">
            <a:gsLst>
              <a:gs pos="0">
                <a:srgbClr val="2176B2">
                  <a:shade val="30000"/>
                  <a:satMod val="115000"/>
                </a:srgbClr>
              </a:gs>
              <a:gs pos="50000">
                <a:srgbClr val="2176B2">
                  <a:shade val="67500"/>
                  <a:satMod val="115000"/>
                </a:srgbClr>
              </a:gs>
              <a:gs pos="100000">
                <a:srgbClr val="2176B2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656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5B71CB-7699-4D95-B604-85B2D5ECAD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 b="1">
                <a:solidFill>
                  <a:srgbClr val="2176B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D3D9E1-CFE0-46CA-B579-04549F24E1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41AAA8-3408-40F5-A968-2E245C2736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2464502-4FDF-48C2-9C6D-340D80249F0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63EE64C-6FF1-4726-A701-9B0158BBFB8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A9BDDC1-8BDF-4298-A2D3-F86671BEB0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2BB3B-CC98-4D1A-9C6A-1AC087C71C53}" type="datetimeFigureOut">
              <a:rPr lang="en-US" smtClean="0"/>
              <a:t>1/9/2024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4ECD46-4764-43DD-A1E2-25968B7461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4112C7D-0836-4905-9BB6-EABBE7EDD4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B2BFC-2BC1-469C-B4D0-0669C368666B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Moon 9">
            <a:extLst>
              <a:ext uri="{FF2B5EF4-FFF2-40B4-BE49-F238E27FC236}">
                <a16:creationId xmlns:a16="http://schemas.microsoft.com/office/drawing/2014/main" id="{B026131A-399B-49B3-AA35-246EA852C0BA}"/>
              </a:ext>
            </a:extLst>
          </p:cNvPr>
          <p:cNvSpPr/>
          <p:nvPr userDrawn="1"/>
        </p:nvSpPr>
        <p:spPr>
          <a:xfrm rot="18792349">
            <a:off x="-274902" y="3809527"/>
            <a:ext cx="2270557" cy="4628969"/>
          </a:xfrm>
          <a:prstGeom prst="moon">
            <a:avLst/>
          </a:prstGeom>
          <a:gradFill flip="none" rotWithShape="1">
            <a:gsLst>
              <a:gs pos="0">
                <a:srgbClr val="2176B2">
                  <a:shade val="30000"/>
                  <a:satMod val="115000"/>
                </a:srgbClr>
              </a:gs>
              <a:gs pos="50000">
                <a:srgbClr val="2176B2">
                  <a:shade val="67500"/>
                  <a:satMod val="115000"/>
                </a:srgbClr>
              </a:gs>
              <a:gs pos="100000">
                <a:srgbClr val="2176B2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0313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306DB4-192B-4DA6-ABBA-74C471C1DF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2176B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FEC9368-7EEE-4F41-B8FD-EC2E3B441B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2BB3B-CC98-4D1A-9C6A-1AC087C71C53}" type="datetimeFigureOut">
              <a:rPr lang="en-US" smtClean="0"/>
              <a:t>1/9/2024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0661E85-F073-4A3D-A10D-1A48B6810A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094E574-1EDC-4018-9BCC-673313001E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B2BFC-2BC1-469C-B4D0-0669C368666B}" type="slidenum">
              <a:rPr lang="en-US" smtClean="0"/>
              <a:t>‹#›</a:t>
            </a:fld>
            <a:endParaRPr lang="en-US"/>
          </a:p>
        </p:txBody>
      </p:sp>
      <p:sp>
        <p:nvSpPr>
          <p:cNvPr id="6" name="Moon 5">
            <a:extLst>
              <a:ext uri="{FF2B5EF4-FFF2-40B4-BE49-F238E27FC236}">
                <a16:creationId xmlns:a16="http://schemas.microsoft.com/office/drawing/2014/main" id="{6FD37CB9-020C-470A-95E6-E691E11FF68C}"/>
              </a:ext>
            </a:extLst>
          </p:cNvPr>
          <p:cNvSpPr/>
          <p:nvPr userDrawn="1"/>
        </p:nvSpPr>
        <p:spPr>
          <a:xfrm rot="18792349">
            <a:off x="-274902" y="3809527"/>
            <a:ext cx="2270557" cy="4628969"/>
          </a:xfrm>
          <a:prstGeom prst="moon">
            <a:avLst/>
          </a:prstGeom>
          <a:gradFill flip="none" rotWithShape="1">
            <a:gsLst>
              <a:gs pos="0">
                <a:srgbClr val="2176B2">
                  <a:shade val="30000"/>
                  <a:satMod val="115000"/>
                </a:srgbClr>
              </a:gs>
              <a:gs pos="50000">
                <a:srgbClr val="2176B2">
                  <a:shade val="67500"/>
                  <a:satMod val="115000"/>
                </a:srgbClr>
              </a:gs>
              <a:gs pos="100000">
                <a:srgbClr val="2176B2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7079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alphaModFix amt="26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33018BB-7D9A-42AA-AA41-2FE38580D0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2BB3B-CC98-4D1A-9C6A-1AC087C71C53}" type="datetimeFigureOut">
              <a:rPr lang="en-US" smtClean="0"/>
              <a:t>1/9/2024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9AB4BF0-EF91-42C9-A70C-B27AA93DE3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9E6535-E304-40C1-811D-500ACEFD67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B2BFC-2BC1-469C-B4D0-0669C368666B}" type="slidenum">
              <a:rPr lang="en-US" smtClean="0"/>
              <a:t>‹#›</a:t>
            </a:fld>
            <a:endParaRPr lang="en-US"/>
          </a:p>
        </p:txBody>
      </p:sp>
      <p:sp>
        <p:nvSpPr>
          <p:cNvPr id="5" name="Moon 4">
            <a:extLst>
              <a:ext uri="{FF2B5EF4-FFF2-40B4-BE49-F238E27FC236}">
                <a16:creationId xmlns:a16="http://schemas.microsoft.com/office/drawing/2014/main" id="{E3FDABF0-2C9C-4F93-AF95-8465F8978729}"/>
              </a:ext>
            </a:extLst>
          </p:cNvPr>
          <p:cNvSpPr/>
          <p:nvPr userDrawn="1"/>
        </p:nvSpPr>
        <p:spPr>
          <a:xfrm rot="18792349">
            <a:off x="-274902" y="3809527"/>
            <a:ext cx="2270557" cy="4628969"/>
          </a:xfrm>
          <a:prstGeom prst="moon">
            <a:avLst/>
          </a:prstGeom>
          <a:gradFill flip="none" rotWithShape="1">
            <a:gsLst>
              <a:gs pos="0">
                <a:srgbClr val="2176B2">
                  <a:shade val="30000"/>
                  <a:satMod val="115000"/>
                </a:srgbClr>
              </a:gs>
              <a:gs pos="50000">
                <a:srgbClr val="2176B2">
                  <a:shade val="67500"/>
                  <a:satMod val="115000"/>
                </a:srgbClr>
              </a:gs>
              <a:gs pos="100000">
                <a:srgbClr val="2176B2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143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4896F8-3FF3-4F9D-B403-6A243DD0AA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 b="1">
                <a:solidFill>
                  <a:srgbClr val="2176B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6D01A6-0843-4A4F-8909-D3578A3408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386412C-903F-4241-B47D-8B3AB20075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F0DDE1-7E4F-4C3D-9E32-B5718BFD40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2BB3B-CC98-4D1A-9C6A-1AC087C71C53}" type="datetimeFigureOut">
              <a:rPr lang="en-US" smtClean="0"/>
              <a:t>1/9/2024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E445D7-35D9-4299-B5B3-9418B27856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AEA595-CD3E-4840-81DA-5AF792187B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B2BFC-2BC1-469C-B4D0-0669C36866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9932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772D7A3-F9D9-40A5-9979-3FDC799051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A1BC20-A83B-4404-A884-6F815CC22F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366356-5C2A-4289-AAB8-532230F01A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32BB3B-CC98-4D1A-9C6A-1AC087C71C53}" type="datetimeFigureOut">
              <a:rPr lang="en-US" smtClean="0"/>
              <a:t>1/9/2024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F4A5E8-65A0-446F-AF6F-B68780EB60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FC7662-46BB-4C0C-B17A-E05AA045F1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BB2BFC-2BC1-469C-B4D0-0669C368666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Moon 6">
            <a:extLst>
              <a:ext uri="{FF2B5EF4-FFF2-40B4-BE49-F238E27FC236}">
                <a16:creationId xmlns:a16="http://schemas.microsoft.com/office/drawing/2014/main" id="{7B58039C-9E58-47FA-9010-5A6006D10160}"/>
              </a:ext>
            </a:extLst>
          </p:cNvPr>
          <p:cNvSpPr/>
          <p:nvPr userDrawn="1"/>
        </p:nvSpPr>
        <p:spPr>
          <a:xfrm rot="18792349">
            <a:off x="-274902" y="3809527"/>
            <a:ext cx="2270557" cy="4628969"/>
          </a:xfrm>
          <a:prstGeom prst="moon">
            <a:avLst/>
          </a:prstGeom>
          <a:gradFill flip="none" rotWithShape="1">
            <a:gsLst>
              <a:gs pos="0">
                <a:srgbClr val="2176B2">
                  <a:shade val="30000"/>
                  <a:satMod val="115000"/>
                </a:srgbClr>
              </a:gs>
              <a:gs pos="50000">
                <a:srgbClr val="2176B2">
                  <a:shade val="67500"/>
                  <a:satMod val="115000"/>
                </a:srgbClr>
              </a:gs>
              <a:gs pos="100000">
                <a:srgbClr val="2176B2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DD5E47C-4C29-41AD-9AA3-6F71D59B60E7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9352" y="378000"/>
            <a:ext cx="992990" cy="1061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66342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E3561D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E3561D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E3561D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E3561D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E3561D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jf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jf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6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EEBFE0-ACE9-476C-A9B6-0ABE5E6897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921435"/>
            <a:ext cx="9144000" cy="2387600"/>
          </a:xfrm>
        </p:spPr>
        <p:txBody>
          <a:bodyPr>
            <a:normAutofit/>
          </a:bodyPr>
          <a:lstStyle/>
          <a:p>
            <a:pPr algn="l"/>
            <a:r>
              <a:rPr lang="en-US" sz="4800" b="1" dirty="0">
                <a:solidFill>
                  <a:srgbClr val="F56E34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Recruiting &amp; Retention:</a:t>
            </a:r>
            <a:br>
              <a:rPr lang="en-US" sz="4800" b="1" dirty="0">
                <a:solidFill>
                  <a:srgbClr val="F56E34"/>
                </a:solidFill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lang="en-US" sz="4800" b="1" dirty="0">
                <a:solidFill>
                  <a:srgbClr val="F56E34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Challenges &amp; Ideas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7FFBEEA-F94E-1961-B311-8637386A5299}"/>
              </a:ext>
            </a:extLst>
          </p:cNvPr>
          <p:cNvCxnSpPr/>
          <p:nvPr/>
        </p:nvCxnSpPr>
        <p:spPr>
          <a:xfrm>
            <a:off x="1631092" y="4415481"/>
            <a:ext cx="9160476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92786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3D8C46-13DA-0038-28C3-98A1C476CC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Driving Force Behind Ghosting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C41C7C-DB6E-7B0C-5AF5-54C8DF5679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It’s a candidates market</a:t>
            </a:r>
          </a:p>
          <a:p>
            <a:r>
              <a:rPr lang="en-US" dirty="0"/>
              <a:t>Digital Communication </a:t>
            </a:r>
          </a:p>
          <a:p>
            <a:r>
              <a:rPr lang="en-US" dirty="0"/>
              <a:t>“Do unto others” (lack of feedback)</a:t>
            </a:r>
          </a:p>
          <a:p>
            <a:r>
              <a:rPr lang="en-US" dirty="0"/>
              <a:t>Long or demanding interview processes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58927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77EB12-864F-62AC-7456-FD0CBE12BB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is it scary?  </a:t>
            </a:r>
            <a:r>
              <a:rPr lang="en-US" sz="3200" dirty="0"/>
              <a:t>(pun intended)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F38A23F-447D-2574-8C23-099EE8E4D2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Significant impact on business</a:t>
            </a:r>
          </a:p>
          <a:p>
            <a:pPr lvl="1"/>
            <a:r>
              <a:rPr lang="en-US" dirty="0"/>
              <a:t>Wasted time</a:t>
            </a:r>
          </a:p>
          <a:p>
            <a:pPr lvl="1"/>
            <a:r>
              <a:rPr lang="en-US" dirty="0"/>
              <a:t>Resource strain</a:t>
            </a:r>
          </a:p>
          <a:p>
            <a:pPr lvl="1"/>
            <a:r>
              <a:rPr lang="en-US" dirty="0"/>
              <a:t>Prolong recruitment</a:t>
            </a:r>
          </a:p>
          <a:p>
            <a:pPr lvl="1"/>
            <a:r>
              <a:rPr lang="en-US" dirty="0"/>
              <a:t>Increased costs</a:t>
            </a:r>
          </a:p>
          <a:p>
            <a:pPr lvl="1"/>
            <a:r>
              <a:rPr lang="en-US" dirty="0"/>
              <a:t>Lost productivity </a:t>
            </a:r>
          </a:p>
          <a:p>
            <a:pPr lvl="1"/>
            <a:r>
              <a:rPr lang="en-US" dirty="0"/>
              <a:t>Negative impact to employer brand </a:t>
            </a:r>
          </a:p>
        </p:txBody>
      </p:sp>
    </p:spTree>
    <p:extLst>
      <p:ext uri="{BB962C8B-B14F-4D97-AF65-F5344CB8AC3E}">
        <p14:creationId xmlns:p14="http://schemas.microsoft.com/office/powerpoint/2010/main" val="6173710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39632A-DD35-C73A-9867-05D666D7FF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04092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56E34"/>
                </a:solidFill>
              </a:rPr>
              <a:t>Strategies for Success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7B9E08-6DBB-A963-2F94-844A7B7B45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06600"/>
            <a:ext cx="10515600" cy="4351338"/>
          </a:xfrm>
        </p:spPr>
        <p:txBody>
          <a:bodyPr/>
          <a:lstStyle/>
          <a:p>
            <a:r>
              <a:rPr lang="en-US" dirty="0"/>
              <a:t>Create an engaging and respectful hiring process</a:t>
            </a:r>
          </a:p>
          <a:p>
            <a:endParaRPr lang="en-US" dirty="0"/>
          </a:p>
          <a:p>
            <a:pPr lvl="1"/>
            <a:r>
              <a:rPr lang="en-US" dirty="0"/>
              <a:t>Provide feedback at every stage</a:t>
            </a:r>
          </a:p>
          <a:p>
            <a:pPr lvl="1"/>
            <a:r>
              <a:rPr lang="en-US" dirty="0"/>
              <a:t>Streamline your hiring process</a:t>
            </a:r>
          </a:p>
          <a:p>
            <a:pPr lvl="1"/>
            <a:r>
              <a:rPr lang="en-US" dirty="0"/>
              <a:t>Personalize your communication </a:t>
            </a:r>
          </a:p>
          <a:p>
            <a:pPr lvl="1"/>
            <a:r>
              <a:rPr lang="en-US" dirty="0"/>
              <a:t>Build relationships</a:t>
            </a:r>
          </a:p>
          <a:p>
            <a:pPr lvl="1"/>
            <a:r>
              <a:rPr lang="en-US" dirty="0"/>
              <a:t>Use recruiters you trust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CE3A382-23F1-E0C2-F052-D4F2DFFD9039}"/>
              </a:ext>
            </a:extLst>
          </p:cNvPr>
          <p:cNvSpPr txBox="1"/>
          <p:nvPr/>
        </p:nvSpPr>
        <p:spPr>
          <a:xfrm>
            <a:off x="838200" y="388649"/>
            <a:ext cx="706784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2176B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Challenge: Ghosting</a:t>
            </a:r>
          </a:p>
        </p:txBody>
      </p:sp>
    </p:spTree>
    <p:extLst>
      <p:ext uri="{BB962C8B-B14F-4D97-AF65-F5344CB8AC3E}">
        <p14:creationId xmlns:p14="http://schemas.microsoft.com/office/powerpoint/2010/main" val="41692455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1244B7-0F00-9DBA-D00F-023D213B3E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4132" y="365125"/>
            <a:ext cx="10515600" cy="1325563"/>
          </a:xfrm>
        </p:spPr>
        <p:txBody>
          <a:bodyPr/>
          <a:lstStyle/>
          <a:p>
            <a:r>
              <a:rPr lang="en-US" dirty="0"/>
              <a:t>Challenge: </a:t>
            </a:r>
            <a:r>
              <a:rPr lang="en-US" sz="4000" dirty="0"/>
              <a:t>Comparing Candidates</a:t>
            </a:r>
            <a:endParaRPr lang="en-US" dirty="0"/>
          </a:p>
        </p:txBody>
      </p:sp>
      <p:pic>
        <p:nvPicPr>
          <p:cNvPr id="9" name="Content Placeholder 8" descr="A hand holding a pile of papers&#10;&#10;Description automatically generated">
            <a:extLst>
              <a:ext uri="{FF2B5EF4-FFF2-40B4-BE49-F238E27FC236}">
                <a16:creationId xmlns:a16="http://schemas.microsoft.com/office/drawing/2014/main" id="{B964C5FE-3D39-E01B-EAC7-EA4C938AA7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4662" y="1825625"/>
            <a:ext cx="8702676" cy="4351338"/>
          </a:xfrm>
        </p:spPr>
      </p:pic>
    </p:spTree>
    <p:extLst>
      <p:ext uri="{BB962C8B-B14F-4D97-AF65-F5344CB8AC3E}">
        <p14:creationId xmlns:p14="http://schemas.microsoft.com/office/powerpoint/2010/main" val="38372582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39632A-DD35-C73A-9867-05D666D7FF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04092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56E34"/>
                </a:solidFill>
              </a:rPr>
              <a:t>Strategies for Success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7B9E08-6DBB-A963-2F94-844A7B7B45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08294" y="2345098"/>
            <a:ext cx="10045505" cy="4012840"/>
          </a:xfrm>
        </p:spPr>
        <p:txBody>
          <a:bodyPr/>
          <a:lstStyle/>
          <a:p>
            <a:r>
              <a:rPr lang="en-US" dirty="0"/>
              <a:t>Compare a candidate against the job description, not against other candidates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CE3A382-23F1-E0C2-F052-D4F2DFFD9039}"/>
              </a:ext>
            </a:extLst>
          </p:cNvPr>
          <p:cNvSpPr txBox="1"/>
          <p:nvPr/>
        </p:nvSpPr>
        <p:spPr>
          <a:xfrm>
            <a:off x="838200" y="388649"/>
            <a:ext cx="840427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2176B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Challenge: Comparing Candidates</a:t>
            </a:r>
          </a:p>
        </p:txBody>
      </p:sp>
    </p:spTree>
    <p:extLst>
      <p:ext uri="{BB962C8B-B14F-4D97-AF65-F5344CB8AC3E}">
        <p14:creationId xmlns:p14="http://schemas.microsoft.com/office/powerpoint/2010/main" val="8588543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39632A-DD35-C73A-9867-05D666D7FF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04092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56E34"/>
                </a:solidFill>
              </a:rPr>
              <a:t>Strategies for Success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CE3A382-23F1-E0C2-F052-D4F2DFFD9039}"/>
              </a:ext>
            </a:extLst>
          </p:cNvPr>
          <p:cNvSpPr txBox="1"/>
          <p:nvPr/>
        </p:nvSpPr>
        <p:spPr>
          <a:xfrm>
            <a:off x="838200" y="388649"/>
            <a:ext cx="840427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2176B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Hiring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656C067-7327-4318-02A7-FEC10197F91B}"/>
              </a:ext>
            </a:extLst>
          </p:cNvPr>
          <p:cNvSpPr txBox="1">
            <a:spLocks/>
          </p:cNvSpPr>
          <p:nvPr/>
        </p:nvSpPr>
        <p:spPr>
          <a:xfrm>
            <a:off x="838200" y="2135118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E3561D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3561D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3561D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3561D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3561D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35508" lvl="1" indent="-342900" fontAlgn="base">
              <a:lnSpc>
                <a:spcPct val="110000"/>
              </a:lnSpc>
              <a:spcBef>
                <a:spcPts val="0"/>
              </a:spcBef>
              <a:buFont typeface="Symbol" panose="05050102010706020507" pitchFamily="18" charset="2"/>
              <a:buChar char=""/>
              <a:defRPr/>
            </a:pPr>
            <a:r>
              <a:rPr lang="en-US" sz="2800" dirty="0"/>
              <a:t>Hiring right… right from the start</a:t>
            </a:r>
          </a:p>
          <a:p>
            <a:pPr marL="1092708" lvl="2" indent="-342900" fontAlgn="base">
              <a:lnSpc>
                <a:spcPct val="110000"/>
              </a:lnSpc>
              <a:spcBef>
                <a:spcPts val="0"/>
              </a:spcBef>
              <a:buFont typeface="Symbol" panose="05050102010706020507" pitchFamily="18" charset="2"/>
              <a:buChar char=""/>
              <a:defRPr/>
            </a:pPr>
            <a:r>
              <a:rPr lang="en-US" sz="2400" dirty="0"/>
              <a:t>Why is it important to hire the right people?</a:t>
            </a:r>
          </a:p>
          <a:p>
            <a:pPr marL="1092708" lvl="2" indent="-342900" fontAlgn="base">
              <a:lnSpc>
                <a:spcPct val="110000"/>
              </a:lnSpc>
              <a:spcBef>
                <a:spcPts val="0"/>
              </a:spcBef>
              <a:buFont typeface="Symbol" panose="05050102010706020507" pitchFamily="18" charset="2"/>
              <a:buChar char=""/>
              <a:defRPr/>
            </a:pPr>
            <a:r>
              <a:rPr lang="en-US" sz="2400" dirty="0"/>
              <a:t>What is the cost of making bad hires?</a:t>
            </a:r>
          </a:p>
          <a:p>
            <a:pPr marL="635508" lvl="1" indent="-342900" fontAlgn="base">
              <a:lnSpc>
                <a:spcPct val="110000"/>
              </a:lnSpc>
              <a:spcBef>
                <a:spcPts val="0"/>
              </a:spcBef>
              <a:buFont typeface="Symbol" panose="05050102010706020507" pitchFamily="18" charset="2"/>
              <a:buChar char=""/>
              <a:defRPr/>
            </a:pPr>
            <a:endParaRPr lang="en-US" sz="2800" dirty="0"/>
          </a:p>
          <a:p>
            <a:pPr marL="635508" lvl="1" indent="-342900" fontAlgn="base">
              <a:lnSpc>
                <a:spcPct val="110000"/>
              </a:lnSpc>
              <a:spcBef>
                <a:spcPts val="0"/>
              </a:spcBef>
              <a:buFont typeface="Symbol" panose="05050102010706020507" pitchFamily="18" charset="2"/>
              <a:buChar char=""/>
              <a:defRPr/>
            </a:pPr>
            <a:r>
              <a:rPr lang="en-US" sz="2800" dirty="0"/>
              <a:t>Today’s market – Candidate Centric</a:t>
            </a:r>
          </a:p>
          <a:p>
            <a:pPr marL="635508" lvl="1" indent="-342900" fontAlgn="base">
              <a:lnSpc>
                <a:spcPct val="110000"/>
              </a:lnSpc>
              <a:spcBef>
                <a:spcPts val="0"/>
              </a:spcBef>
              <a:buFont typeface="Symbol" panose="05050102010706020507" pitchFamily="18" charset="2"/>
              <a:buChar char=""/>
              <a:defRPr/>
            </a:pPr>
            <a:r>
              <a:rPr lang="en-US" sz="2800" dirty="0"/>
              <a:t>Are you prepared to recruit “passive candidates”?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4038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7D863A-2A67-DBCD-9D94-E11B1801A6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80373"/>
            <a:ext cx="10515600" cy="4351338"/>
          </a:xfrm>
        </p:spPr>
        <p:txBody>
          <a:bodyPr/>
          <a:lstStyle/>
          <a:p>
            <a:r>
              <a:rPr lang="en-US" dirty="0"/>
              <a:t>Speed of process – accelerate, don’t short cut</a:t>
            </a:r>
          </a:p>
          <a:p>
            <a:r>
              <a:rPr lang="en-US" dirty="0"/>
              <a:t>Virtual interviewing</a:t>
            </a:r>
          </a:p>
          <a:p>
            <a:r>
              <a:rPr lang="en-US" dirty="0"/>
              <a:t>Know your role </a:t>
            </a:r>
          </a:p>
          <a:p>
            <a:r>
              <a:rPr lang="en-US" dirty="0"/>
              <a:t>Evaluation vs selling</a:t>
            </a:r>
          </a:p>
          <a:p>
            <a:r>
              <a:rPr lang="en-US" dirty="0"/>
              <a:t>Keep an open mind </a:t>
            </a:r>
          </a:p>
          <a:p>
            <a:r>
              <a:rPr lang="en-US" dirty="0"/>
              <a:t>Stay close – keep recruiting! </a:t>
            </a:r>
          </a:p>
          <a:p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2C0DF197-B25D-51AC-71E8-1FE19C9E6D52}"/>
              </a:ext>
            </a:extLst>
          </p:cNvPr>
          <p:cNvSpPr txBox="1">
            <a:spLocks/>
          </p:cNvSpPr>
          <p:nvPr/>
        </p:nvSpPr>
        <p:spPr>
          <a:xfrm>
            <a:off x="838200" y="70409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2176B2"/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defRPr>
            </a:lvl1pPr>
          </a:lstStyle>
          <a:p>
            <a:r>
              <a:rPr lang="en-US" sz="4000" dirty="0">
                <a:solidFill>
                  <a:srgbClr val="F56E34"/>
                </a:solidFill>
              </a:rPr>
              <a:t>Strategies for Success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E736E87-8D9B-2986-D06E-8044A8B96E7B}"/>
              </a:ext>
            </a:extLst>
          </p:cNvPr>
          <p:cNvSpPr txBox="1"/>
          <p:nvPr/>
        </p:nvSpPr>
        <p:spPr>
          <a:xfrm>
            <a:off x="838200" y="388649"/>
            <a:ext cx="840427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2176B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Hiring:</a:t>
            </a:r>
          </a:p>
        </p:txBody>
      </p:sp>
    </p:spTree>
    <p:extLst>
      <p:ext uri="{BB962C8B-B14F-4D97-AF65-F5344CB8AC3E}">
        <p14:creationId xmlns:p14="http://schemas.microsoft.com/office/powerpoint/2010/main" val="32087334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2A766F-B998-86FE-D8EB-47A127F555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58195"/>
            <a:ext cx="5675142" cy="4118768"/>
          </a:xfrm>
        </p:spPr>
        <p:txBody>
          <a:bodyPr>
            <a:normAutofit/>
          </a:bodyPr>
          <a:lstStyle/>
          <a:p>
            <a:r>
              <a:rPr lang="en-US" dirty="0"/>
              <a:t>Transition period is CRITICAL</a:t>
            </a:r>
          </a:p>
          <a:p>
            <a:r>
              <a:rPr lang="en-US" dirty="0"/>
              <a:t>Ideas:</a:t>
            </a:r>
          </a:p>
          <a:p>
            <a:pPr lvl="1"/>
            <a:r>
              <a:rPr lang="en-US" dirty="0"/>
              <a:t>Calls from HR or HM</a:t>
            </a:r>
          </a:p>
          <a:p>
            <a:pPr lvl="1"/>
            <a:r>
              <a:rPr lang="en-US" dirty="0"/>
              <a:t>Send Swag</a:t>
            </a:r>
          </a:p>
          <a:p>
            <a:pPr lvl="1"/>
            <a:r>
              <a:rPr lang="en-US" dirty="0"/>
              <a:t>Business Book</a:t>
            </a:r>
          </a:p>
          <a:p>
            <a:pPr lvl="1"/>
            <a:r>
              <a:rPr lang="en-US" dirty="0"/>
              <a:t>Coffee Meeting</a:t>
            </a:r>
          </a:p>
          <a:p>
            <a:pPr lvl="1"/>
            <a:r>
              <a:rPr lang="en-US" dirty="0"/>
              <a:t>Team Lunch</a:t>
            </a:r>
          </a:p>
          <a:p>
            <a:pPr lvl="1"/>
            <a:r>
              <a:rPr lang="en-US" dirty="0"/>
              <a:t>Gift Basket 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A6A6602-42FE-9FCF-7BDE-52A93BBCC24F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1632" y="2058194"/>
            <a:ext cx="4552167" cy="3414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5C60E847-0E08-0DBD-E19B-710C9439C80B}"/>
              </a:ext>
            </a:extLst>
          </p:cNvPr>
          <p:cNvSpPr txBox="1">
            <a:spLocks/>
          </p:cNvSpPr>
          <p:nvPr/>
        </p:nvSpPr>
        <p:spPr>
          <a:xfrm>
            <a:off x="838200" y="70409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2176B2"/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defRPr>
            </a:lvl1pPr>
          </a:lstStyle>
          <a:p>
            <a:r>
              <a:rPr lang="en-US" sz="4000" dirty="0">
                <a:solidFill>
                  <a:srgbClr val="F56E34"/>
                </a:solidFill>
              </a:rPr>
              <a:t>Strategies for Success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B3FFB9A-2A43-3BE0-B9B5-46E036446DAB}"/>
              </a:ext>
            </a:extLst>
          </p:cNvPr>
          <p:cNvSpPr txBox="1"/>
          <p:nvPr/>
        </p:nvSpPr>
        <p:spPr>
          <a:xfrm>
            <a:off x="838200" y="388649"/>
            <a:ext cx="840427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2176B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Hiring</a:t>
            </a:r>
          </a:p>
        </p:txBody>
      </p:sp>
    </p:spTree>
    <p:extLst>
      <p:ext uri="{BB962C8B-B14F-4D97-AF65-F5344CB8AC3E}">
        <p14:creationId xmlns:p14="http://schemas.microsoft.com/office/powerpoint/2010/main" val="39540189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67521C-319A-728E-87A3-8B9655F874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2706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6000" dirty="0"/>
              <a:t>Retention 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49B13A91-C012-0A1B-0878-436BE899CFD4}"/>
              </a:ext>
            </a:extLst>
          </p:cNvPr>
          <p:cNvSpPr txBox="1">
            <a:spLocks/>
          </p:cNvSpPr>
          <p:nvPr/>
        </p:nvSpPr>
        <p:spPr>
          <a:xfrm>
            <a:off x="838200" y="348006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2176B2"/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defRPr>
            </a:lvl1pPr>
          </a:lstStyle>
          <a:p>
            <a:pPr algn="ctr"/>
            <a:r>
              <a:rPr lang="en-US" sz="4000" dirty="0">
                <a:solidFill>
                  <a:srgbClr val="F56E34"/>
                </a:solidFill>
              </a:rPr>
              <a:t>Challenges &amp; Ideas</a:t>
            </a:r>
          </a:p>
        </p:txBody>
      </p:sp>
    </p:spTree>
    <p:extLst>
      <p:ext uri="{BB962C8B-B14F-4D97-AF65-F5344CB8AC3E}">
        <p14:creationId xmlns:p14="http://schemas.microsoft.com/office/powerpoint/2010/main" val="4505043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0F91F7-976F-4E42-9A13-D61F18C14F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Challenge: </a:t>
            </a:r>
            <a:r>
              <a:rPr lang="en-US" sz="4000" dirty="0"/>
              <a:t>The Great Resignation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558936-AB96-5FCC-B3E1-7CE4E9E790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is it?</a:t>
            </a:r>
          </a:p>
          <a:p>
            <a:pPr lvl="1"/>
            <a:r>
              <a:rPr lang="en-US" dirty="0"/>
              <a:t>Wave of people quitting to pursue new opportunities to make them happier </a:t>
            </a:r>
          </a:p>
          <a:p>
            <a:r>
              <a:rPr lang="en-US" dirty="0"/>
              <a:t>Why is it happening? </a:t>
            </a:r>
          </a:p>
          <a:p>
            <a:r>
              <a:rPr lang="en-US" dirty="0"/>
              <a:t>What is the most common thread across resignation trends?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2074156-EFF6-8F2B-5FB5-F4A337AB9AE9}"/>
              </a:ext>
            </a:extLst>
          </p:cNvPr>
          <p:cNvSpPr txBox="1"/>
          <p:nvPr/>
        </p:nvSpPr>
        <p:spPr>
          <a:xfrm>
            <a:off x="533400" y="6339840"/>
            <a:ext cx="109880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/>
              <a:t>Source:https</a:t>
            </a:r>
            <a:r>
              <a:rPr lang="en-US" sz="1400" dirty="0"/>
              <a:t>://www.nbcnews.com/think/opinion/covid-vaccine-means-return-work-wave-resignations-ncna1269018</a:t>
            </a:r>
          </a:p>
        </p:txBody>
      </p:sp>
    </p:spTree>
    <p:extLst>
      <p:ext uri="{BB962C8B-B14F-4D97-AF65-F5344CB8AC3E}">
        <p14:creationId xmlns:p14="http://schemas.microsoft.com/office/powerpoint/2010/main" val="8021891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30D2A2-F8F4-A609-097E-4501B828B4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Presenters</a:t>
            </a:r>
          </a:p>
        </p:txBody>
      </p:sp>
      <p:pic>
        <p:nvPicPr>
          <p:cNvPr id="6" name="Content Placeholder 5" descr="A picture containing person, blue, posing&#10;&#10;Description automatically generated">
            <a:extLst>
              <a:ext uri="{FF2B5EF4-FFF2-40B4-BE49-F238E27FC236}">
                <a16:creationId xmlns:a16="http://schemas.microsoft.com/office/drawing/2014/main" id="{D6EADEFE-C027-A9C1-538D-8252C6D5755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5748" y="1671821"/>
            <a:ext cx="4391172" cy="3514358"/>
          </a:xfrm>
        </p:spPr>
      </p:pic>
      <p:pic>
        <p:nvPicPr>
          <p:cNvPr id="8" name="Content Placeholder 7" descr="A person smiling for a picture&#10;&#10;Description automatically generated">
            <a:extLst>
              <a:ext uri="{FF2B5EF4-FFF2-40B4-BE49-F238E27FC236}">
                <a16:creationId xmlns:a16="http://schemas.microsoft.com/office/drawing/2014/main" id="{6FF2391C-DC05-2E89-3E26-D9064DC210F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4496" y="1467439"/>
            <a:ext cx="3687563" cy="3687563"/>
          </a:xfr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E47185C-0D2A-7F32-512A-875CEED34A4B}"/>
              </a:ext>
            </a:extLst>
          </p:cNvPr>
          <p:cNvSpPr txBox="1"/>
          <p:nvPr/>
        </p:nvSpPr>
        <p:spPr>
          <a:xfrm>
            <a:off x="1445748" y="5186179"/>
            <a:ext cx="4650252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sz="2000" b="1" dirty="0">
                <a:solidFill>
                  <a:srgbClr val="002138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Katelynn Frederickson</a:t>
            </a:r>
          </a:p>
          <a:p>
            <a:pPr marL="0" indent="0">
              <a:buNone/>
            </a:pPr>
            <a:r>
              <a:rPr lang="en-US" dirty="0">
                <a:solidFill>
                  <a:srgbClr val="002138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Director</a:t>
            </a:r>
          </a:p>
          <a:p>
            <a:pPr marL="0" indent="0">
              <a:buNone/>
            </a:pPr>
            <a:r>
              <a:rPr lang="en-US" dirty="0">
                <a:solidFill>
                  <a:srgbClr val="002138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815 979 2356</a:t>
            </a:r>
          </a:p>
          <a:p>
            <a:pPr marL="0" indent="0">
              <a:buNone/>
            </a:pPr>
            <a:r>
              <a:rPr lang="en-US" dirty="0">
                <a:solidFill>
                  <a:srgbClr val="002138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Katelynn.frederickson@truitypartners.com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51A5303-E2A1-4926-78BB-AA9B6FA01F79}"/>
              </a:ext>
            </a:extLst>
          </p:cNvPr>
          <p:cNvSpPr txBox="1"/>
          <p:nvPr/>
        </p:nvSpPr>
        <p:spPr>
          <a:xfrm>
            <a:off x="7124496" y="5155002"/>
            <a:ext cx="4040652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sz="2000" b="1" dirty="0">
                <a:solidFill>
                  <a:srgbClr val="002138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Beth Colson</a:t>
            </a:r>
          </a:p>
          <a:p>
            <a:pPr marL="0" indent="0">
              <a:buNone/>
            </a:pPr>
            <a:r>
              <a:rPr lang="en-US" dirty="0">
                <a:solidFill>
                  <a:srgbClr val="002138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Senior Director &amp; Partner</a:t>
            </a:r>
          </a:p>
          <a:p>
            <a:pPr marL="0" indent="0">
              <a:buNone/>
            </a:pPr>
            <a:r>
              <a:rPr lang="en-US" dirty="0">
                <a:solidFill>
                  <a:srgbClr val="002138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414 379 3745</a:t>
            </a:r>
          </a:p>
          <a:p>
            <a:pPr marL="0" indent="0">
              <a:buNone/>
            </a:pPr>
            <a:r>
              <a:rPr lang="en-US" dirty="0">
                <a:solidFill>
                  <a:srgbClr val="002138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Beth.Colson@truitypartners.com</a:t>
            </a:r>
            <a:endParaRPr lang="en-US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55815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A85663-E0C7-56CE-A962-04A3486EC0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Challenge: “Quiet Quitting”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568F7F1-427C-43AB-9E04-27514964DF5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What is it?</a:t>
            </a:r>
          </a:p>
          <a:p>
            <a:r>
              <a:rPr lang="en-US" dirty="0"/>
              <a:t>Why is it a trend?</a:t>
            </a:r>
          </a:p>
          <a:p>
            <a:r>
              <a:rPr lang="en-US" dirty="0"/>
              <a:t>Why is it important you understand it?</a:t>
            </a:r>
          </a:p>
        </p:txBody>
      </p:sp>
      <p:pic>
        <p:nvPicPr>
          <p:cNvPr id="1026" name="Picture 2" descr="According to Kelsey Wat, a career coach, quiet quitting is now a way for workers to &quot;stick it&quot; to companies who see them &quot;as another cog in the machine.&quot;">
            <a:extLst>
              <a:ext uri="{FF2B5EF4-FFF2-40B4-BE49-F238E27FC236}">
                <a16:creationId xmlns:a16="http://schemas.microsoft.com/office/drawing/2014/main" id="{D9140A0E-2B81-1B4A-C897-449D548E5C71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542749"/>
            <a:ext cx="5181600" cy="29170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75186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 cartoon character with a question mark&#10;&#10;Description automatically generated">
            <a:extLst>
              <a:ext uri="{FF2B5EF4-FFF2-40B4-BE49-F238E27FC236}">
                <a16:creationId xmlns:a16="http://schemas.microsoft.com/office/drawing/2014/main" id="{1014E311-3074-244C-6EF0-AFA2D1EB76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2550" y="1979613"/>
            <a:ext cx="3826900" cy="4351337"/>
          </a:xfr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2C0DF197-B25D-51AC-71E8-1FE19C9E6D52}"/>
              </a:ext>
            </a:extLst>
          </p:cNvPr>
          <p:cNvSpPr txBox="1">
            <a:spLocks/>
          </p:cNvSpPr>
          <p:nvPr/>
        </p:nvSpPr>
        <p:spPr>
          <a:xfrm>
            <a:off x="838200" y="70409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2176B2"/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defRPr>
            </a:lvl1pPr>
          </a:lstStyle>
          <a:p>
            <a:r>
              <a:rPr lang="en-US" sz="4000" dirty="0">
                <a:solidFill>
                  <a:srgbClr val="F56E34"/>
                </a:solidFill>
              </a:rPr>
              <a:t>Strategies for Success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E736E87-8D9B-2986-D06E-8044A8B96E7B}"/>
              </a:ext>
            </a:extLst>
          </p:cNvPr>
          <p:cNvSpPr txBox="1"/>
          <p:nvPr/>
        </p:nvSpPr>
        <p:spPr>
          <a:xfrm>
            <a:off x="838199" y="388649"/>
            <a:ext cx="1071137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2176B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Challenge: </a:t>
            </a:r>
            <a:r>
              <a:rPr lang="en-US" sz="2800" b="1" dirty="0">
                <a:solidFill>
                  <a:srgbClr val="2176B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Great Resignation &amp; Quiet Quitting </a:t>
            </a:r>
            <a:endParaRPr lang="en-US" sz="3200" b="1" dirty="0">
              <a:solidFill>
                <a:srgbClr val="2176B2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33049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8E9A12-9C01-D418-9A91-E5B016EE91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05453"/>
            <a:ext cx="10515600" cy="3280947"/>
          </a:xfrm>
        </p:spPr>
        <p:txBody>
          <a:bodyPr/>
          <a:lstStyle/>
          <a:p>
            <a:r>
              <a:rPr lang="en-US" dirty="0"/>
              <a:t>People don’t quit companies…</a:t>
            </a:r>
          </a:p>
          <a:p>
            <a:r>
              <a:rPr lang="en-US" dirty="0"/>
              <a:t>Be open to a “new normal”</a:t>
            </a:r>
          </a:p>
          <a:p>
            <a:r>
              <a:rPr lang="en-US" dirty="0"/>
              <a:t>Take a personalized approach with each individual </a:t>
            </a:r>
          </a:p>
          <a:p>
            <a:r>
              <a:rPr lang="en-US" dirty="0"/>
              <a:t>Talk &amp; Listen 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FBABEC5-9B2A-7C81-9843-3CAADC2B555B}"/>
              </a:ext>
            </a:extLst>
          </p:cNvPr>
          <p:cNvSpPr txBox="1">
            <a:spLocks/>
          </p:cNvSpPr>
          <p:nvPr/>
        </p:nvSpPr>
        <p:spPr>
          <a:xfrm>
            <a:off x="838200" y="70409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2176B2"/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defRPr>
            </a:lvl1pPr>
          </a:lstStyle>
          <a:p>
            <a:r>
              <a:rPr lang="en-US" sz="4000" dirty="0">
                <a:solidFill>
                  <a:srgbClr val="F56E34"/>
                </a:solidFill>
              </a:rPr>
              <a:t>Strategies for Success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9A4F4C7-8A35-21F5-CDEF-CE8F4626261B}"/>
              </a:ext>
            </a:extLst>
          </p:cNvPr>
          <p:cNvSpPr txBox="1"/>
          <p:nvPr/>
        </p:nvSpPr>
        <p:spPr>
          <a:xfrm>
            <a:off x="838199" y="388649"/>
            <a:ext cx="1071137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2176B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Retention</a:t>
            </a:r>
          </a:p>
        </p:txBody>
      </p:sp>
    </p:spTree>
    <p:extLst>
      <p:ext uri="{BB962C8B-B14F-4D97-AF65-F5344CB8AC3E}">
        <p14:creationId xmlns:p14="http://schemas.microsoft.com/office/powerpoint/2010/main" val="10852261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461732B-B486-6329-FD82-C489F058D5E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Be prepared!</a:t>
            </a:r>
          </a:p>
          <a:p>
            <a:pPr lvl="1"/>
            <a:r>
              <a:rPr lang="en-US" dirty="0"/>
              <a:t>Computer setup/ready</a:t>
            </a:r>
          </a:p>
          <a:p>
            <a:pPr lvl="1"/>
            <a:r>
              <a:rPr lang="en-US" dirty="0"/>
              <a:t>Workspace/desk</a:t>
            </a:r>
          </a:p>
          <a:p>
            <a:pPr lvl="1"/>
            <a:r>
              <a:rPr lang="en-US" dirty="0"/>
              <a:t>Agenda for day/week</a:t>
            </a:r>
          </a:p>
          <a:p>
            <a:pPr lvl="1"/>
            <a:r>
              <a:rPr lang="en-US" dirty="0"/>
              <a:t>Tour</a:t>
            </a:r>
          </a:p>
          <a:p>
            <a:pPr lvl="1"/>
            <a:r>
              <a:rPr lang="en-US" dirty="0"/>
              <a:t>Meet &amp; Greet </a:t>
            </a:r>
          </a:p>
          <a:p>
            <a:pPr lvl="1"/>
            <a:r>
              <a:rPr lang="en-US" dirty="0"/>
              <a:t>Lunch with Team</a:t>
            </a:r>
          </a:p>
          <a:p>
            <a:pPr lvl="1"/>
            <a:r>
              <a:rPr lang="en-US" dirty="0"/>
              <a:t>Training outline</a:t>
            </a:r>
          </a:p>
          <a:p>
            <a:pPr lvl="1"/>
            <a:r>
              <a:rPr lang="en-US" dirty="0"/>
              <a:t>Expectations </a:t>
            </a:r>
          </a:p>
        </p:txBody>
      </p:sp>
      <p:pic>
        <p:nvPicPr>
          <p:cNvPr id="3076" name="Picture 4" descr="The science and power of first impressions – Science Communication">
            <a:extLst>
              <a:ext uri="{FF2B5EF4-FFF2-40B4-BE49-F238E27FC236}">
                <a16:creationId xmlns:a16="http://schemas.microsoft.com/office/drawing/2014/main" id="{C3E15E3A-FB24-2746-EFC0-1ADBFA9C1219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9754" y="2841674"/>
            <a:ext cx="4734046" cy="23670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10596D69-34F4-AAFA-98F1-7ED5CD90B030}"/>
              </a:ext>
            </a:extLst>
          </p:cNvPr>
          <p:cNvSpPr txBox="1">
            <a:spLocks/>
          </p:cNvSpPr>
          <p:nvPr/>
        </p:nvSpPr>
        <p:spPr>
          <a:xfrm>
            <a:off x="838200" y="70409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2176B2"/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defRPr>
            </a:lvl1pPr>
          </a:lstStyle>
          <a:p>
            <a:r>
              <a:rPr lang="en-US" sz="4000" dirty="0">
                <a:solidFill>
                  <a:srgbClr val="F56E34"/>
                </a:solidFill>
              </a:rPr>
              <a:t>Strategies for Success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CEF5BE5-D491-B7BC-91EB-2BBFC0215FE5}"/>
              </a:ext>
            </a:extLst>
          </p:cNvPr>
          <p:cNvSpPr txBox="1"/>
          <p:nvPr/>
        </p:nvSpPr>
        <p:spPr>
          <a:xfrm>
            <a:off x="838199" y="388649"/>
            <a:ext cx="1071137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2176B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Retention: Onboarding MATTERS!</a:t>
            </a:r>
          </a:p>
        </p:txBody>
      </p:sp>
    </p:spTree>
    <p:extLst>
      <p:ext uri="{BB962C8B-B14F-4D97-AF65-F5344CB8AC3E}">
        <p14:creationId xmlns:p14="http://schemas.microsoft.com/office/powerpoint/2010/main" val="36500231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DAA699-B2F9-B0F0-DEB3-E5BE099F576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734702"/>
            <a:ext cx="5181600" cy="4898853"/>
          </a:xfrm>
        </p:spPr>
        <p:txBody>
          <a:bodyPr>
            <a:normAutofit/>
          </a:bodyPr>
          <a:lstStyle/>
          <a:p>
            <a:r>
              <a:rPr lang="en-US" sz="2400" dirty="0"/>
              <a:t>Card</a:t>
            </a:r>
          </a:p>
          <a:p>
            <a:r>
              <a:rPr lang="en-US" sz="2400" dirty="0"/>
              <a:t>Gift card</a:t>
            </a:r>
          </a:p>
          <a:p>
            <a:r>
              <a:rPr lang="en-US" sz="2400" dirty="0"/>
              <a:t>Lunch /happy hour</a:t>
            </a:r>
          </a:p>
          <a:p>
            <a:r>
              <a:rPr lang="en-US" sz="2400" dirty="0"/>
              <a:t>“Reply All” call out </a:t>
            </a:r>
          </a:p>
          <a:p>
            <a:r>
              <a:rPr lang="en-US" sz="2400" dirty="0"/>
              <a:t>Spot bonus </a:t>
            </a:r>
          </a:p>
          <a:p>
            <a:r>
              <a:rPr lang="en-US" sz="2400" dirty="0"/>
              <a:t>“Gift” a PTO day </a:t>
            </a:r>
          </a:p>
          <a:p>
            <a:r>
              <a:rPr lang="en-US" sz="2400" dirty="0"/>
              <a:t>Swag/gifts</a:t>
            </a:r>
          </a:p>
          <a:p>
            <a:r>
              <a:rPr lang="en-US" sz="2400" dirty="0"/>
              <a:t>Team Outings</a:t>
            </a:r>
          </a:p>
          <a:p>
            <a:r>
              <a:rPr lang="en-US" sz="2400" dirty="0"/>
              <a:t>Company Events</a:t>
            </a:r>
          </a:p>
          <a:p>
            <a:r>
              <a:rPr lang="en-US" sz="2400" dirty="0"/>
              <a:t>Recognition programs</a:t>
            </a:r>
          </a:p>
          <a:p>
            <a:endParaRPr lang="en-US" sz="2400" dirty="0"/>
          </a:p>
          <a:p>
            <a:endParaRPr lang="en-US" sz="2400" dirty="0"/>
          </a:p>
        </p:txBody>
      </p:sp>
      <p:pic>
        <p:nvPicPr>
          <p:cNvPr id="4098" name="Picture 2" descr="Say thank you to someone at Companies House - GOV.UK">
            <a:extLst>
              <a:ext uri="{FF2B5EF4-FFF2-40B4-BE49-F238E27FC236}">
                <a16:creationId xmlns:a16="http://schemas.microsoft.com/office/drawing/2014/main" id="{F0D228E0-F2AF-9941-9358-AF896A55AD98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274094"/>
            <a:ext cx="5181600" cy="345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87C57AD1-24D9-FFCE-7153-9D5AC671F5D4}"/>
              </a:ext>
            </a:extLst>
          </p:cNvPr>
          <p:cNvSpPr txBox="1">
            <a:spLocks/>
          </p:cNvSpPr>
          <p:nvPr/>
        </p:nvSpPr>
        <p:spPr>
          <a:xfrm>
            <a:off x="838200" y="70409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2176B2"/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defRPr>
            </a:lvl1pPr>
          </a:lstStyle>
          <a:p>
            <a:r>
              <a:rPr lang="en-US" sz="4000" dirty="0">
                <a:solidFill>
                  <a:srgbClr val="F56E34"/>
                </a:solidFill>
              </a:rPr>
              <a:t>Strategies for Success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40B2581-FDD7-6913-C5A1-9B4FC92D4B01}"/>
              </a:ext>
            </a:extLst>
          </p:cNvPr>
          <p:cNvSpPr txBox="1"/>
          <p:nvPr/>
        </p:nvSpPr>
        <p:spPr>
          <a:xfrm>
            <a:off x="838199" y="388649"/>
            <a:ext cx="1071137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2176B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Retention: </a:t>
            </a:r>
            <a:r>
              <a:rPr lang="en-US" sz="2800" b="1" dirty="0">
                <a:solidFill>
                  <a:srgbClr val="2176B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Recognition, Appreciation &amp; Value </a:t>
            </a:r>
            <a:endParaRPr lang="en-US" sz="3200" b="1" dirty="0">
              <a:solidFill>
                <a:srgbClr val="2176B2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750798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AF2E3B-43B9-A1E7-9514-C96BFCA8CB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else?</a:t>
            </a:r>
          </a:p>
        </p:txBody>
      </p:sp>
    </p:spTree>
    <p:extLst>
      <p:ext uri="{BB962C8B-B14F-4D97-AF65-F5344CB8AC3E}">
        <p14:creationId xmlns:p14="http://schemas.microsoft.com/office/powerpoint/2010/main" val="14108222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30D2A2-F8F4-A609-097E-4501B828B4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keep in touch!</a:t>
            </a:r>
          </a:p>
        </p:txBody>
      </p:sp>
      <p:pic>
        <p:nvPicPr>
          <p:cNvPr id="6" name="Content Placeholder 5" descr="A picture containing person, blue, posing&#10;&#10;Description automatically generated">
            <a:extLst>
              <a:ext uri="{FF2B5EF4-FFF2-40B4-BE49-F238E27FC236}">
                <a16:creationId xmlns:a16="http://schemas.microsoft.com/office/drawing/2014/main" id="{D6EADEFE-C027-A9C1-538D-8252C6D5755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5748" y="1671821"/>
            <a:ext cx="4391172" cy="3514358"/>
          </a:xfrm>
        </p:spPr>
      </p:pic>
      <p:pic>
        <p:nvPicPr>
          <p:cNvPr id="8" name="Content Placeholder 7" descr="A person smiling for a picture&#10;&#10;Description automatically generated">
            <a:extLst>
              <a:ext uri="{FF2B5EF4-FFF2-40B4-BE49-F238E27FC236}">
                <a16:creationId xmlns:a16="http://schemas.microsoft.com/office/drawing/2014/main" id="{6FF2391C-DC05-2E89-3E26-D9064DC210F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4496" y="1467439"/>
            <a:ext cx="3687563" cy="3687563"/>
          </a:xfr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E47185C-0D2A-7F32-512A-875CEED34A4B}"/>
              </a:ext>
            </a:extLst>
          </p:cNvPr>
          <p:cNvSpPr txBox="1"/>
          <p:nvPr/>
        </p:nvSpPr>
        <p:spPr>
          <a:xfrm>
            <a:off x="1445748" y="5186179"/>
            <a:ext cx="4650252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sz="2000" b="1" dirty="0">
                <a:solidFill>
                  <a:srgbClr val="002138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Katelynn Frederickson</a:t>
            </a:r>
          </a:p>
          <a:p>
            <a:pPr marL="0" indent="0">
              <a:buNone/>
            </a:pPr>
            <a:r>
              <a:rPr lang="en-US" dirty="0">
                <a:solidFill>
                  <a:srgbClr val="002138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Director</a:t>
            </a:r>
          </a:p>
          <a:p>
            <a:pPr marL="0" indent="0">
              <a:buNone/>
            </a:pPr>
            <a:r>
              <a:rPr lang="en-US" dirty="0">
                <a:solidFill>
                  <a:srgbClr val="002138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815 979 2356</a:t>
            </a:r>
          </a:p>
          <a:p>
            <a:pPr marL="0" indent="0">
              <a:buNone/>
            </a:pPr>
            <a:r>
              <a:rPr lang="en-US" dirty="0">
                <a:solidFill>
                  <a:srgbClr val="002138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Katelynn.frederickson@truitypartners.com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51A5303-E2A1-4926-78BB-AA9B6FA01F79}"/>
              </a:ext>
            </a:extLst>
          </p:cNvPr>
          <p:cNvSpPr txBox="1"/>
          <p:nvPr/>
        </p:nvSpPr>
        <p:spPr>
          <a:xfrm>
            <a:off x="7124496" y="5155002"/>
            <a:ext cx="4040652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sz="2000" b="1" dirty="0">
                <a:solidFill>
                  <a:srgbClr val="002138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Beth Colson</a:t>
            </a:r>
          </a:p>
          <a:p>
            <a:pPr marL="0" indent="0">
              <a:buNone/>
            </a:pPr>
            <a:r>
              <a:rPr lang="en-US" dirty="0">
                <a:solidFill>
                  <a:srgbClr val="002138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Senior Director &amp; Partner</a:t>
            </a:r>
          </a:p>
          <a:p>
            <a:pPr marL="0" indent="0">
              <a:buNone/>
            </a:pPr>
            <a:r>
              <a:rPr lang="en-US" dirty="0">
                <a:solidFill>
                  <a:srgbClr val="002138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414 379 3745</a:t>
            </a:r>
          </a:p>
          <a:p>
            <a:pPr marL="0" indent="0">
              <a:buNone/>
            </a:pPr>
            <a:r>
              <a:rPr lang="en-US" dirty="0">
                <a:solidFill>
                  <a:srgbClr val="002138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Beth.Colson@truitypartners.com</a:t>
            </a:r>
            <a:endParaRPr lang="en-US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94174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C188BFA-48B6-4C39-BC7B-0FED2B0DE4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Today’s Agenda:</a:t>
            </a:r>
          </a:p>
        </p:txBody>
      </p:sp>
      <p:graphicFrame>
        <p:nvGraphicFramePr>
          <p:cNvPr id="6" name="Content Placeholder 3">
            <a:extLst>
              <a:ext uri="{FF2B5EF4-FFF2-40B4-BE49-F238E27FC236}">
                <a16:creationId xmlns:a16="http://schemas.microsoft.com/office/drawing/2014/main" id="{73B0A8C8-7562-5619-10C0-FFFC0AA0099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5287150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B5EC1C71-37A3-22FE-64E2-2A7559136A92}"/>
              </a:ext>
            </a:extLst>
          </p:cNvPr>
          <p:cNvCxnSpPr/>
          <p:nvPr/>
        </p:nvCxnSpPr>
        <p:spPr>
          <a:xfrm>
            <a:off x="2405577" y="3446581"/>
            <a:ext cx="0" cy="829993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4C05AD26-AE12-9BB1-58DE-6A0EF6CD1602}"/>
              </a:ext>
            </a:extLst>
          </p:cNvPr>
          <p:cNvCxnSpPr/>
          <p:nvPr/>
        </p:nvCxnSpPr>
        <p:spPr>
          <a:xfrm>
            <a:off x="5835750" y="3429000"/>
            <a:ext cx="0" cy="829993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FD3984D5-8ABC-C171-AF5D-59C03196A1D2}"/>
              </a:ext>
            </a:extLst>
          </p:cNvPr>
          <p:cNvCxnSpPr/>
          <p:nvPr/>
        </p:nvCxnSpPr>
        <p:spPr>
          <a:xfrm>
            <a:off x="9659817" y="3429000"/>
            <a:ext cx="0" cy="829993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2987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67521C-319A-728E-87A3-8B9655F874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2706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6000" dirty="0"/>
              <a:t>Recruiting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49B13A91-C012-0A1B-0878-436BE899CFD4}"/>
              </a:ext>
            </a:extLst>
          </p:cNvPr>
          <p:cNvSpPr txBox="1">
            <a:spLocks/>
          </p:cNvSpPr>
          <p:nvPr/>
        </p:nvSpPr>
        <p:spPr>
          <a:xfrm>
            <a:off x="838200" y="348006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2176B2"/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defRPr>
            </a:lvl1pPr>
          </a:lstStyle>
          <a:p>
            <a:pPr algn="ctr"/>
            <a:r>
              <a:rPr lang="en-US" sz="4000" dirty="0">
                <a:solidFill>
                  <a:srgbClr val="F56E34"/>
                </a:solidFill>
              </a:rPr>
              <a:t>Challenges &amp; Ideas</a:t>
            </a:r>
          </a:p>
        </p:txBody>
      </p:sp>
    </p:spTree>
    <p:extLst>
      <p:ext uri="{BB962C8B-B14F-4D97-AF65-F5344CB8AC3E}">
        <p14:creationId xmlns:p14="http://schemas.microsoft.com/office/powerpoint/2010/main" val="17048621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FD65AB4-01EC-21FB-56D9-94A71DCABA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95525"/>
            <a:ext cx="10515600" cy="1133475"/>
          </a:xfrm>
        </p:spPr>
        <p:txBody>
          <a:bodyPr>
            <a:normAutofit/>
          </a:bodyPr>
          <a:lstStyle/>
          <a:p>
            <a:pPr algn="ctr"/>
            <a:r>
              <a:rPr lang="en-US" sz="4400" dirty="0">
                <a:solidFill>
                  <a:srgbClr val="2176B2"/>
                </a:solidFill>
              </a:rPr>
              <a:t>Where are all the </a:t>
            </a:r>
            <a:r>
              <a:rPr lang="en-US" sz="4400" dirty="0"/>
              <a:t>good</a:t>
            </a:r>
            <a:r>
              <a:rPr lang="en-US" sz="4400" dirty="0">
                <a:solidFill>
                  <a:srgbClr val="2176B2"/>
                </a:solidFill>
              </a:rPr>
              <a:t> people? </a:t>
            </a:r>
          </a:p>
        </p:txBody>
      </p:sp>
    </p:spTree>
    <p:extLst>
      <p:ext uri="{BB962C8B-B14F-4D97-AF65-F5344CB8AC3E}">
        <p14:creationId xmlns:p14="http://schemas.microsoft.com/office/powerpoint/2010/main" val="29231610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87C272-9239-F643-2AFB-9FCB03798B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800" dirty="0"/>
              <a:t>Challenge: Difficult Labor Market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B63748-0E5E-DD0E-1955-E03F8BEC66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Shift in employee expectations for working arrangements</a:t>
            </a:r>
          </a:p>
          <a:p>
            <a:r>
              <a:rPr lang="en-US" dirty="0"/>
              <a:t>Increase in remote opportunities (increasing comp expectations)</a:t>
            </a:r>
          </a:p>
          <a:p>
            <a:r>
              <a:rPr lang="en-US" dirty="0"/>
              <a:t>Commute tolerance is changing (getting shorter)</a:t>
            </a:r>
          </a:p>
          <a:p>
            <a:r>
              <a:rPr lang="en-US" dirty="0"/>
              <a:t>Talent shortage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86244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39632A-DD35-C73A-9867-05D666D7FF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04092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56E34"/>
                </a:solidFill>
              </a:rPr>
              <a:t>Strategies for Success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CE3A382-23F1-E0C2-F052-D4F2DFFD9039}"/>
              </a:ext>
            </a:extLst>
          </p:cNvPr>
          <p:cNvSpPr txBox="1"/>
          <p:nvPr/>
        </p:nvSpPr>
        <p:spPr>
          <a:xfrm>
            <a:off x="838200" y="388649"/>
            <a:ext cx="105156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2176B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Challenge: Difficult Labor Market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D9CBD22F-E863-DBC2-117B-A7B66EA192F3}"/>
              </a:ext>
            </a:extLst>
          </p:cNvPr>
          <p:cNvSpPr txBox="1">
            <a:spLocks/>
          </p:cNvSpPr>
          <p:nvPr/>
        </p:nvSpPr>
        <p:spPr>
          <a:xfrm>
            <a:off x="838200" y="202965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E3561D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3561D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3561D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3561D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3561D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Be intentional</a:t>
            </a:r>
          </a:p>
          <a:p>
            <a:r>
              <a:rPr lang="en-US" dirty="0"/>
              <a:t>Self-reflect (as a company)</a:t>
            </a:r>
          </a:p>
          <a:p>
            <a:r>
              <a:rPr lang="en-US" dirty="0"/>
              <a:t>Re-evaluate flexibility </a:t>
            </a:r>
          </a:p>
          <a:p>
            <a:r>
              <a:rPr lang="en-US" dirty="0"/>
              <a:t>Investing in talent may = investing in recruiting</a:t>
            </a:r>
          </a:p>
          <a:p>
            <a:r>
              <a:rPr lang="en-US" dirty="0"/>
              <a:t>Keep recruiting! </a:t>
            </a:r>
          </a:p>
        </p:txBody>
      </p:sp>
    </p:spTree>
    <p:extLst>
      <p:ext uri="{BB962C8B-B14F-4D97-AF65-F5344CB8AC3E}">
        <p14:creationId xmlns:p14="http://schemas.microsoft.com/office/powerpoint/2010/main" val="37451446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67521C-319A-728E-87A3-8B9655F874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27066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6000" dirty="0"/>
              <a:t>Hiring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49B13A91-C012-0A1B-0878-436BE899CFD4}"/>
              </a:ext>
            </a:extLst>
          </p:cNvPr>
          <p:cNvSpPr txBox="1">
            <a:spLocks/>
          </p:cNvSpPr>
          <p:nvPr/>
        </p:nvSpPr>
        <p:spPr>
          <a:xfrm>
            <a:off x="838200" y="348006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2176B2"/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defRPr>
            </a:lvl1pPr>
          </a:lstStyle>
          <a:p>
            <a:pPr algn="ctr"/>
            <a:r>
              <a:rPr lang="en-US" sz="4000" dirty="0">
                <a:solidFill>
                  <a:srgbClr val="F56E34"/>
                </a:solidFill>
              </a:rPr>
              <a:t>Challenges &amp; Ideas</a:t>
            </a:r>
          </a:p>
        </p:txBody>
      </p:sp>
    </p:spTree>
    <p:extLst>
      <p:ext uri="{BB962C8B-B14F-4D97-AF65-F5344CB8AC3E}">
        <p14:creationId xmlns:p14="http://schemas.microsoft.com/office/powerpoint/2010/main" val="10392053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77EB12-864F-62AC-7456-FD0CBE12BB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Challenge: Ghosting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DA29B66-F03B-948C-89C1-FE07BDFEDA9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00575" y="2404636"/>
            <a:ext cx="5181600" cy="2048727"/>
          </a:xfrm>
        </p:spPr>
        <p:txBody>
          <a:bodyPr/>
          <a:lstStyle/>
          <a:p>
            <a:r>
              <a:rPr lang="en-US" b="0" i="0" dirty="0">
                <a:effectLst/>
                <a:latin typeface="-apple-system"/>
              </a:rPr>
              <a:t>Job ghosting is when a candidate, who is actively engaged in the hiring process, abruptly stops communicating.</a:t>
            </a:r>
            <a:endParaRPr lang="en-US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DB56BBE8-95D6-6ABD-2C59-74642AA8EBA5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2" y="2061151"/>
            <a:ext cx="5181600" cy="3454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88969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 Great Resignation - WICPA" id="{E06398B4-2205-4391-B76E-6FCA739FA39E}" vid="{12F6ADFA-B1EA-4AA8-A8E1-06AD154A77E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4FA226B72A33540B89296E2CDC71AE9" ma:contentTypeVersion="13" ma:contentTypeDescription="Create a new document." ma:contentTypeScope="" ma:versionID="6dc262e815b019112353e47e83ac41bf">
  <xsd:schema xmlns:xsd="http://www.w3.org/2001/XMLSchema" xmlns:xs="http://www.w3.org/2001/XMLSchema" xmlns:p="http://schemas.microsoft.com/office/2006/metadata/properties" xmlns:ns2="acfae33b-e00e-4c88-9509-2ac6ce304244" xmlns:ns3="e2d7a155-79ae-4aba-a39d-80f19aed62db" targetNamespace="http://schemas.microsoft.com/office/2006/metadata/properties" ma:root="true" ma:fieldsID="b05e54a04e9b108d14ac67dd3d6aa2b5" ns2:_="" ns3:_="">
    <xsd:import namespace="acfae33b-e00e-4c88-9509-2ac6ce304244"/>
    <xsd:import namespace="e2d7a155-79ae-4aba-a39d-80f19aed62db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lcf76f155ced4ddcb4097134ff3c332f" minOccurs="0"/>
                <xsd:element ref="ns2:TaxCatchAll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cfae33b-e00e-4c88-9509-2ac6ce304244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91d9dea5-1065-4297-9e03-ef51ee6bc592}" ma:internalName="TaxCatchAll" ma:showField="CatchAllData" ma:web="acfae33b-e00e-4c88-9509-2ac6ce30424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2d7a155-79ae-4aba-a39d-80f19aed62d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0cc29703-8da1-47b3-b3c3-769d24de441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e2d7a155-79ae-4aba-a39d-80f19aed62db">
      <Terms xmlns="http://schemas.microsoft.com/office/infopath/2007/PartnerControls"/>
    </lcf76f155ced4ddcb4097134ff3c332f>
    <TaxCatchAll xmlns="acfae33b-e00e-4c88-9509-2ac6ce304244" xsi:nil="true"/>
    <SharedWithUsers xmlns="acfae33b-e00e-4c88-9509-2ac6ce304244">
      <UserInfo>
        <DisplayName>Katelynn Frederickson</DisplayName>
        <AccountId>65</AccountId>
        <AccountType/>
      </UserInfo>
    </SharedWithUsers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EE468A1-818A-41EB-BDB3-56C69F1FC88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cfae33b-e00e-4c88-9509-2ac6ce304244"/>
    <ds:schemaRef ds:uri="e2d7a155-79ae-4aba-a39d-80f19aed62d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0F4EF90-60CA-4AAE-A410-8A11C3194A13}">
  <ds:schemaRefs>
    <ds:schemaRef ds:uri="http://purl.org/dc/dcmitype/"/>
    <ds:schemaRef ds:uri="acfae33b-e00e-4c88-9509-2ac6ce304244"/>
    <ds:schemaRef ds:uri="e2d7a155-79ae-4aba-a39d-80f19aed62db"/>
    <ds:schemaRef ds:uri="http://schemas.microsoft.com/office/2006/documentManagement/types"/>
    <ds:schemaRef ds:uri="http://purl.org/dc/elements/1.1/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204EB00E-66B4-4530-86A4-9FD46CC9EC9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The Great Resignation - WICPA</Template>
  <TotalTime>1272</TotalTime>
  <Words>615</Words>
  <Application>Microsoft Office PowerPoint</Application>
  <PresentationFormat>Widescreen</PresentationFormat>
  <Paragraphs>167</Paragraphs>
  <Slides>26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3" baseType="lpstr">
      <vt:lpstr>-apple-system</vt:lpstr>
      <vt:lpstr>Arial</vt:lpstr>
      <vt:lpstr>Calibri</vt:lpstr>
      <vt:lpstr>Roboto</vt:lpstr>
      <vt:lpstr>Symbol</vt:lpstr>
      <vt:lpstr>Verdana</vt:lpstr>
      <vt:lpstr>Office Theme</vt:lpstr>
      <vt:lpstr>Recruiting &amp; Retention: Challenges &amp; Ideas</vt:lpstr>
      <vt:lpstr>Presenters</vt:lpstr>
      <vt:lpstr>Today’s Agenda:</vt:lpstr>
      <vt:lpstr>Recruiting</vt:lpstr>
      <vt:lpstr>Where are all the good people? </vt:lpstr>
      <vt:lpstr>Challenge: Difficult Labor Market</vt:lpstr>
      <vt:lpstr>Strategies for Success</vt:lpstr>
      <vt:lpstr>Hiring</vt:lpstr>
      <vt:lpstr>Challenge: Ghosting</vt:lpstr>
      <vt:lpstr>Driving Force Behind Ghosting </vt:lpstr>
      <vt:lpstr>Why is it scary?  (pun intended)</vt:lpstr>
      <vt:lpstr>Strategies for Success</vt:lpstr>
      <vt:lpstr>Challenge: Comparing Candidates</vt:lpstr>
      <vt:lpstr>Strategies for Success</vt:lpstr>
      <vt:lpstr>Strategies for Success</vt:lpstr>
      <vt:lpstr>PowerPoint Presentation</vt:lpstr>
      <vt:lpstr>PowerPoint Presentation</vt:lpstr>
      <vt:lpstr>Retention </vt:lpstr>
      <vt:lpstr>Challenge: The Great Resignation</vt:lpstr>
      <vt:lpstr>Challenge: “Quiet Quitting”</vt:lpstr>
      <vt:lpstr>PowerPoint Presentation</vt:lpstr>
      <vt:lpstr>PowerPoint Presentation</vt:lpstr>
      <vt:lpstr>PowerPoint Presentation</vt:lpstr>
      <vt:lpstr>PowerPoint Presentation</vt:lpstr>
      <vt:lpstr>What else?</vt:lpstr>
      <vt:lpstr>Let’s keep in touch!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Great Resignation: Recruiting &amp; Retention</dc:title>
  <dc:creator>Katelynn Frederickson</dc:creator>
  <cp:lastModifiedBy>Aaron Bock</cp:lastModifiedBy>
  <cp:revision>4</cp:revision>
  <dcterms:created xsi:type="dcterms:W3CDTF">2023-09-01T16:19:15Z</dcterms:created>
  <dcterms:modified xsi:type="dcterms:W3CDTF">2024-01-09T16:56:59Z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0x01010044FA226B72A33540B89296E2CDC71AE9</vt:lpwstr>
  </property>
</Properties>
</file>