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62" r:id="rId2"/>
    <p:sldMasterId id="2147483833" r:id="rId3"/>
    <p:sldMasterId id="2147483842" r:id="rId4"/>
    <p:sldMasterId id="2147483845" r:id="rId5"/>
    <p:sldMasterId id="2147483847" r:id="rId6"/>
    <p:sldMasterId id="2147483849" r:id="rId7"/>
  </p:sldMasterIdLst>
  <p:notesMasterIdLst>
    <p:notesMasterId r:id="rId47"/>
  </p:notesMasterIdLst>
  <p:handoutMasterIdLst>
    <p:handoutMasterId r:id="rId48"/>
  </p:handoutMasterIdLst>
  <p:sldIdLst>
    <p:sldId id="323" r:id="rId8"/>
    <p:sldId id="1918" r:id="rId9"/>
    <p:sldId id="2145705570" r:id="rId10"/>
    <p:sldId id="334" r:id="rId11"/>
    <p:sldId id="4491" r:id="rId12"/>
    <p:sldId id="4492" r:id="rId13"/>
    <p:sldId id="4493" r:id="rId14"/>
    <p:sldId id="1892" r:id="rId15"/>
    <p:sldId id="1909" r:id="rId16"/>
    <p:sldId id="290" r:id="rId17"/>
    <p:sldId id="406" r:id="rId18"/>
    <p:sldId id="1451" r:id="rId19"/>
    <p:sldId id="2147468794" r:id="rId20"/>
    <p:sldId id="2145705568" r:id="rId21"/>
    <p:sldId id="852" r:id="rId22"/>
    <p:sldId id="2147468795" r:id="rId23"/>
    <p:sldId id="2147468796" r:id="rId24"/>
    <p:sldId id="2147468807" r:id="rId25"/>
    <p:sldId id="2147468798" r:id="rId26"/>
    <p:sldId id="2147468799" r:id="rId27"/>
    <p:sldId id="855" r:id="rId28"/>
    <p:sldId id="2147468801" r:id="rId29"/>
    <p:sldId id="2216" r:id="rId30"/>
    <p:sldId id="2217" r:id="rId31"/>
    <p:sldId id="2218" r:id="rId32"/>
    <p:sldId id="2219" r:id="rId33"/>
    <p:sldId id="2220" r:id="rId34"/>
    <p:sldId id="2221" r:id="rId35"/>
    <p:sldId id="2147468802" r:id="rId36"/>
    <p:sldId id="863" r:id="rId37"/>
    <p:sldId id="2147468804" r:id="rId38"/>
    <p:sldId id="2147468805" r:id="rId39"/>
    <p:sldId id="866" r:id="rId40"/>
    <p:sldId id="2147468806" r:id="rId41"/>
    <p:sldId id="349" r:id="rId42"/>
    <p:sldId id="350" r:id="rId43"/>
    <p:sldId id="329" r:id="rId44"/>
    <p:sldId id="2147473067" r:id="rId45"/>
    <p:sldId id="351" r:id="rId46"/>
  </p:sldIdLst>
  <p:sldSz cx="9144000" cy="5143500" type="screen16x9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3E898E-8A2F-45F9-BCA6-38C36CDA64C2}" v="2" dt="2025-04-10T14:37:37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31" autoAdjust="0"/>
    <p:restoredTop sz="86336" autoAdjust="0"/>
  </p:normalViewPr>
  <p:slideViewPr>
    <p:cSldViewPr>
      <p:cViewPr varScale="1">
        <p:scale>
          <a:sx n="85" d="100"/>
          <a:sy n="85" d="100"/>
        </p:scale>
        <p:origin x="16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4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frank\AppData\Local\Microsoft\Windows\INetCache\Content.Outlook\6MQG411L\Graphs%20for%20Orientation%20-feb%2023%20-%20Bubb%20Edit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afrank\AppData\Local\Microsoft\Windows\INetCache\Content.Outlook\6MQG411L\Graphs%20for%20Orientation%20-feb%2023%20-%20Bubb%20Edit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afrank\AppData\Local\Microsoft\Windows\INetCache\Content.Outlook\6MQG411L\Graphs%20for%20Orientation%20-feb%2023%20-%20Bubb%20Edits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35076449766689"/>
          <c:y val="0.13932190294395019"/>
          <c:w val="0.79004433001744534"/>
          <c:h val="0.67641317562577408"/>
        </c:manualLayout>
      </c:layout>
      <c:lineChart>
        <c:grouping val="standard"/>
        <c:varyColors val="0"/>
        <c:ser>
          <c:idx val="0"/>
          <c:order val="0"/>
          <c:tx>
            <c:strRef>
              <c:f>'New A'!$D$1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0-E5AD-4C94-B496-810A288EB23E}"/>
              </c:ext>
            </c:extLst>
          </c:dPt>
          <c:trendline>
            <c:spPr>
              <a:ln w="38100">
                <a:solidFill>
                  <a:srgbClr val="1B806D"/>
                </a:solidFill>
                <a:prstDash val="solid"/>
              </a:ln>
            </c:spPr>
            <c:trendlineType val="linear"/>
            <c:dispRSqr val="0"/>
            <c:dispEq val="0"/>
          </c:trendline>
          <c:cat>
            <c:strRef>
              <c:f>'New A'!$C$5:$C$20</c:f>
              <c:strCache>
                <c:ptCount val="16"/>
                <c:pt idx="0">
                  <c:v>07/08</c:v>
                </c:pt>
                <c:pt idx="1">
                  <c:v>08/09</c:v>
                </c:pt>
                <c:pt idx="2">
                  <c:v>09/10</c:v>
                </c:pt>
                <c:pt idx="3">
                  <c:v>10/11</c:v>
                </c:pt>
                <c:pt idx="4">
                  <c:v>11/12</c:v>
                </c:pt>
                <c:pt idx="5">
                  <c:v>12/13</c:v>
                </c:pt>
                <c:pt idx="6">
                  <c:v>13/14</c:v>
                </c:pt>
                <c:pt idx="7">
                  <c:v>14/15</c:v>
                </c:pt>
                <c:pt idx="8">
                  <c:v>15/16</c:v>
                </c:pt>
                <c:pt idx="9">
                  <c:v>16/17</c:v>
                </c:pt>
                <c:pt idx="10">
                  <c:v>17/18</c:v>
                </c:pt>
                <c:pt idx="11">
                  <c:v>18/19</c:v>
                </c:pt>
                <c:pt idx="12">
                  <c:v>19/20</c:v>
                </c:pt>
                <c:pt idx="13">
                  <c:v>20/21</c:v>
                </c:pt>
                <c:pt idx="14">
                  <c:v>21/22</c:v>
                </c:pt>
                <c:pt idx="15">
                  <c:v>22/23</c:v>
                </c:pt>
              </c:strCache>
            </c:strRef>
          </c:cat>
          <c:val>
            <c:numRef>
              <c:f>'New A'!$D$5:$D$20</c:f>
              <c:numCache>
                <c:formatCode>_(* #,##0_);_(* \(#,##0\);_(* "-"??_);_(@_)</c:formatCode>
                <c:ptCount val="16"/>
                <c:pt idx="0">
                  <c:v>250000000</c:v>
                </c:pt>
                <c:pt idx="1">
                  <c:v>260000000</c:v>
                </c:pt>
                <c:pt idx="2">
                  <c:v>280000000</c:v>
                </c:pt>
                <c:pt idx="3">
                  <c:v>200000000</c:v>
                </c:pt>
                <c:pt idx="4">
                  <c:v>219000000</c:v>
                </c:pt>
                <c:pt idx="5">
                  <c:v>210000000</c:v>
                </c:pt>
                <c:pt idx="6">
                  <c:v>250000000</c:v>
                </c:pt>
                <c:pt idx="7">
                  <c:v>280000000</c:v>
                </c:pt>
                <c:pt idx="8">
                  <c:v>310000000</c:v>
                </c:pt>
                <c:pt idx="9">
                  <c:v>330000000</c:v>
                </c:pt>
                <c:pt idx="10">
                  <c:v>285000000</c:v>
                </c:pt>
                <c:pt idx="11">
                  <c:v>300000000</c:v>
                </c:pt>
                <c:pt idx="12">
                  <c:v>340000000</c:v>
                </c:pt>
                <c:pt idx="13">
                  <c:v>350000000</c:v>
                </c:pt>
                <c:pt idx="14">
                  <c:v>320000000</c:v>
                </c:pt>
                <c:pt idx="15">
                  <c:v>330000000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AD-4C94-B496-810A288EB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484520"/>
        <c:axId val="477490792"/>
      </c:lineChart>
      <c:lineChart>
        <c:grouping val="standard"/>
        <c:varyColors val="0"/>
        <c:ser>
          <c:idx val="1"/>
          <c:order val="1"/>
          <c:tx>
            <c:strRef>
              <c:f>'New A'!$E$1</c:f>
              <c:strCache>
                <c:ptCount val="1"/>
                <c:pt idx="0">
                  <c:v>Premium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38100">
                <a:solidFill>
                  <a:srgbClr val="F1B434"/>
                </a:solidFill>
                <a:prstDash val="solid"/>
              </a:ln>
            </c:spPr>
            <c:trendlineType val="linear"/>
            <c:dispRSqr val="0"/>
            <c:dispEq val="0"/>
          </c:trendline>
          <c:cat>
            <c:strRef>
              <c:f>'New A'!$C$5:$C$20</c:f>
              <c:strCache>
                <c:ptCount val="16"/>
                <c:pt idx="0">
                  <c:v>07/08</c:v>
                </c:pt>
                <c:pt idx="1">
                  <c:v>08/09</c:v>
                </c:pt>
                <c:pt idx="2">
                  <c:v>09/10</c:v>
                </c:pt>
                <c:pt idx="3">
                  <c:v>10/11</c:v>
                </c:pt>
                <c:pt idx="4">
                  <c:v>11/12</c:v>
                </c:pt>
                <c:pt idx="5">
                  <c:v>12/13</c:v>
                </c:pt>
                <c:pt idx="6">
                  <c:v>13/14</c:v>
                </c:pt>
                <c:pt idx="7">
                  <c:v>14/15</c:v>
                </c:pt>
                <c:pt idx="8">
                  <c:v>15/16</c:v>
                </c:pt>
                <c:pt idx="9">
                  <c:v>16/17</c:v>
                </c:pt>
                <c:pt idx="10">
                  <c:v>17/18</c:v>
                </c:pt>
                <c:pt idx="11">
                  <c:v>18/19</c:v>
                </c:pt>
                <c:pt idx="12">
                  <c:v>19/20</c:v>
                </c:pt>
                <c:pt idx="13">
                  <c:v>20/21</c:v>
                </c:pt>
                <c:pt idx="14">
                  <c:v>21/22</c:v>
                </c:pt>
                <c:pt idx="15">
                  <c:v>22/23</c:v>
                </c:pt>
              </c:strCache>
            </c:strRef>
          </c:cat>
          <c:val>
            <c:numRef>
              <c:f>'New A'!$E$5:$E$20</c:f>
              <c:numCache>
                <c:formatCode>_(* #,##0_);_(* \(#,##0\);_(* "-"??_);_(@_)</c:formatCode>
                <c:ptCount val="16"/>
                <c:pt idx="0">
                  <c:v>1712794.4810748042</c:v>
                </c:pt>
                <c:pt idx="1">
                  <c:v>1524513.357901172</c:v>
                </c:pt>
                <c:pt idx="2">
                  <c:v>1464706.1709139901</c:v>
                </c:pt>
                <c:pt idx="3">
                  <c:v>1093510.2454729232</c:v>
                </c:pt>
                <c:pt idx="4">
                  <c:v>1029516.9481257666</c:v>
                </c:pt>
                <c:pt idx="5">
                  <c:v>932976.1472717073</c:v>
                </c:pt>
                <c:pt idx="6">
                  <c:v>856389.25319845241</c:v>
                </c:pt>
                <c:pt idx="7">
                  <c:v>934361.2069389862</c:v>
                </c:pt>
                <c:pt idx="8">
                  <c:v>1051833.8852602826</c:v>
                </c:pt>
                <c:pt idx="9">
                  <c:v>1156294.3825413715</c:v>
                </c:pt>
                <c:pt idx="10">
                  <c:v>911209.33372254134</c:v>
                </c:pt>
                <c:pt idx="11">
                  <c:v>895428.04424923542</c:v>
                </c:pt>
                <c:pt idx="12">
                  <c:v>914954.80709673604</c:v>
                </c:pt>
                <c:pt idx="13">
                  <c:v>1165874.4135547639</c:v>
                </c:pt>
                <c:pt idx="14">
                  <c:v>1469018.3342064307</c:v>
                </c:pt>
                <c:pt idx="15">
                  <c:v>1652472.3020414594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5AD-4C94-B496-810A288EB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483736"/>
        <c:axId val="477491184"/>
      </c:lineChart>
      <c:catAx>
        <c:axId val="477484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477490792"/>
        <c:crosses val="autoZero"/>
        <c:auto val="1"/>
        <c:lblAlgn val="ctr"/>
        <c:lblOffset val="100"/>
        <c:noMultiLvlLbl val="0"/>
      </c:catAx>
      <c:valAx>
        <c:axId val="477490792"/>
        <c:scaling>
          <c:orientation val="minMax"/>
          <c:min val="110000000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#,##0" sourceLinked="0"/>
        <c:majorTickMark val="out"/>
        <c:minorTickMark val="none"/>
        <c:tickLblPos val="nextTo"/>
        <c:crossAx val="477484520"/>
        <c:crosses val="autoZero"/>
        <c:crossBetween val="between"/>
        <c:majorUnit val="55000000"/>
      </c:valAx>
      <c:valAx>
        <c:axId val="477491184"/>
        <c:scaling>
          <c:orientation val="minMax"/>
          <c:min val="400000"/>
        </c:scaling>
        <c:delete val="0"/>
        <c:axPos val="r"/>
        <c:numFmt formatCode="#,##0" sourceLinked="0"/>
        <c:majorTickMark val="out"/>
        <c:minorTickMark val="none"/>
        <c:tickLblPos val="nextTo"/>
        <c:crossAx val="477483736"/>
        <c:crosses val="max"/>
        <c:crossBetween val="between"/>
      </c:valAx>
      <c:catAx>
        <c:axId val="477483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749118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>
          <a:latin typeface="+mn-lt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5577625820309"/>
          <c:y val="0.13362934846937075"/>
          <c:w val="0.79004433001744534"/>
          <c:h val="0.67641317562577408"/>
        </c:manualLayout>
      </c:layout>
      <c:lineChart>
        <c:grouping val="standard"/>
        <c:varyColors val="0"/>
        <c:ser>
          <c:idx val="0"/>
          <c:order val="0"/>
          <c:tx>
            <c:strRef>
              <c:f>'New B'!$D$1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0-42CB-42D9-B4C0-983A257C35B9}"/>
              </c:ext>
            </c:extLst>
          </c:dPt>
          <c:trendline>
            <c:spPr>
              <a:ln w="38100">
                <a:solidFill>
                  <a:srgbClr val="1B806D"/>
                </a:solidFill>
                <a:prstDash val="solid"/>
              </a:ln>
            </c:spPr>
            <c:trendlineType val="linear"/>
            <c:dispRSqr val="0"/>
            <c:dispEq val="0"/>
          </c:trendline>
          <c:cat>
            <c:strRef>
              <c:f>'New B'!$C$10:$C$20</c:f>
              <c:strCache>
                <c:ptCount val="11"/>
                <c:pt idx="0">
                  <c:v>12/13</c:v>
                </c:pt>
                <c:pt idx="1">
                  <c:v>13/14</c:v>
                </c:pt>
                <c:pt idx="2">
                  <c:v>14/15</c:v>
                </c:pt>
                <c:pt idx="3">
                  <c:v>15/16</c:v>
                </c:pt>
                <c:pt idx="4">
                  <c:v>16/17</c:v>
                </c:pt>
                <c:pt idx="5">
                  <c:v>17/18</c:v>
                </c:pt>
                <c:pt idx="6">
                  <c:v>18/19</c:v>
                </c:pt>
                <c:pt idx="7">
                  <c:v>19/20</c:v>
                </c:pt>
                <c:pt idx="8">
                  <c:v>20/21</c:v>
                </c:pt>
                <c:pt idx="9">
                  <c:v>21/22</c:v>
                </c:pt>
                <c:pt idx="10">
                  <c:v>22/23</c:v>
                </c:pt>
              </c:strCache>
            </c:strRef>
          </c:cat>
          <c:val>
            <c:numRef>
              <c:f>'New B'!$D$10:$D$20</c:f>
              <c:numCache>
                <c:formatCode>_(* #,##0_);_(* \(#,##0\);_(* "-"??_);_(@_)</c:formatCode>
                <c:ptCount val="11"/>
                <c:pt idx="0">
                  <c:v>85000000</c:v>
                </c:pt>
                <c:pt idx="1">
                  <c:v>115000000</c:v>
                </c:pt>
                <c:pt idx="2">
                  <c:v>140000000</c:v>
                </c:pt>
                <c:pt idx="3">
                  <c:v>150000000</c:v>
                </c:pt>
                <c:pt idx="4">
                  <c:v>225000000</c:v>
                </c:pt>
                <c:pt idx="5">
                  <c:v>200000000</c:v>
                </c:pt>
                <c:pt idx="6">
                  <c:v>200000000</c:v>
                </c:pt>
                <c:pt idx="7">
                  <c:v>200000000</c:v>
                </c:pt>
                <c:pt idx="8">
                  <c:v>200000000</c:v>
                </c:pt>
                <c:pt idx="9">
                  <c:v>300000000</c:v>
                </c:pt>
                <c:pt idx="10">
                  <c:v>325000000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CB-42D9-B4C0-983A257C3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608616"/>
        <c:axId val="474609400"/>
      </c:lineChart>
      <c:lineChart>
        <c:grouping val="standard"/>
        <c:varyColors val="0"/>
        <c:ser>
          <c:idx val="1"/>
          <c:order val="1"/>
          <c:tx>
            <c:strRef>
              <c:f>'New B'!$E$1</c:f>
              <c:strCache>
                <c:ptCount val="1"/>
                <c:pt idx="0">
                  <c:v>Premium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38100">
                <a:solidFill>
                  <a:srgbClr val="F1B434"/>
                </a:solidFill>
                <a:prstDash val="solid"/>
              </a:ln>
            </c:spPr>
            <c:trendlineType val="linear"/>
            <c:dispRSqr val="0"/>
            <c:dispEq val="0"/>
          </c:trendline>
          <c:cat>
            <c:strRef>
              <c:f>'New B'!$C$10:$C$20</c:f>
              <c:strCache>
                <c:ptCount val="11"/>
                <c:pt idx="0">
                  <c:v>12/13</c:v>
                </c:pt>
                <c:pt idx="1">
                  <c:v>13/14</c:v>
                </c:pt>
                <c:pt idx="2">
                  <c:v>14/15</c:v>
                </c:pt>
                <c:pt idx="3">
                  <c:v>15/16</c:v>
                </c:pt>
                <c:pt idx="4">
                  <c:v>16/17</c:v>
                </c:pt>
                <c:pt idx="5">
                  <c:v>17/18</c:v>
                </c:pt>
                <c:pt idx="6">
                  <c:v>18/19</c:v>
                </c:pt>
                <c:pt idx="7">
                  <c:v>19/20</c:v>
                </c:pt>
                <c:pt idx="8">
                  <c:v>20/21</c:v>
                </c:pt>
                <c:pt idx="9">
                  <c:v>21/22</c:v>
                </c:pt>
                <c:pt idx="10">
                  <c:v>22/23</c:v>
                </c:pt>
              </c:strCache>
            </c:strRef>
          </c:cat>
          <c:val>
            <c:numRef>
              <c:f>'New B'!$E$10:$E$20</c:f>
              <c:numCache>
                <c:formatCode>_(* #,##0_);_(* \(#,##0\);_(* "-"??_);_(@_)</c:formatCode>
                <c:ptCount val="11"/>
                <c:pt idx="0">
                  <c:v>433829.80828276102</c:v>
                </c:pt>
                <c:pt idx="1">
                  <c:v>593939.70306509745</c:v>
                </c:pt>
                <c:pt idx="2">
                  <c:v>635957.24231892102</c:v>
                </c:pt>
                <c:pt idx="3">
                  <c:v>617887.74207322509</c:v>
                </c:pt>
                <c:pt idx="4">
                  <c:v>802969.99596579629</c:v>
                </c:pt>
                <c:pt idx="5">
                  <c:v>538625.94483389729</c:v>
                </c:pt>
                <c:pt idx="6">
                  <c:v>512847.53432201192</c:v>
                </c:pt>
                <c:pt idx="7">
                  <c:v>454412.8332552198</c:v>
                </c:pt>
                <c:pt idx="8">
                  <c:v>439302.42435150378</c:v>
                </c:pt>
                <c:pt idx="9">
                  <c:v>473487.81529720471</c:v>
                </c:pt>
                <c:pt idx="10">
                  <c:v>487134.65308637649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2CB-42D9-B4C0-983A257C3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612536"/>
        <c:axId val="474612144"/>
      </c:lineChart>
      <c:catAx>
        <c:axId val="474608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474609400"/>
        <c:crosses val="autoZero"/>
        <c:auto val="1"/>
        <c:lblAlgn val="ctr"/>
        <c:lblOffset val="100"/>
        <c:noMultiLvlLbl val="0"/>
      </c:catAx>
      <c:valAx>
        <c:axId val="474609400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#,##0" sourceLinked="0"/>
        <c:majorTickMark val="out"/>
        <c:minorTickMark val="none"/>
        <c:tickLblPos val="nextTo"/>
        <c:crossAx val="474608616"/>
        <c:crosses val="autoZero"/>
        <c:crossBetween val="between"/>
      </c:valAx>
      <c:valAx>
        <c:axId val="474612144"/>
        <c:scaling>
          <c:orientation val="minMax"/>
          <c:max val="6000000"/>
        </c:scaling>
        <c:delete val="0"/>
        <c:axPos val="r"/>
        <c:numFmt formatCode="#,##0" sourceLinked="0"/>
        <c:majorTickMark val="out"/>
        <c:minorTickMark val="none"/>
        <c:tickLblPos val="nextTo"/>
        <c:crossAx val="474612536"/>
        <c:crosses val="max"/>
        <c:crossBetween val="between"/>
        <c:majorUnit val="500000"/>
      </c:valAx>
      <c:catAx>
        <c:axId val="474612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46121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>
          <a:latin typeface="+mn-lt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35076449766689"/>
          <c:y val="0.13932190294395019"/>
          <c:w val="0.79004433001744534"/>
          <c:h val="0.67641317562577408"/>
        </c:manualLayout>
      </c:layout>
      <c:lineChart>
        <c:grouping val="standard"/>
        <c:varyColors val="0"/>
        <c:ser>
          <c:idx val="0"/>
          <c:order val="0"/>
          <c:tx>
            <c:strRef>
              <c:f>'New C'!$D$1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0-ECA1-4CEF-9BFB-EE8EB2F3426F}"/>
              </c:ext>
            </c:extLst>
          </c:dPt>
          <c:trendline>
            <c:spPr>
              <a:ln w="38100">
                <a:solidFill>
                  <a:srgbClr val="1B806D"/>
                </a:solidFill>
                <a:prstDash val="solid"/>
              </a:ln>
            </c:spPr>
            <c:trendlineType val="linear"/>
            <c:dispRSqr val="0"/>
            <c:dispEq val="0"/>
          </c:trendline>
          <c:cat>
            <c:strRef>
              <c:f>'New C'!$C$10:$C$20</c:f>
              <c:strCache>
                <c:ptCount val="11"/>
                <c:pt idx="0">
                  <c:v>12/13</c:v>
                </c:pt>
                <c:pt idx="1">
                  <c:v>13/14</c:v>
                </c:pt>
                <c:pt idx="2">
                  <c:v>14/15</c:v>
                </c:pt>
                <c:pt idx="3">
                  <c:v>15/16</c:v>
                </c:pt>
                <c:pt idx="4">
                  <c:v>16/17</c:v>
                </c:pt>
                <c:pt idx="5">
                  <c:v>17/18</c:v>
                </c:pt>
                <c:pt idx="6">
                  <c:v>18/19</c:v>
                </c:pt>
                <c:pt idx="7">
                  <c:v>19/20</c:v>
                </c:pt>
                <c:pt idx="8">
                  <c:v>20/21</c:v>
                </c:pt>
                <c:pt idx="9">
                  <c:v>21/22</c:v>
                </c:pt>
                <c:pt idx="10">
                  <c:v>22/23</c:v>
                </c:pt>
              </c:strCache>
            </c:strRef>
          </c:cat>
          <c:val>
            <c:numRef>
              <c:f>'New C'!$D$10:$D$20</c:f>
              <c:numCache>
                <c:formatCode>_(* #,##0_);_(* \(#,##0\);_(* "-"??_);_(@_)</c:formatCode>
                <c:ptCount val="11"/>
                <c:pt idx="0">
                  <c:v>15000000</c:v>
                </c:pt>
                <c:pt idx="1">
                  <c:v>13200000</c:v>
                </c:pt>
                <c:pt idx="2">
                  <c:v>15100000</c:v>
                </c:pt>
                <c:pt idx="3">
                  <c:v>15100000</c:v>
                </c:pt>
                <c:pt idx="4">
                  <c:v>16000000</c:v>
                </c:pt>
                <c:pt idx="5">
                  <c:v>17000000</c:v>
                </c:pt>
                <c:pt idx="6">
                  <c:v>16925000</c:v>
                </c:pt>
                <c:pt idx="7">
                  <c:v>22197208</c:v>
                </c:pt>
                <c:pt idx="8">
                  <c:v>18000000</c:v>
                </c:pt>
                <c:pt idx="9">
                  <c:v>19000000</c:v>
                </c:pt>
                <c:pt idx="10">
                  <c:v>20900000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A1-4CEF-9BFB-EE8EB2F34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612928"/>
        <c:axId val="474613320"/>
      </c:lineChart>
      <c:lineChart>
        <c:grouping val="standard"/>
        <c:varyColors val="0"/>
        <c:ser>
          <c:idx val="1"/>
          <c:order val="1"/>
          <c:tx>
            <c:strRef>
              <c:f>'New C'!$E$1</c:f>
              <c:strCache>
                <c:ptCount val="1"/>
                <c:pt idx="0">
                  <c:v>Premium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38100">
                <a:solidFill>
                  <a:srgbClr val="F1B434"/>
                </a:solidFill>
                <a:prstDash val="solid"/>
              </a:ln>
            </c:spPr>
            <c:trendlineType val="linear"/>
            <c:dispRSqr val="0"/>
            <c:dispEq val="0"/>
          </c:trendline>
          <c:cat>
            <c:strRef>
              <c:f>'New C'!$C$10:$C$20</c:f>
              <c:strCache>
                <c:ptCount val="11"/>
                <c:pt idx="0">
                  <c:v>12/13</c:v>
                </c:pt>
                <c:pt idx="1">
                  <c:v>13/14</c:v>
                </c:pt>
                <c:pt idx="2">
                  <c:v>14/15</c:v>
                </c:pt>
                <c:pt idx="3">
                  <c:v>15/16</c:v>
                </c:pt>
                <c:pt idx="4">
                  <c:v>16/17</c:v>
                </c:pt>
                <c:pt idx="5">
                  <c:v>17/18</c:v>
                </c:pt>
                <c:pt idx="6">
                  <c:v>18/19</c:v>
                </c:pt>
                <c:pt idx="7">
                  <c:v>19/20</c:v>
                </c:pt>
                <c:pt idx="8">
                  <c:v>20/21</c:v>
                </c:pt>
                <c:pt idx="9">
                  <c:v>21/22</c:v>
                </c:pt>
                <c:pt idx="10">
                  <c:v>22/23</c:v>
                </c:pt>
              </c:strCache>
            </c:strRef>
          </c:cat>
          <c:val>
            <c:numRef>
              <c:f>'New C'!$E$10:$E$20</c:f>
              <c:numCache>
                <c:formatCode>_(* #,##0_);_(* \(#,##0\);_(* "-"??_);_(@_)</c:formatCode>
                <c:ptCount val="11"/>
                <c:pt idx="0">
                  <c:v>1177958.7398953184</c:v>
                </c:pt>
                <c:pt idx="1">
                  <c:v>1022099.1256515038</c:v>
                </c:pt>
                <c:pt idx="2">
                  <c:v>968840.38213842292</c:v>
                </c:pt>
                <c:pt idx="3">
                  <c:v>859142.97809064738</c:v>
                </c:pt>
                <c:pt idx="4">
                  <c:v>841390.15793646383</c:v>
                </c:pt>
                <c:pt idx="5">
                  <c:v>673984.76787832368</c:v>
                </c:pt>
                <c:pt idx="6">
                  <c:v>578541.7393056635</c:v>
                </c:pt>
                <c:pt idx="7">
                  <c:v>507729.08767983748</c:v>
                </c:pt>
                <c:pt idx="8">
                  <c:v>496467.0945893178</c:v>
                </c:pt>
                <c:pt idx="9">
                  <c:v>469478.93037454423</c:v>
                </c:pt>
                <c:pt idx="10">
                  <c:v>466255.884818975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CA1-4CEF-9BFB-EE8EB2F34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610184"/>
        <c:axId val="474609792"/>
      </c:lineChart>
      <c:catAx>
        <c:axId val="47461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474613320"/>
        <c:crosses val="autoZero"/>
        <c:auto val="1"/>
        <c:lblAlgn val="ctr"/>
        <c:lblOffset val="100"/>
        <c:noMultiLvlLbl val="0"/>
      </c:catAx>
      <c:valAx>
        <c:axId val="474613320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#,##0" sourceLinked="0"/>
        <c:majorTickMark val="out"/>
        <c:minorTickMark val="none"/>
        <c:tickLblPos val="nextTo"/>
        <c:crossAx val="474612928"/>
        <c:crosses val="autoZero"/>
        <c:crossBetween val="between"/>
      </c:valAx>
      <c:valAx>
        <c:axId val="474609792"/>
        <c:scaling>
          <c:orientation val="minMax"/>
          <c:max val="4000000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crossAx val="474610184"/>
        <c:crosses val="max"/>
        <c:crossBetween val="between"/>
      </c:valAx>
      <c:catAx>
        <c:axId val="474610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46097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>
          <a:latin typeface="+mn-lt"/>
        </a:defRPr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D9C503-39EE-4E95-B851-A518034C670C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E9A96F7F-B887-48DB-B3E5-258F789C498D}">
      <dgm:prSet phldrT="[Text]" custT="1"/>
      <dgm:spPr/>
      <dgm:t>
        <a:bodyPr/>
        <a:lstStyle/>
        <a:p>
          <a:r>
            <a:rPr lang="en-US" sz="2800" dirty="0">
              <a:latin typeface="+mn-lt"/>
            </a:rPr>
            <a:t>Year 1</a:t>
          </a:r>
        </a:p>
      </dgm:t>
    </dgm:pt>
    <dgm:pt modelId="{B4B6B08F-F9AA-4D68-BB5A-3E38B4FBFA5E}" type="parTrans" cxnId="{61931563-C08A-4600-916B-9C116432288D}">
      <dgm:prSet/>
      <dgm:spPr/>
      <dgm:t>
        <a:bodyPr/>
        <a:lstStyle/>
        <a:p>
          <a:endParaRPr lang="en-US"/>
        </a:p>
      </dgm:t>
    </dgm:pt>
    <dgm:pt modelId="{6432E5F0-FEAF-4097-ABA8-6EED7FBF5C83}" type="sibTrans" cxnId="{61931563-C08A-4600-916B-9C116432288D}">
      <dgm:prSet/>
      <dgm:spPr/>
      <dgm:t>
        <a:bodyPr/>
        <a:lstStyle/>
        <a:p>
          <a:endParaRPr lang="en-US"/>
        </a:p>
      </dgm:t>
    </dgm:pt>
    <dgm:pt modelId="{FF3FA320-3A51-42CE-BCD3-77ED05B6ADAD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800" dirty="0">
              <a:latin typeface="+mn-lt"/>
            </a:rPr>
            <a:t>Year 2</a:t>
          </a:r>
        </a:p>
      </dgm:t>
    </dgm:pt>
    <dgm:pt modelId="{AC0FB64A-E700-4DE3-B254-477ADA2CFC12}" type="parTrans" cxnId="{79D4585B-D2B7-410A-9573-B358211CA759}">
      <dgm:prSet/>
      <dgm:spPr/>
      <dgm:t>
        <a:bodyPr/>
        <a:lstStyle/>
        <a:p>
          <a:endParaRPr lang="en-US"/>
        </a:p>
      </dgm:t>
    </dgm:pt>
    <dgm:pt modelId="{BB1A9A69-3FDD-414F-BF8B-3F868B4591D5}" type="sibTrans" cxnId="{79D4585B-D2B7-410A-9573-B358211CA759}">
      <dgm:prSet/>
      <dgm:spPr/>
      <dgm:t>
        <a:bodyPr/>
        <a:lstStyle/>
        <a:p>
          <a:endParaRPr lang="en-US"/>
        </a:p>
      </dgm:t>
    </dgm:pt>
    <dgm:pt modelId="{A5E4E312-1A38-4C72-831C-1AB630D73B3C}">
      <dgm:prSet phldrT="[Text]" custT="1"/>
      <dgm:spPr/>
      <dgm:t>
        <a:bodyPr/>
        <a:lstStyle/>
        <a:p>
          <a:r>
            <a:rPr lang="en-US" sz="2800" dirty="0">
              <a:latin typeface="+mn-lt"/>
            </a:rPr>
            <a:t>Year 3</a:t>
          </a:r>
        </a:p>
      </dgm:t>
    </dgm:pt>
    <dgm:pt modelId="{A5D88101-1C3D-490C-90E8-11525090BF36}" type="parTrans" cxnId="{6F89544F-D4FF-4D56-A53E-857D3010BA6C}">
      <dgm:prSet/>
      <dgm:spPr/>
      <dgm:t>
        <a:bodyPr/>
        <a:lstStyle/>
        <a:p>
          <a:endParaRPr lang="en-US"/>
        </a:p>
      </dgm:t>
    </dgm:pt>
    <dgm:pt modelId="{51C18647-EB04-452C-8387-63596F687FF8}" type="sibTrans" cxnId="{6F89544F-D4FF-4D56-A53E-857D3010BA6C}">
      <dgm:prSet/>
      <dgm:spPr/>
      <dgm:t>
        <a:bodyPr/>
        <a:lstStyle/>
        <a:p>
          <a:endParaRPr lang="en-US"/>
        </a:p>
      </dgm:t>
    </dgm:pt>
    <dgm:pt modelId="{7533C4D3-4663-4673-8387-0FD0FDE7BBA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800" dirty="0">
              <a:latin typeface="+mn-lt"/>
            </a:rPr>
            <a:t>Year 4</a:t>
          </a:r>
        </a:p>
      </dgm:t>
    </dgm:pt>
    <dgm:pt modelId="{2FBC41CE-52CB-481E-8B32-24AF00389163}" type="parTrans" cxnId="{0F65D200-B7CA-4695-965B-A8CA6A84645A}">
      <dgm:prSet/>
      <dgm:spPr/>
      <dgm:t>
        <a:bodyPr/>
        <a:lstStyle/>
        <a:p>
          <a:endParaRPr lang="en-US"/>
        </a:p>
      </dgm:t>
    </dgm:pt>
    <dgm:pt modelId="{2014E1A0-4146-475E-BA61-4005DF96E4B1}" type="sibTrans" cxnId="{0F65D200-B7CA-4695-965B-A8CA6A84645A}">
      <dgm:prSet/>
      <dgm:spPr/>
      <dgm:t>
        <a:bodyPr/>
        <a:lstStyle/>
        <a:p>
          <a:endParaRPr lang="en-US"/>
        </a:p>
      </dgm:t>
    </dgm:pt>
    <dgm:pt modelId="{A28474E6-3D3F-4BF1-8F09-E5216051FE19}" type="pres">
      <dgm:prSet presAssocID="{DFD9C503-39EE-4E95-B851-A518034C670C}" presName="Name0" presStyleCnt="0">
        <dgm:presLayoutVars>
          <dgm:dir/>
          <dgm:resizeHandles val="exact"/>
        </dgm:presLayoutVars>
      </dgm:prSet>
      <dgm:spPr/>
    </dgm:pt>
    <dgm:pt modelId="{629C5080-1C5C-4F23-84D2-E8347A846969}" type="pres">
      <dgm:prSet presAssocID="{E9A96F7F-B887-48DB-B3E5-258F789C498D}" presName="parTxOnly" presStyleLbl="node1" presStyleIdx="0" presStyleCnt="4">
        <dgm:presLayoutVars>
          <dgm:bulletEnabled val="1"/>
        </dgm:presLayoutVars>
      </dgm:prSet>
      <dgm:spPr/>
    </dgm:pt>
    <dgm:pt modelId="{2E236DCA-86B8-472A-9F01-8B3E461AC50D}" type="pres">
      <dgm:prSet presAssocID="{6432E5F0-FEAF-4097-ABA8-6EED7FBF5C83}" presName="parSpace" presStyleCnt="0"/>
      <dgm:spPr/>
    </dgm:pt>
    <dgm:pt modelId="{476B7A9E-FF41-4B99-95D2-A2436C80068D}" type="pres">
      <dgm:prSet presAssocID="{FF3FA320-3A51-42CE-BCD3-77ED05B6ADAD}" presName="parTxOnly" presStyleLbl="node1" presStyleIdx="1" presStyleCnt="4">
        <dgm:presLayoutVars>
          <dgm:bulletEnabled val="1"/>
        </dgm:presLayoutVars>
      </dgm:prSet>
      <dgm:spPr/>
    </dgm:pt>
    <dgm:pt modelId="{BAFF8921-52E9-4D20-8597-8E3B140EB582}" type="pres">
      <dgm:prSet presAssocID="{BB1A9A69-3FDD-414F-BF8B-3F868B4591D5}" presName="parSpace" presStyleCnt="0"/>
      <dgm:spPr/>
    </dgm:pt>
    <dgm:pt modelId="{E38107F9-B68F-40D3-991D-63386D6BE421}" type="pres">
      <dgm:prSet presAssocID="{A5E4E312-1A38-4C72-831C-1AB630D73B3C}" presName="parTxOnly" presStyleLbl="node1" presStyleIdx="2" presStyleCnt="4">
        <dgm:presLayoutVars>
          <dgm:bulletEnabled val="1"/>
        </dgm:presLayoutVars>
      </dgm:prSet>
      <dgm:spPr/>
    </dgm:pt>
    <dgm:pt modelId="{16BBED32-26C6-412A-BD92-0E31699A42EA}" type="pres">
      <dgm:prSet presAssocID="{51C18647-EB04-452C-8387-63596F687FF8}" presName="parSpace" presStyleCnt="0"/>
      <dgm:spPr/>
    </dgm:pt>
    <dgm:pt modelId="{4A441B54-99A1-4FAC-83D8-E945CEEA4673}" type="pres">
      <dgm:prSet presAssocID="{7533C4D3-4663-4673-8387-0FD0FDE7BBA2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0F65D200-B7CA-4695-965B-A8CA6A84645A}" srcId="{DFD9C503-39EE-4E95-B851-A518034C670C}" destId="{7533C4D3-4663-4673-8387-0FD0FDE7BBA2}" srcOrd="3" destOrd="0" parTransId="{2FBC41CE-52CB-481E-8B32-24AF00389163}" sibTransId="{2014E1A0-4146-475E-BA61-4005DF96E4B1}"/>
    <dgm:cxn modelId="{AA88BB36-4D42-4193-9AF4-C570ED69B5B3}" type="presOf" srcId="{7533C4D3-4663-4673-8387-0FD0FDE7BBA2}" destId="{4A441B54-99A1-4FAC-83D8-E945CEEA4673}" srcOrd="0" destOrd="0" presId="urn:microsoft.com/office/officeart/2005/8/layout/hChevron3"/>
    <dgm:cxn modelId="{EB56E33E-2FD4-40D5-93F1-4EF1CCBFE38C}" type="presOf" srcId="{A5E4E312-1A38-4C72-831C-1AB630D73B3C}" destId="{E38107F9-B68F-40D3-991D-63386D6BE421}" srcOrd="0" destOrd="0" presId="urn:microsoft.com/office/officeart/2005/8/layout/hChevron3"/>
    <dgm:cxn modelId="{79D4585B-D2B7-410A-9573-B358211CA759}" srcId="{DFD9C503-39EE-4E95-B851-A518034C670C}" destId="{FF3FA320-3A51-42CE-BCD3-77ED05B6ADAD}" srcOrd="1" destOrd="0" parTransId="{AC0FB64A-E700-4DE3-B254-477ADA2CFC12}" sibTransId="{BB1A9A69-3FDD-414F-BF8B-3F868B4591D5}"/>
    <dgm:cxn modelId="{61931563-C08A-4600-916B-9C116432288D}" srcId="{DFD9C503-39EE-4E95-B851-A518034C670C}" destId="{E9A96F7F-B887-48DB-B3E5-258F789C498D}" srcOrd="0" destOrd="0" parTransId="{B4B6B08F-F9AA-4D68-BB5A-3E38B4FBFA5E}" sibTransId="{6432E5F0-FEAF-4097-ABA8-6EED7FBF5C83}"/>
    <dgm:cxn modelId="{07CC634D-4D5B-48AE-8AEA-E95A51538891}" type="presOf" srcId="{FF3FA320-3A51-42CE-BCD3-77ED05B6ADAD}" destId="{476B7A9E-FF41-4B99-95D2-A2436C80068D}" srcOrd="0" destOrd="0" presId="urn:microsoft.com/office/officeart/2005/8/layout/hChevron3"/>
    <dgm:cxn modelId="{6F89544F-D4FF-4D56-A53E-857D3010BA6C}" srcId="{DFD9C503-39EE-4E95-B851-A518034C670C}" destId="{A5E4E312-1A38-4C72-831C-1AB630D73B3C}" srcOrd="2" destOrd="0" parTransId="{A5D88101-1C3D-490C-90E8-11525090BF36}" sibTransId="{51C18647-EB04-452C-8387-63596F687FF8}"/>
    <dgm:cxn modelId="{C02B8D7A-E597-4ED5-9625-8DB623F32847}" type="presOf" srcId="{DFD9C503-39EE-4E95-B851-A518034C670C}" destId="{A28474E6-3D3F-4BF1-8F09-E5216051FE19}" srcOrd="0" destOrd="0" presId="urn:microsoft.com/office/officeart/2005/8/layout/hChevron3"/>
    <dgm:cxn modelId="{98682BAE-F19C-44F9-BE16-C251B05966EB}" type="presOf" srcId="{E9A96F7F-B887-48DB-B3E5-258F789C498D}" destId="{629C5080-1C5C-4F23-84D2-E8347A846969}" srcOrd="0" destOrd="0" presId="urn:microsoft.com/office/officeart/2005/8/layout/hChevron3"/>
    <dgm:cxn modelId="{8348EF17-9ECD-47B1-A4C3-9F91EDCDFA89}" type="presParOf" srcId="{A28474E6-3D3F-4BF1-8F09-E5216051FE19}" destId="{629C5080-1C5C-4F23-84D2-E8347A846969}" srcOrd="0" destOrd="0" presId="urn:microsoft.com/office/officeart/2005/8/layout/hChevron3"/>
    <dgm:cxn modelId="{466B5021-A0A5-40C0-97F3-2F62DE1E7629}" type="presParOf" srcId="{A28474E6-3D3F-4BF1-8F09-E5216051FE19}" destId="{2E236DCA-86B8-472A-9F01-8B3E461AC50D}" srcOrd="1" destOrd="0" presId="urn:microsoft.com/office/officeart/2005/8/layout/hChevron3"/>
    <dgm:cxn modelId="{53260C92-4BA5-4CF5-A79E-EAA53C14E0C5}" type="presParOf" srcId="{A28474E6-3D3F-4BF1-8F09-E5216051FE19}" destId="{476B7A9E-FF41-4B99-95D2-A2436C80068D}" srcOrd="2" destOrd="0" presId="urn:microsoft.com/office/officeart/2005/8/layout/hChevron3"/>
    <dgm:cxn modelId="{20E25170-E9AE-4516-AC06-04FC5D21B323}" type="presParOf" srcId="{A28474E6-3D3F-4BF1-8F09-E5216051FE19}" destId="{BAFF8921-52E9-4D20-8597-8E3B140EB582}" srcOrd="3" destOrd="0" presId="urn:microsoft.com/office/officeart/2005/8/layout/hChevron3"/>
    <dgm:cxn modelId="{B6DAD406-BAF3-4AF8-8A9D-9CAA701EDC9E}" type="presParOf" srcId="{A28474E6-3D3F-4BF1-8F09-E5216051FE19}" destId="{E38107F9-B68F-40D3-991D-63386D6BE421}" srcOrd="4" destOrd="0" presId="urn:microsoft.com/office/officeart/2005/8/layout/hChevron3"/>
    <dgm:cxn modelId="{9EBEFCB3-06FD-4E02-9434-DA0A0A718624}" type="presParOf" srcId="{A28474E6-3D3F-4BF1-8F09-E5216051FE19}" destId="{16BBED32-26C6-412A-BD92-0E31699A42EA}" srcOrd="5" destOrd="0" presId="urn:microsoft.com/office/officeart/2005/8/layout/hChevron3"/>
    <dgm:cxn modelId="{A91F6CA7-D546-48A9-A33F-8DB5DD56BB92}" type="presParOf" srcId="{A28474E6-3D3F-4BF1-8F09-E5216051FE19}" destId="{4A441B54-99A1-4FAC-83D8-E945CEEA467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D9C503-39EE-4E95-B851-A518034C670C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E9A96F7F-B887-48DB-B3E5-258F789C498D}">
      <dgm:prSet phldrT="[Text]" custT="1"/>
      <dgm:spPr/>
      <dgm:t>
        <a:bodyPr/>
        <a:lstStyle/>
        <a:p>
          <a:r>
            <a:rPr lang="en-US" sz="2800" dirty="0">
              <a:latin typeface="+mn-lt"/>
            </a:rPr>
            <a:t>Year 1</a:t>
          </a:r>
        </a:p>
      </dgm:t>
    </dgm:pt>
    <dgm:pt modelId="{B4B6B08F-F9AA-4D68-BB5A-3E38B4FBFA5E}" type="parTrans" cxnId="{61931563-C08A-4600-916B-9C116432288D}">
      <dgm:prSet/>
      <dgm:spPr/>
      <dgm:t>
        <a:bodyPr/>
        <a:lstStyle/>
        <a:p>
          <a:endParaRPr lang="en-US"/>
        </a:p>
      </dgm:t>
    </dgm:pt>
    <dgm:pt modelId="{6432E5F0-FEAF-4097-ABA8-6EED7FBF5C83}" type="sibTrans" cxnId="{61931563-C08A-4600-916B-9C116432288D}">
      <dgm:prSet/>
      <dgm:spPr/>
      <dgm:t>
        <a:bodyPr/>
        <a:lstStyle/>
        <a:p>
          <a:endParaRPr lang="en-US"/>
        </a:p>
      </dgm:t>
    </dgm:pt>
    <dgm:pt modelId="{FF3FA320-3A51-42CE-BCD3-77ED05B6ADAD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800" dirty="0">
              <a:latin typeface="+mn-lt"/>
            </a:rPr>
            <a:t>Year 2</a:t>
          </a:r>
        </a:p>
      </dgm:t>
    </dgm:pt>
    <dgm:pt modelId="{AC0FB64A-E700-4DE3-B254-477ADA2CFC12}" type="parTrans" cxnId="{79D4585B-D2B7-410A-9573-B358211CA759}">
      <dgm:prSet/>
      <dgm:spPr/>
      <dgm:t>
        <a:bodyPr/>
        <a:lstStyle/>
        <a:p>
          <a:endParaRPr lang="en-US"/>
        </a:p>
      </dgm:t>
    </dgm:pt>
    <dgm:pt modelId="{BB1A9A69-3FDD-414F-BF8B-3F868B4591D5}" type="sibTrans" cxnId="{79D4585B-D2B7-410A-9573-B358211CA759}">
      <dgm:prSet/>
      <dgm:spPr/>
      <dgm:t>
        <a:bodyPr/>
        <a:lstStyle/>
        <a:p>
          <a:endParaRPr lang="en-US"/>
        </a:p>
      </dgm:t>
    </dgm:pt>
    <dgm:pt modelId="{A5E4E312-1A38-4C72-831C-1AB630D73B3C}">
      <dgm:prSet phldrT="[Text]" custT="1"/>
      <dgm:spPr/>
      <dgm:t>
        <a:bodyPr/>
        <a:lstStyle/>
        <a:p>
          <a:r>
            <a:rPr lang="en-US" sz="2800" dirty="0">
              <a:latin typeface="+mn-lt"/>
            </a:rPr>
            <a:t>Year 3</a:t>
          </a:r>
        </a:p>
      </dgm:t>
    </dgm:pt>
    <dgm:pt modelId="{A5D88101-1C3D-490C-90E8-11525090BF36}" type="parTrans" cxnId="{6F89544F-D4FF-4D56-A53E-857D3010BA6C}">
      <dgm:prSet/>
      <dgm:spPr/>
      <dgm:t>
        <a:bodyPr/>
        <a:lstStyle/>
        <a:p>
          <a:endParaRPr lang="en-US"/>
        </a:p>
      </dgm:t>
    </dgm:pt>
    <dgm:pt modelId="{51C18647-EB04-452C-8387-63596F687FF8}" type="sibTrans" cxnId="{6F89544F-D4FF-4D56-A53E-857D3010BA6C}">
      <dgm:prSet/>
      <dgm:spPr/>
      <dgm:t>
        <a:bodyPr/>
        <a:lstStyle/>
        <a:p>
          <a:endParaRPr lang="en-US"/>
        </a:p>
      </dgm:t>
    </dgm:pt>
    <dgm:pt modelId="{A28474E6-3D3F-4BF1-8F09-E5216051FE19}" type="pres">
      <dgm:prSet presAssocID="{DFD9C503-39EE-4E95-B851-A518034C670C}" presName="Name0" presStyleCnt="0">
        <dgm:presLayoutVars>
          <dgm:dir/>
          <dgm:resizeHandles val="exact"/>
        </dgm:presLayoutVars>
      </dgm:prSet>
      <dgm:spPr/>
    </dgm:pt>
    <dgm:pt modelId="{629C5080-1C5C-4F23-84D2-E8347A846969}" type="pres">
      <dgm:prSet presAssocID="{E9A96F7F-B887-48DB-B3E5-258F789C498D}" presName="parTxOnly" presStyleLbl="node1" presStyleIdx="0" presStyleCnt="3">
        <dgm:presLayoutVars>
          <dgm:bulletEnabled val="1"/>
        </dgm:presLayoutVars>
      </dgm:prSet>
      <dgm:spPr/>
    </dgm:pt>
    <dgm:pt modelId="{2E236DCA-86B8-472A-9F01-8B3E461AC50D}" type="pres">
      <dgm:prSet presAssocID="{6432E5F0-FEAF-4097-ABA8-6EED7FBF5C83}" presName="parSpace" presStyleCnt="0"/>
      <dgm:spPr/>
    </dgm:pt>
    <dgm:pt modelId="{476B7A9E-FF41-4B99-95D2-A2436C80068D}" type="pres">
      <dgm:prSet presAssocID="{FF3FA320-3A51-42CE-BCD3-77ED05B6ADAD}" presName="parTxOnly" presStyleLbl="node1" presStyleIdx="1" presStyleCnt="3">
        <dgm:presLayoutVars>
          <dgm:bulletEnabled val="1"/>
        </dgm:presLayoutVars>
      </dgm:prSet>
      <dgm:spPr/>
    </dgm:pt>
    <dgm:pt modelId="{BAFF8921-52E9-4D20-8597-8E3B140EB582}" type="pres">
      <dgm:prSet presAssocID="{BB1A9A69-3FDD-414F-BF8B-3F868B4591D5}" presName="parSpace" presStyleCnt="0"/>
      <dgm:spPr/>
    </dgm:pt>
    <dgm:pt modelId="{E38107F9-B68F-40D3-991D-63386D6BE421}" type="pres">
      <dgm:prSet presAssocID="{A5E4E312-1A38-4C72-831C-1AB630D73B3C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B00A633F-94F1-4CE7-B1F3-EC05E4F4C970}" type="presOf" srcId="{A5E4E312-1A38-4C72-831C-1AB630D73B3C}" destId="{E38107F9-B68F-40D3-991D-63386D6BE421}" srcOrd="0" destOrd="0" presId="urn:microsoft.com/office/officeart/2005/8/layout/hChevron3"/>
    <dgm:cxn modelId="{79D4585B-D2B7-410A-9573-B358211CA759}" srcId="{DFD9C503-39EE-4E95-B851-A518034C670C}" destId="{FF3FA320-3A51-42CE-BCD3-77ED05B6ADAD}" srcOrd="1" destOrd="0" parTransId="{AC0FB64A-E700-4DE3-B254-477ADA2CFC12}" sibTransId="{BB1A9A69-3FDD-414F-BF8B-3F868B4591D5}"/>
    <dgm:cxn modelId="{61931563-C08A-4600-916B-9C116432288D}" srcId="{DFD9C503-39EE-4E95-B851-A518034C670C}" destId="{E9A96F7F-B887-48DB-B3E5-258F789C498D}" srcOrd="0" destOrd="0" parTransId="{B4B6B08F-F9AA-4D68-BB5A-3E38B4FBFA5E}" sibTransId="{6432E5F0-FEAF-4097-ABA8-6EED7FBF5C83}"/>
    <dgm:cxn modelId="{6F89544F-D4FF-4D56-A53E-857D3010BA6C}" srcId="{DFD9C503-39EE-4E95-B851-A518034C670C}" destId="{A5E4E312-1A38-4C72-831C-1AB630D73B3C}" srcOrd="2" destOrd="0" parTransId="{A5D88101-1C3D-490C-90E8-11525090BF36}" sibTransId="{51C18647-EB04-452C-8387-63596F687FF8}"/>
    <dgm:cxn modelId="{78F0D197-543B-4EE1-B9AA-04CFCA7AE308}" type="presOf" srcId="{FF3FA320-3A51-42CE-BCD3-77ED05B6ADAD}" destId="{476B7A9E-FF41-4B99-95D2-A2436C80068D}" srcOrd="0" destOrd="0" presId="urn:microsoft.com/office/officeart/2005/8/layout/hChevron3"/>
    <dgm:cxn modelId="{3C0B86D3-14DF-4831-9041-ECD81D1C8E34}" type="presOf" srcId="{E9A96F7F-B887-48DB-B3E5-258F789C498D}" destId="{629C5080-1C5C-4F23-84D2-E8347A846969}" srcOrd="0" destOrd="0" presId="urn:microsoft.com/office/officeart/2005/8/layout/hChevron3"/>
    <dgm:cxn modelId="{8491BCF9-9DDF-44A8-A57D-122739D33628}" type="presOf" srcId="{DFD9C503-39EE-4E95-B851-A518034C670C}" destId="{A28474E6-3D3F-4BF1-8F09-E5216051FE19}" srcOrd="0" destOrd="0" presId="urn:microsoft.com/office/officeart/2005/8/layout/hChevron3"/>
    <dgm:cxn modelId="{2CE2CB23-1D9F-4CCB-BB2E-D98B6C3844A1}" type="presParOf" srcId="{A28474E6-3D3F-4BF1-8F09-E5216051FE19}" destId="{629C5080-1C5C-4F23-84D2-E8347A846969}" srcOrd="0" destOrd="0" presId="urn:microsoft.com/office/officeart/2005/8/layout/hChevron3"/>
    <dgm:cxn modelId="{E60BE8BF-3F08-45D9-87E2-DEA26387E4D4}" type="presParOf" srcId="{A28474E6-3D3F-4BF1-8F09-E5216051FE19}" destId="{2E236DCA-86B8-472A-9F01-8B3E461AC50D}" srcOrd="1" destOrd="0" presId="urn:microsoft.com/office/officeart/2005/8/layout/hChevron3"/>
    <dgm:cxn modelId="{C4A0EC7C-FE3A-48FA-8BE5-7C348FE855C0}" type="presParOf" srcId="{A28474E6-3D3F-4BF1-8F09-E5216051FE19}" destId="{476B7A9E-FF41-4B99-95D2-A2436C80068D}" srcOrd="2" destOrd="0" presId="urn:microsoft.com/office/officeart/2005/8/layout/hChevron3"/>
    <dgm:cxn modelId="{F4713190-9B81-46DD-A1AF-D768AA91718B}" type="presParOf" srcId="{A28474E6-3D3F-4BF1-8F09-E5216051FE19}" destId="{BAFF8921-52E9-4D20-8597-8E3B140EB582}" srcOrd="3" destOrd="0" presId="urn:microsoft.com/office/officeart/2005/8/layout/hChevron3"/>
    <dgm:cxn modelId="{8E6ED059-26FC-4E91-85F4-8B8F878A9A30}" type="presParOf" srcId="{A28474E6-3D3F-4BF1-8F09-E5216051FE19}" destId="{E38107F9-B68F-40D3-991D-63386D6BE42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D9C503-39EE-4E95-B851-A518034C670C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E9A96F7F-B887-48DB-B3E5-258F789C498D}">
      <dgm:prSet phldrT="[Text]" custT="1"/>
      <dgm:spPr/>
      <dgm:t>
        <a:bodyPr/>
        <a:lstStyle/>
        <a:p>
          <a:r>
            <a:rPr lang="en-US" sz="2800" dirty="0">
              <a:latin typeface="+mn-lt"/>
            </a:rPr>
            <a:t>Year 1</a:t>
          </a:r>
        </a:p>
      </dgm:t>
    </dgm:pt>
    <dgm:pt modelId="{B4B6B08F-F9AA-4D68-BB5A-3E38B4FBFA5E}" type="parTrans" cxnId="{61931563-C08A-4600-916B-9C116432288D}">
      <dgm:prSet/>
      <dgm:spPr/>
      <dgm:t>
        <a:bodyPr/>
        <a:lstStyle/>
        <a:p>
          <a:endParaRPr lang="en-US"/>
        </a:p>
      </dgm:t>
    </dgm:pt>
    <dgm:pt modelId="{6432E5F0-FEAF-4097-ABA8-6EED7FBF5C83}" type="sibTrans" cxnId="{61931563-C08A-4600-916B-9C116432288D}">
      <dgm:prSet/>
      <dgm:spPr/>
      <dgm:t>
        <a:bodyPr/>
        <a:lstStyle/>
        <a:p>
          <a:endParaRPr lang="en-US"/>
        </a:p>
      </dgm:t>
    </dgm:pt>
    <dgm:pt modelId="{FF3FA320-3A51-42CE-BCD3-77ED05B6ADAD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800" dirty="0">
              <a:latin typeface="+mn-lt"/>
            </a:rPr>
            <a:t>Year 2</a:t>
          </a:r>
        </a:p>
      </dgm:t>
    </dgm:pt>
    <dgm:pt modelId="{AC0FB64A-E700-4DE3-B254-477ADA2CFC12}" type="parTrans" cxnId="{79D4585B-D2B7-410A-9573-B358211CA759}">
      <dgm:prSet/>
      <dgm:spPr/>
      <dgm:t>
        <a:bodyPr/>
        <a:lstStyle/>
        <a:p>
          <a:endParaRPr lang="en-US"/>
        </a:p>
      </dgm:t>
    </dgm:pt>
    <dgm:pt modelId="{BB1A9A69-3FDD-414F-BF8B-3F868B4591D5}" type="sibTrans" cxnId="{79D4585B-D2B7-410A-9573-B358211CA759}">
      <dgm:prSet/>
      <dgm:spPr/>
      <dgm:t>
        <a:bodyPr/>
        <a:lstStyle/>
        <a:p>
          <a:endParaRPr lang="en-US"/>
        </a:p>
      </dgm:t>
    </dgm:pt>
    <dgm:pt modelId="{A5E4E312-1A38-4C72-831C-1AB630D73B3C}">
      <dgm:prSet phldrT="[Text]" custT="1"/>
      <dgm:spPr/>
      <dgm:t>
        <a:bodyPr/>
        <a:lstStyle/>
        <a:p>
          <a:r>
            <a:rPr lang="en-US" sz="2800" dirty="0">
              <a:latin typeface="+mn-lt"/>
            </a:rPr>
            <a:t>Year 3</a:t>
          </a:r>
        </a:p>
      </dgm:t>
    </dgm:pt>
    <dgm:pt modelId="{A5D88101-1C3D-490C-90E8-11525090BF36}" type="parTrans" cxnId="{6F89544F-D4FF-4D56-A53E-857D3010BA6C}">
      <dgm:prSet/>
      <dgm:spPr/>
      <dgm:t>
        <a:bodyPr/>
        <a:lstStyle/>
        <a:p>
          <a:endParaRPr lang="en-US"/>
        </a:p>
      </dgm:t>
    </dgm:pt>
    <dgm:pt modelId="{51C18647-EB04-452C-8387-63596F687FF8}" type="sibTrans" cxnId="{6F89544F-D4FF-4D56-A53E-857D3010BA6C}">
      <dgm:prSet/>
      <dgm:spPr/>
      <dgm:t>
        <a:bodyPr/>
        <a:lstStyle/>
        <a:p>
          <a:endParaRPr lang="en-US"/>
        </a:p>
      </dgm:t>
    </dgm:pt>
    <dgm:pt modelId="{A28474E6-3D3F-4BF1-8F09-E5216051FE19}" type="pres">
      <dgm:prSet presAssocID="{DFD9C503-39EE-4E95-B851-A518034C670C}" presName="Name0" presStyleCnt="0">
        <dgm:presLayoutVars>
          <dgm:dir/>
          <dgm:resizeHandles val="exact"/>
        </dgm:presLayoutVars>
      </dgm:prSet>
      <dgm:spPr/>
    </dgm:pt>
    <dgm:pt modelId="{629C5080-1C5C-4F23-84D2-E8347A846969}" type="pres">
      <dgm:prSet presAssocID="{E9A96F7F-B887-48DB-B3E5-258F789C498D}" presName="parTxOnly" presStyleLbl="node1" presStyleIdx="0" presStyleCnt="3">
        <dgm:presLayoutVars>
          <dgm:bulletEnabled val="1"/>
        </dgm:presLayoutVars>
      </dgm:prSet>
      <dgm:spPr/>
    </dgm:pt>
    <dgm:pt modelId="{2E236DCA-86B8-472A-9F01-8B3E461AC50D}" type="pres">
      <dgm:prSet presAssocID="{6432E5F0-FEAF-4097-ABA8-6EED7FBF5C83}" presName="parSpace" presStyleCnt="0"/>
      <dgm:spPr/>
    </dgm:pt>
    <dgm:pt modelId="{476B7A9E-FF41-4B99-95D2-A2436C80068D}" type="pres">
      <dgm:prSet presAssocID="{FF3FA320-3A51-42CE-BCD3-77ED05B6ADAD}" presName="parTxOnly" presStyleLbl="node1" presStyleIdx="1" presStyleCnt="3">
        <dgm:presLayoutVars>
          <dgm:bulletEnabled val="1"/>
        </dgm:presLayoutVars>
      </dgm:prSet>
      <dgm:spPr/>
    </dgm:pt>
    <dgm:pt modelId="{BAFF8921-52E9-4D20-8597-8E3B140EB582}" type="pres">
      <dgm:prSet presAssocID="{BB1A9A69-3FDD-414F-BF8B-3F868B4591D5}" presName="parSpace" presStyleCnt="0"/>
      <dgm:spPr/>
    </dgm:pt>
    <dgm:pt modelId="{E38107F9-B68F-40D3-991D-63386D6BE421}" type="pres">
      <dgm:prSet presAssocID="{A5E4E312-1A38-4C72-831C-1AB630D73B3C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79D4585B-D2B7-410A-9573-B358211CA759}" srcId="{DFD9C503-39EE-4E95-B851-A518034C670C}" destId="{FF3FA320-3A51-42CE-BCD3-77ED05B6ADAD}" srcOrd="1" destOrd="0" parTransId="{AC0FB64A-E700-4DE3-B254-477ADA2CFC12}" sibTransId="{BB1A9A69-3FDD-414F-BF8B-3F868B4591D5}"/>
    <dgm:cxn modelId="{61931563-C08A-4600-916B-9C116432288D}" srcId="{DFD9C503-39EE-4E95-B851-A518034C670C}" destId="{E9A96F7F-B887-48DB-B3E5-258F789C498D}" srcOrd="0" destOrd="0" parTransId="{B4B6B08F-F9AA-4D68-BB5A-3E38B4FBFA5E}" sibTransId="{6432E5F0-FEAF-4097-ABA8-6EED7FBF5C83}"/>
    <dgm:cxn modelId="{6F89544F-D4FF-4D56-A53E-857D3010BA6C}" srcId="{DFD9C503-39EE-4E95-B851-A518034C670C}" destId="{A5E4E312-1A38-4C72-831C-1AB630D73B3C}" srcOrd="2" destOrd="0" parTransId="{A5D88101-1C3D-490C-90E8-11525090BF36}" sibTransId="{51C18647-EB04-452C-8387-63596F687FF8}"/>
    <dgm:cxn modelId="{5AC50588-D425-49B2-8959-5D31343E9DDC}" type="presOf" srcId="{DFD9C503-39EE-4E95-B851-A518034C670C}" destId="{A28474E6-3D3F-4BF1-8F09-E5216051FE19}" srcOrd="0" destOrd="0" presId="urn:microsoft.com/office/officeart/2005/8/layout/hChevron3"/>
    <dgm:cxn modelId="{CD81D3AE-9215-4AA6-8594-0BDAE4BE281D}" type="presOf" srcId="{E9A96F7F-B887-48DB-B3E5-258F789C498D}" destId="{629C5080-1C5C-4F23-84D2-E8347A846969}" srcOrd="0" destOrd="0" presId="urn:microsoft.com/office/officeart/2005/8/layout/hChevron3"/>
    <dgm:cxn modelId="{1926CACE-3AB6-41D8-B358-032CA3A6CC26}" type="presOf" srcId="{FF3FA320-3A51-42CE-BCD3-77ED05B6ADAD}" destId="{476B7A9E-FF41-4B99-95D2-A2436C80068D}" srcOrd="0" destOrd="0" presId="urn:microsoft.com/office/officeart/2005/8/layout/hChevron3"/>
    <dgm:cxn modelId="{2DF73EED-824A-47DE-BE97-8ADD8755F1C5}" type="presOf" srcId="{A5E4E312-1A38-4C72-831C-1AB630D73B3C}" destId="{E38107F9-B68F-40D3-991D-63386D6BE421}" srcOrd="0" destOrd="0" presId="urn:microsoft.com/office/officeart/2005/8/layout/hChevron3"/>
    <dgm:cxn modelId="{F2E0FEB5-F219-49E5-AEB4-002046F63537}" type="presParOf" srcId="{A28474E6-3D3F-4BF1-8F09-E5216051FE19}" destId="{629C5080-1C5C-4F23-84D2-E8347A846969}" srcOrd="0" destOrd="0" presId="urn:microsoft.com/office/officeart/2005/8/layout/hChevron3"/>
    <dgm:cxn modelId="{24CE0BF3-EF9C-45B5-9637-088EF0C238F0}" type="presParOf" srcId="{A28474E6-3D3F-4BF1-8F09-E5216051FE19}" destId="{2E236DCA-86B8-472A-9F01-8B3E461AC50D}" srcOrd="1" destOrd="0" presId="urn:microsoft.com/office/officeart/2005/8/layout/hChevron3"/>
    <dgm:cxn modelId="{3BCFDE5E-86C0-414E-AA02-01EB96DDE52F}" type="presParOf" srcId="{A28474E6-3D3F-4BF1-8F09-E5216051FE19}" destId="{476B7A9E-FF41-4B99-95D2-A2436C80068D}" srcOrd="2" destOrd="0" presId="urn:microsoft.com/office/officeart/2005/8/layout/hChevron3"/>
    <dgm:cxn modelId="{59A04CFC-29E2-4AF6-9A10-7A5327EF670C}" type="presParOf" srcId="{A28474E6-3D3F-4BF1-8F09-E5216051FE19}" destId="{BAFF8921-52E9-4D20-8597-8E3B140EB582}" srcOrd="3" destOrd="0" presId="urn:microsoft.com/office/officeart/2005/8/layout/hChevron3"/>
    <dgm:cxn modelId="{4DF65CFA-5D4B-41A5-8AED-FF8BECADBCE4}" type="presParOf" srcId="{A28474E6-3D3F-4BF1-8F09-E5216051FE19}" destId="{E38107F9-B68F-40D3-991D-63386D6BE42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C5080-1C5C-4F23-84D2-E8347A846969}">
      <dsp:nvSpPr>
        <dsp:cNvPr id="0" name=""/>
        <dsp:cNvSpPr/>
      </dsp:nvSpPr>
      <dsp:spPr>
        <a:xfrm>
          <a:off x="2341" y="787494"/>
          <a:ext cx="2349027" cy="93961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</a:rPr>
            <a:t>Year 1</a:t>
          </a:r>
        </a:p>
      </dsp:txBody>
      <dsp:txXfrm>
        <a:off x="2341" y="787494"/>
        <a:ext cx="2114124" cy="939611"/>
      </dsp:txXfrm>
    </dsp:sp>
    <dsp:sp modelId="{476B7A9E-FF41-4B99-95D2-A2436C80068D}">
      <dsp:nvSpPr>
        <dsp:cNvPr id="0" name=""/>
        <dsp:cNvSpPr/>
      </dsp:nvSpPr>
      <dsp:spPr>
        <a:xfrm>
          <a:off x="1881563" y="787494"/>
          <a:ext cx="2349027" cy="939611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</a:rPr>
            <a:t>Year 2</a:t>
          </a:r>
        </a:p>
      </dsp:txBody>
      <dsp:txXfrm>
        <a:off x="2351369" y="787494"/>
        <a:ext cx="1409416" cy="939611"/>
      </dsp:txXfrm>
    </dsp:sp>
    <dsp:sp modelId="{E38107F9-B68F-40D3-991D-63386D6BE421}">
      <dsp:nvSpPr>
        <dsp:cNvPr id="0" name=""/>
        <dsp:cNvSpPr/>
      </dsp:nvSpPr>
      <dsp:spPr>
        <a:xfrm>
          <a:off x="3760785" y="787494"/>
          <a:ext cx="2349027" cy="93961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</a:rPr>
            <a:t>Year 3</a:t>
          </a:r>
        </a:p>
      </dsp:txBody>
      <dsp:txXfrm>
        <a:off x="4230591" y="787494"/>
        <a:ext cx="1409416" cy="939611"/>
      </dsp:txXfrm>
    </dsp:sp>
    <dsp:sp modelId="{4A441B54-99A1-4FAC-83D8-E945CEEA4673}">
      <dsp:nvSpPr>
        <dsp:cNvPr id="0" name=""/>
        <dsp:cNvSpPr/>
      </dsp:nvSpPr>
      <dsp:spPr>
        <a:xfrm>
          <a:off x="5640007" y="787494"/>
          <a:ext cx="2349027" cy="939611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</a:rPr>
            <a:t>Year 4</a:t>
          </a:r>
        </a:p>
      </dsp:txBody>
      <dsp:txXfrm>
        <a:off x="6109813" y="787494"/>
        <a:ext cx="1409416" cy="939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C5080-1C5C-4F23-84D2-E8347A846969}">
      <dsp:nvSpPr>
        <dsp:cNvPr id="0" name=""/>
        <dsp:cNvSpPr/>
      </dsp:nvSpPr>
      <dsp:spPr>
        <a:xfrm>
          <a:off x="3511" y="0"/>
          <a:ext cx="3070904" cy="69488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</a:rPr>
            <a:t>Year 1</a:t>
          </a:r>
        </a:p>
      </dsp:txBody>
      <dsp:txXfrm>
        <a:off x="3511" y="0"/>
        <a:ext cx="2897182" cy="694888"/>
      </dsp:txXfrm>
    </dsp:sp>
    <dsp:sp modelId="{476B7A9E-FF41-4B99-95D2-A2436C80068D}">
      <dsp:nvSpPr>
        <dsp:cNvPr id="0" name=""/>
        <dsp:cNvSpPr/>
      </dsp:nvSpPr>
      <dsp:spPr>
        <a:xfrm>
          <a:off x="2460235" y="0"/>
          <a:ext cx="3070904" cy="694888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</a:rPr>
            <a:t>Year 2</a:t>
          </a:r>
        </a:p>
      </dsp:txBody>
      <dsp:txXfrm>
        <a:off x="2807679" y="0"/>
        <a:ext cx="2376016" cy="694888"/>
      </dsp:txXfrm>
    </dsp:sp>
    <dsp:sp modelId="{E38107F9-B68F-40D3-991D-63386D6BE421}">
      <dsp:nvSpPr>
        <dsp:cNvPr id="0" name=""/>
        <dsp:cNvSpPr/>
      </dsp:nvSpPr>
      <dsp:spPr>
        <a:xfrm>
          <a:off x="4916959" y="0"/>
          <a:ext cx="3070904" cy="69488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</a:rPr>
            <a:t>Year 3</a:t>
          </a:r>
        </a:p>
      </dsp:txBody>
      <dsp:txXfrm>
        <a:off x="5264403" y="0"/>
        <a:ext cx="2376016" cy="694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C5080-1C5C-4F23-84D2-E8347A846969}">
      <dsp:nvSpPr>
        <dsp:cNvPr id="0" name=""/>
        <dsp:cNvSpPr/>
      </dsp:nvSpPr>
      <dsp:spPr>
        <a:xfrm>
          <a:off x="3511" y="0"/>
          <a:ext cx="3070904" cy="69488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</a:rPr>
            <a:t>Year 1</a:t>
          </a:r>
        </a:p>
      </dsp:txBody>
      <dsp:txXfrm>
        <a:off x="3511" y="0"/>
        <a:ext cx="2897182" cy="694888"/>
      </dsp:txXfrm>
    </dsp:sp>
    <dsp:sp modelId="{476B7A9E-FF41-4B99-95D2-A2436C80068D}">
      <dsp:nvSpPr>
        <dsp:cNvPr id="0" name=""/>
        <dsp:cNvSpPr/>
      </dsp:nvSpPr>
      <dsp:spPr>
        <a:xfrm>
          <a:off x="2460235" y="0"/>
          <a:ext cx="3070904" cy="694888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</a:rPr>
            <a:t>Year 2</a:t>
          </a:r>
        </a:p>
      </dsp:txBody>
      <dsp:txXfrm>
        <a:off x="2807679" y="0"/>
        <a:ext cx="2376016" cy="694888"/>
      </dsp:txXfrm>
    </dsp:sp>
    <dsp:sp modelId="{E38107F9-B68F-40D3-991D-63386D6BE421}">
      <dsp:nvSpPr>
        <dsp:cNvPr id="0" name=""/>
        <dsp:cNvSpPr/>
      </dsp:nvSpPr>
      <dsp:spPr>
        <a:xfrm>
          <a:off x="4916959" y="0"/>
          <a:ext cx="3070904" cy="69488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</a:rPr>
            <a:t>Year 3</a:t>
          </a:r>
        </a:p>
      </dsp:txBody>
      <dsp:txXfrm>
        <a:off x="5264403" y="0"/>
        <a:ext cx="2376016" cy="694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0.23378</cdr:x>
      <cdr:y>0.23516</cdr:y>
    </cdr:from>
    <cdr:to>
      <cdr:x>0.37011</cdr:x>
      <cdr:y>0.36507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D41C16B-9471-B592-C7EE-617EAF9A36E5}"/>
            </a:ext>
          </a:extLst>
        </cdr:cNvPr>
        <cdr:cNvSpPr txBox="1"/>
      </cdr:nvSpPr>
      <cdr:spPr>
        <a:xfrm xmlns:a="http://schemas.openxmlformats.org/drawingml/2006/main">
          <a:off x="2305050" y="1654175"/>
          <a:ext cx="1344186" cy="91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Revenue</a:t>
          </a:r>
          <a:r>
            <a:rPr lang="en-US" sz="1100" baseline="0"/>
            <a:t> up 32%</a:t>
          </a:r>
        </a:p>
        <a:p xmlns:a="http://schemas.openxmlformats.org/drawingml/2006/main">
          <a:endParaRPr lang="en-US" sz="1100" baseline="0"/>
        </a:p>
        <a:p xmlns:a="http://schemas.openxmlformats.org/drawingml/2006/main">
          <a:r>
            <a:rPr lang="en-US" sz="1100" baseline="0"/>
            <a:t>Premium </a:t>
          </a:r>
          <a:r>
            <a:rPr lang="en-US" sz="1100" b="0" i="0" baseline="0"/>
            <a:t>Down 4%</a:t>
          </a:r>
        </a:p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0.30135</cdr:x>
      <cdr:y>0.27609</cdr:y>
    </cdr:from>
    <cdr:to>
      <cdr:x>0.4308</cdr:x>
      <cdr:y>0.41271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B43E5BA-C22D-489E-1C99-838AA5EBAA62}"/>
            </a:ext>
          </a:extLst>
        </cdr:cNvPr>
        <cdr:cNvSpPr txBox="1"/>
      </cdr:nvSpPr>
      <cdr:spPr>
        <a:xfrm xmlns:a="http://schemas.openxmlformats.org/drawingml/2006/main">
          <a:off x="3170765" y="1847850"/>
          <a:ext cx="13620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Revenue</a:t>
          </a:r>
          <a:r>
            <a:rPr lang="en-US" sz="1100" baseline="0" dirty="0"/>
            <a:t> up 300% </a:t>
          </a:r>
        </a:p>
        <a:p xmlns:a="http://schemas.openxmlformats.org/drawingml/2006/main">
          <a:endParaRPr lang="en-US" sz="1100" baseline="0" dirty="0"/>
        </a:p>
        <a:p xmlns:a="http://schemas.openxmlformats.org/drawingml/2006/main">
          <a:r>
            <a:rPr lang="en-US" sz="1100" baseline="0" dirty="0"/>
            <a:t>Premium up 12%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0.55987</cdr:x>
      <cdr:y>0.41495</cdr:y>
    </cdr:from>
    <cdr:to>
      <cdr:x>0.69128</cdr:x>
      <cdr:y>0.55049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DA690D8-7CCB-FFCB-0331-06267BB5FB8C}"/>
            </a:ext>
          </a:extLst>
        </cdr:cNvPr>
        <cdr:cNvSpPr txBox="1"/>
      </cdr:nvSpPr>
      <cdr:spPr>
        <a:xfrm xmlns:a="http://schemas.openxmlformats.org/drawingml/2006/main">
          <a:off x="5806653" y="2799443"/>
          <a:ext cx="136291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Revenue</a:t>
          </a:r>
          <a:r>
            <a:rPr lang="en-US" sz="1100" baseline="0" dirty="0"/>
            <a:t> up 39% </a:t>
          </a:r>
        </a:p>
        <a:p xmlns:a="http://schemas.openxmlformats.org/drawingml/2006/main">
          <a:endParaRPr lang="en-US" sz="1100" baseline="0" dirty="0"/>
        </a:p>
        <a:p xmlns:a="http://schemas.openxmlformats.org/drawingml/2006/main">
          <a:r>
            <a:rPr lang="en-US" sz="1100" baseline="0" dirty="0"/>
            <a:t>Premium </a:t>
          </a:r>
          <a:r>
            <a:rPr lang="en-US" sz="1100" b="1" i="1" baseline="0" dirty="0"/>
            <a:t>Down</a:t>
          </a:r>
          <a:r>
            <a:rPr lang="en-US" sz="1100" baseline="0" dirty="0"/>
            <a:t> 60%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160519" cy="36703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1"/>
            <a:ext cx="4160519" cy="36703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F3F783B7-8645-45D4-9BF2-D102C75AA9A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948171"/>
            <a:ext cx="4160519" cy="367029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19" cy="367029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91F0B5B3-3663-4471-B1DF-64FEBC17A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84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60519" cy="3657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19" cy="3657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B66CC8C7-26D1-49A4-A83A-9084E5055D6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</p:spPr>
        <p:txBody>
          <a:bodyPr vert="horz" lIns="96658" tIns="48329" rIns="96658" bIns="483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948171"/>
            <a:ext cx="4160519" cy="3657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19" cy="3657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710DC6BB-31EE-4F38-92A0-22A2029C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671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0793">
              <a:defRPr/>
            </a:pPr>
            <a:r>
              <a:rPr lang="en-US" dirty="0"/>
              <a:t>Single Parent – Coverage Flexibility, Redirect underwriting profit; must have $3m+ premium &amp; 12+ operating entities, not A-rated</a:t>
            </a:r>
          </a:p>
          <a:p>
            <a:r>
              <a:rPr lang="en-US" dirty="0"/>
              <a:t>Group Captive – Great way to capture underwriting profit, A-rated, fully bundled; Good risks only, WC, GL, &amp; Auto only</a:t>
            </a:r>
          </a:p>
          <a:p>
            <a:r>
              <a:rPr lang="en-US" dirty="0"/>
              <a:t>Rent-A-Captive – Flexibility of coverage, quick, fill coverage gaps, not the best way to capture underwriting profit</a:t>
            </a:r>
          </a:p>
          <a:p>
            <a:pPr defTabSz="95079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7FB31-0C7B-4DF9-A9BC-6BD9C278B25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29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all A Fund losses occur and paid on Day 1 – $170,000 invested over 5 years with an average rate of return of 5% grows to $232,000; a $50,000 Investment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DC6BB-31EE-4F38-92A0-22A2029CD8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10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14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1B607-E4D8-B505-6FF3-58D742BB0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460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2AFC8-F976-7118-B456-3F084B365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785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9758B-E48A-8D5C-2D23-9C13E11F6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182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B91C3-49F7-7198-BC48-549B979A3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012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F80B9-7ABC-5AB2-15F5-3694EF9A3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849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4937E-1F11-175F-2F21-0C0AE9E7B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154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289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65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DC6BB-31EE-4F38-92A0-22A2029CD8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57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4850"/>
            <a:ext cx="6281737" cy="3533775"/>
          </a:xfrm>
          <a:prstGeom prst="rect">
            <a:avLst/>
          </a:prstGeo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</p:spPr>
        <p:txBody>
          <a:bodyPr/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/>
          <a:lstStyle/>
          <a:p>
            <a:pPr defTabSz="464755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6106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DC6BB-31EE-4F38-92A0-22A2029CD86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54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DC6BB-31EE-4F38-92A0-22A2029CD8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3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7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/>
          <a:lstStyle/>
          <a:p>
            <a:pPr defTabSz="92955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1CC85-DEAC-483A-A13B-77A97C185FDE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6326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24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1CC85-DEAC-483A-A13B-77A97C185FDE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3876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169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82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A9AC-5038-44C2-BEA0-050990D7A030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4B2E-461B-3C47-8495-2674B7B5261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4548187"/>
            <a:ext cx="9144000" cy="595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17293RIL_Assets_16-9_01_Grid.png"/>
          <p:cNvPicPr>
            <a:picLocks noChangeAspect="1"/>
          </p:cNvPicPr>
          <p:nvPr userDrawn="1"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 anchor="b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914650"/>
            <a:ext cx="6400800" cy="131445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spc="25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AUGUST 18, 2017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85800" y="2811066"/>
            <a:ext cx="433070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17293RIL_Assets_16-9_01_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96" y="4362907"/>
            <a:ext cx="2239304" cy="400835"/>
          </a:xfrm>
          <a:prstGeom prst="rect">
            <a:avLst/>
          </a:prstGeom>
        </p:spPr>
      </p:pic>
      <p:pic>
        <p:nvPicPr>
          <p:cNvPr id="22" name="Picture 21" descr="Raffles-logo-rev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36846"/>
            <a:ext cx="1463040" cy="860973"/>
          </a:xfrm>
          <a:prstGeom prst="rect">
            <a:avLst/>
          </a:prstGeom>
        </p:spPr>
      </p:pic>
      <p:pic>
        <p:nvPicPr>
          <p:cNvPr id="23" name="Picture 22" descr="17293RIL_FooterLines_0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24" name="Picture 23" descr="17293RIL_FooterLines_0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411980"/>
            <a:ext cx="91440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2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619" y="1242888"/>
            <a:ext cx="3650556" cy="3021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728" y="1242889"/>
            <a:ext cx="4116072" cy="3021593"/>
          </a:xfrm>
        </p:spPr>
        <p:txBody>
          <a:bodyPr/>
          <a:lstStyle>
            <a:lvl1pPr marL="115888" indent="-115888">
              <a:spcBef>
                <a:spcPts val="2000"/>
              </a:spcBef>
              <a:buFont typeface="Arial"/>
              <a:buChar char="•"/>
              <a:defRPr sz="1600"/>
            </a:lvl1pPr>
            <a:lvl2pPr marL="230188" indent="-114300">
              <a:buFont typeface="Arial"/>
              <a:buChar char="•"/>
              <a:defRPr sz="1400"/>
            </a:lvl2pPr>
            <a:lvl3pPr marL="346075" indent="-115888">
              <a:buFont typeface="Arial"/>
              <a:buChar char="•"/>
              <a:defRPr sz="1400"/>
            </a:lvl3pPr>
            <a:lvl4pPr marL="461963" indent="-115888">
              <a:buFont typeface="Arial"/>
              <a:buChar char="•"/>
              <a:defRPr sz="1000"/>
            </a:lvl4pPr>
            <a:lvl5pPr marL="566738" indent="-104775">
              <a:buFont typeface="Arial"/>
              <a:buChar char="•"/>
              <a:defRPr sz="10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732-1123-4CC6-8E8C-F1947B987F88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>
                <a:latin typeface="Verdana"/>
                <a:cs typeface="Verdana"/>
              </a:rPr>
              <a:t> </a:t>
            </a:r>
            <a:r>
              <a:rPr lang="en-US"/>
              <a:t>—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06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14787" y="1242889"/>
            <a:ext cx="3972013" cy="326957"/>
          </a:xfrm>
        </p:spPr>
        <p:txBody>
          <a:bodyPr anchor="b">
            <a:noAutofit/>
          </a:bodyPr>
          <a:lstStyle>
            <a:lvl1pPr algn="l">
              <a:defRPr sz="1800" b="1" spc="150"/>
            </a:lvl1pPr>
          </a:lstStyle>
          <a:p>
            <a:r>
              <a:rPr lang="en-US" dirty="0"/>
              <a:t>Click </a:t>
            </a:r>
            <a:r>
              <a:rPr lang="en-US"/>
              <a:t>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119176" cy="45855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787" y="1757589"/>
            <a:ext cx="3972013" cy="2506892"/>
          </a:xfrm>
        </p:spPr>
        <p:txBody>
          <a:bodyPr/>
          <a:lstStyle>
            <a:lvl1pPr marL="115888" indent="-115888">
              <a:spcBef>
                <a:spcPts val="2000"/>
              </a:spcBef>
              <a:buFont typeface="Arial"/>
              <a:buChar char="•"/>
              <a:defRPr sz="1600"/>
            </a:lvl1pPr>
            <a:lvl2pPr marL="230188" indent="-114300">
              <a:buFont typeface="Arial"/>
              <a:buChar char="•"/>
              <a:defRPr sz="1400"/>
            </a:lvl2pPr>
            <a:lvl3pPr marL="346075" indent="-115888">
              <a:buFont typeface="Arial"/>
              <a:buChar char="•"/>
              <a:defRPr sz="1400"/>
            </a:lvl3pPr>
            <a:lvl4pPr marL="461963" indent="-115888">
              <a:buFont typeface="Arial"/>
              <a:buChar char="•"/>
              <a:defRPr sz="1000"/>
            </a:lvl4pPr>
            <a:lvl5pPr marL="566738" indent="-104775">
              <a:buFont typeface="Arial"/>
              <a:buChar char="•"/>
              <a:defRPr sz="10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5818-74B4-4F59-86E2-E9314FE49590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14786" y="1656773"/>
            <a:ext cx="3972014" cy="0"/>
          </a:xfrm>
          <a:prstGeom prst="line">
            <a:avLst/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  <p:pic>
        <p:nvPicPr>
          <p:cNvPr id="12" name="Picture 11" descr="anch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89" y="679483"/>
            <a:ext cx="512151" cy="51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88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2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14787" y="1242889"/>
            <a:ext cx="3972013" cy="326957"/>
          </a:xfrm>
        </p:spPr>
        <p:txBody>
          <a:bodyPr anchor="b">
            <a:noAutofit/>
          </a:bodyPr>
          <a:lstStyle>
            <a:lvl1pPr algn="l">
              <a:defRPr sz="1800" b="1" spc="150"/>
            </a:lvl1pPr>
          </a:lstStyle>
          <a:p>
            <a:r>
              <a:rPr lang="en-US" dirty="0"/>
              <a:t>Click </a:t>
            </a:r>
            <a:r>
              <a:rPr lang="en-US"/>
              <a:t>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119176" cy="45855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787" y="1757589"/>
            <a:ext cx="3972013" cy="2506892"/>
          </a:xfrm>
        </p:spPr>
        <p:txBody>
          <a:bodyPr/>
          <a:lstStyle>
            <a:lvl1pPr marL="115888" indent="-115888">
              <a:spcBef>
                <a:spcPts val="2000"/>
              </a:spcBef>
              <a:buFont typeface="Arial"/>
              <a:buChar char="•"/>
              <a:defRPr sz="1600"/>
            </a:lvl1pPr>
            <a:lvl2pPr marL="230188" indent="-114300">
              <a:buFont typeface="Arial"/>
              <a:buChar char="•"/>
              <a:defRPr sz="1400"/>
            </a:lvl2pPr>
            <a:lvl3pPr marL="346075" indent="-115888">
              <a:buFont typeface="Arial"/>
              <a:buChar char="•"/>
              <a:defRPr sz="1400"/>
            </a:lvl3pPr>
            <a:lvl4pPr marL="461963" indent="-115888">
              <a:buFont typeface="Arial"/>
              <a:buChar char="•"/>
              <a:defRPr sz="1000"/>
            </a:lvl4pPr>
            <a:lvl5pPr marL="566738" indent="-104775">
              <a:buFont typeface="Arial"/>
              <a:buChar char="•"/>
              <a:defRPr sz="10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033C-221F-4621-ADA5-4DA5434A9126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14786" y="1656773"/>
            <a:ext cx="3972014" cy="0"/>
          </a:xfrm>
          <a:prstGeom prst="line">
            <a:avLst/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  <p:pic>
        <p:nvPicPr>
          <p:cNvPr id="13" name="Picture 12" descr="kno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936" y="685424"/>
            <a:ext cx="516309" cy="5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1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2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14787" y="1242889"/>
            <a:ext cx="3972013" cy="326957"/>
          </a:xfrm>
        </p:spPr>
        <p:txBody>
          <a:bodyPr anchor="b">
            <a:noAutofit/>
          </a:bodyPr>
          <a:lstStyle>
            <a:lvl1pPr algn="l">
              <a:defRPr sz="1800" b="1" spc="150"/>
            </a:lvl1pPr>
          </a:lstStyle>
          <a:p>
            <a:r>
              <a:rPr lang="en-US" dirty="0"/>
              <a:t>Click </a:t>
            </a:r>
            <a:r>
              <a:rPr lang="en-US"/>
              <a:t>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119176" cy="45855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787" y="1757589"/>
            <a:ext cx="3972013" cy="2506892"/>
          </a:xfrm>
        </p:spPr>
        <p:txBody>
          <a:bodyPr/>
          <a:lstStyle>
            <a:lvl1pPr marL="115888" indent="-115888">
              <a:spcBef>
                <a:spcPts val="2000"/>
              </a:spcBef>
              <a:buFont typeface="Arial"/>
              <a:buChar char="•"/>
              <a:defRPr sz="1600"/>
            </a:lvl1pPr>
            <a:lvl2pPr marL="230188" indent="-114300">
              <a:buFont typeface="Arial"/>
              <a:buChar char="•"/>
              <a:defRPr sz="1400"/>
            </a:lvl2pPr>
            <a:lvl3pPr marL="346075" indent="-115888">
              <a:buFont typeface="Arial"/>
              <a:buChar char="•"/>
              <a:defRPr sz="1400"/>
            </a:lvl3pPr>
            <a:lvl4pPr marL="461963" indent="-115888">
              <a:buFont typeface="Arial"/>
              <a:buChar char="•"/>
              <a:defRPr sz="1000"/>
            </a:lvl4pPr>
            <a:lvl5pPr marL="566738" indent="-104775">
              <a:buFont typeface="Arial"/>
              <a:buChar char="•"/>
              <a:defRPr sz="10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F1C8-4888-4D82-9D72-AAFD33AA0F4A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14786" y="1656773"/>
            <a:ext cx="3972014" cy="0"/>
          </a:xfrm>
          <a:prstGeom prst="line">
            <a:avLst/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  <p:pic>
        <p:nvPicPr>
          <p:cNvPr id="13" name="Picture 12" descr="lighthou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12" y="702509"/>
            <a:ext cx="456358" cy="45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8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2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14787" y="1242889"/>
            <a:ext cx="3972013" cy="326957"/>
          </a:xfrm>
        </p:spPr>
        <p:txBody>
          <a:bodyPr anchor="b">
            <a:noAutofit/>
          </a:bodyPr>
          <a:lstStyle>
            <a:lvl1pPr algn="l">
              <a:defRPr sz="1800" b="1" spc="150"/>
            </a:lvl1pPr>
          </a:lstStyle>
          <a:p>
            <a:r>
              <a:rPr lang="en-US" dirty="0"/>
              <a:t>Click </a:t>
            </a:r>
            <a:r>
              <a:rPr lang="en-US"/>
              <a:t>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119176" cy="45855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787" y="1757589"/>
            <a:ext cx="3972013" cy="2506892"/>
          </a:xfrm>
        </p:spPr>
        <p:txBody>
          <a:bodyPr/>
          <a:lstStyle>
            <a:lvl1pPr marL="115888" indent="-115888">
              <a:spcBef>
                <a:spcPts val="2000"/>
              </a:spcBef>
              <a:buFont typeface="Arial"/>
              <a:buChar char="•"/>
              <a:defRPr sz="1600"/>
            </a:lvl1pPr>
            <a:lvl2pPr marL="230188" indent="-114300">
              <a:buFont typeface="Arial"/>
              <a:buChar char="•"/>
              <a:defRPr sz="1400"/>
            </a:lvl2pPr>
            <a:lvl3pPr marL="346075" indent="-115888">
              <a:buFont typeface="Arial"/>
              <a:buChar char="•"/>
              <a:defRPr sz="1400"/>
            </a:lvl3pPr>
            <a:lvl4pPr marL="461963" indent="-115888">
              <a:buFont typeface="Arial"/>
              <a:buChar char="•"/>
              <a:defRPr sz="1000"/>
            </a:lvl4pPr>
            <a:lvl5pPr marL="566738" indent="-104775">
              <a:buFont typeface="Arial"/>
              <a:buChar char="•"/>
              <a:defRPr sz="10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D05D-5867-44B2-96DB-1DC632EECF13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14786" y="1656773"/>
            <a:ext cx="3972014" cy="0"/>
          </a:xfrm>
          <a:prstGeom prst="line">
            <a:avLst/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  <p:pic>
        <p:nvPicPr>
          <p:cNvPr id="13" name="Picture 12" descr="measurem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12" y="700513"/>
            <a:ext cx="472562" cy="47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75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2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14787" y="1242889"/>
            <a:ext cx="3972013" cy="326957"/>
          </a:xfrm>
        </p:spPr>
        <p:txBody>
          <a:bodyPr anchor="b">
            <a:noAutofit/>
          </a:bodyPr>
          <a:lstStyle>
            <a:lvl1pPr algn="l">
              <a:defRPr sz="1800" b="1" spc="150"/>
            </a:lvl1pPr>
          </a:lstStyle>
          <a:p>
            <a:r>
              <a:rPr lang="en-US" dirty="0"/>
              <a:t>Click </a:t>
            </a:r>
            <a:r>
              <a:rPr lang="en-US"/>
              <a:t>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119176" cy="45855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787" y="1757589"/>
            <a:ext cx="3972013" cy="2506892"/>
          </a:xfrm>
        </p:spPr>
        <p:txBody>
          <a:bodyPr/>
          <a:lstStyle>
            <a:lvl1pPr marL="115888" indent="-115888">
              <a:spcBef>
                <a:spcPts val="2000"/>
              </a:spcBef>
              <a:buFont typeface="Arial"/>
              <a:buChar char="•"/>
              <a:defRPr sz="1600"/>
            </a:lvl1pPr>
            <a:lvl2pPr marL="230188" indent="-114300">
              <a:buFont typeface="Arial"/>
              <a:buChar char="•"/>
              <a:defRPr sz="1400"/>
            </a:lvl2pPr>
            <a:lvl3pPr marL="346075" indent="-115888">
              <a:buFont typeface="Arial"/>
              <a:buChar char="•"/>
              <a:defRPr sz="1400"/>
            </a:lvl3pPr>
            <a:lvl4pPr marL="461963" indent="-115888">
              <a:buFont typeface="Arial"/>
              <a:buChar char="•"/>
              <a:defRPr sz="1000"/>
            </a:lvl4pPr>
            <a:lvl5pPr marL="566738" indent="-104775">
              <a:buFont typeface="Arial"/>
              <a:buChar char="•"/>
              <a:defRPr sz="10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53FC-5B17-49FC-9614-5D850F26FE0B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14786" y="1656773"/>
            <a:ext cx="3972014" cy="0"/>
          </a:xfrm>
          <a:prstGeom prst="line">
            <a:avLst/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  <p:pic>
        <p:nvPicPr>
          <p:cNvPr id="14" name="Picture 13" descr="st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37" y="700513"/>
            <a:ext cx="487442" cy="48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37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5939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E045-D739-43F6-BA8D-A7A54B324D14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4055"/>
            <a:ext cx="8229600" cy="857250"/>
          </a:xfrm>
          <a:ln w="6350" cmpd="sng">
            <a:solidFill>
              <a:schemeClr val="tx2"/>
            </a:solidFill>
          </a:ln>
        </p:spPr>
        <p:txBody>
          <a:bodyPr/>
          <a:lstStyle>
            <a:lvl1pPr algn="ctr">
              <a:defRPr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1427658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5939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BCC2-FC52-402F-81A8-409301E5E379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4055"/>
            <a:ext cx="8229600" cy="857250"/>
          </a:xfrm>
          <a:ln w="6350" cmpd="sng">
            <a:solidFill>
              <a:srgbClr val="9D968D"/>
            </a:solidFill>
          </a:ln>
        </p:spPr>
        <p:txBody>
          <a:bodyPr/>
          <a:lstStyle>
            <a:lvl1pPr algn="ctr">
              <a:defRPr spc="3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457200" y="685800"/>
            <a:ext cx="8229600" cy="3223260"/>
          </a:xfrm>
          <a:prstGeom prst="rect">
            <a:avLst/>
          </a:prstGeom>
          <a:noFill/>
          <a:ln w="6350" cmpd="sng"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2700" cmpd="sng">
                <a:solidFill>
                  <a:srgbClr val="FFFFFF"/>
                </a:solidFill>
              </a:ln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2509548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3EC-AB1F-4B44-AF2F-03893D5C1F9A}" type="datetime1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81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8965" y="4707963"/>
            <a:ext cx="3779229" cy="273844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42422" y="632463"/>
            <a:ext cx="8015214" cy="356636"/>
          </a:xfrm>
        </p:spPr>
        <p:txBody>
          <a:bodyPr wrap="square">
            <a:spAutoFit/>
          </a:bodyPr>
          <a:lstStyle>
            <a:lvl1pPr marL="0" indent="0" algn="l">
              <a:buNone/>
              <a:defRPr sz="15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1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GB" dirty="0"/>
              <a:t>Click to add subhead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88575-1D1D-854D-BCD8-AF60B4C07C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6711" y="1171575"/>
            <a:ext cx="8000925" cy="3328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8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24376"/>
            <a:ext cx="9144000" cy="6191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5800" y="3186113"/>
            <a:ext cx="433070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17293RIL_Assets_16-9_01_Topography.png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19463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5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TO EDIT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495425"/>
            <a:ext cx="8229600" cy="1570435"/>
          </a:xfrm>
        </p:spPr>
        <p:txBody>
          <a:bodyPr anchor="b">
            <a:noAutofit/>
          </a:bodyPr>
          <a:lstStyle>
            <a:lvl1pPr algn="l">
              <a:defRPr sz="6000" b="1" kern="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3592782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header and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8441"/>
            <a:ext cx="8229600" cy="237263"/>
          </a:xfrm>
        </p:spPr>
        <p:txBody>
          <a:bodyPr/>
          <a:lstStyle>
            <a:lvl1pPr marL="0" indent="0">
              <a:buNone/>
              <a:defRPr sz="1350" b="0"/>
            </a:lvl1pPr>
            <a:lvl2pPr marL="0" indent="0">
              <a:spcAft>
                <a:spcPts val="300"/>
              </a:spcAft>
              <a:buNone/>
              <a:defRPr/>
            </a:lvl2pPr>
            <a:lvl3pPr marL="171450" indent="-171450">
              <a:buFont typeface="Wingdings" panose="05000000000000000000" pitchFamily="2" charset="2"/>
              <a:buChar char="§"/>
              <a:defRPr/>
            </a:lvl3pPr>
            <a:lvl4pPr marL="428625" indent="-169069">
              <a:buFont typeface="Arial" panose="020B0604020202020204" pitchFamily="34" charset="0"/>
              <a:buChar char="–"/>
              <a:defRPr/>
            </a:lvl4pPr>
            <a:lvl5pPr marL="688181" indent="-173831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8565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s/infographics/table - long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47698" y="1170552"/>
            <a:ext cx="8015214" cy="290529"/>
          </a:xfrm>
        </p:spPr>
        <p:txBody>
          <a:bodyPr wrap="square">
            <a:spAutoFit/>
          </a:bodyPr>
          <a:lstStyle>
            <a:lvl1pPr marL="0" indent="0" algn="l">
              <a:spcAft>
                <a:spcPts val="0"/>
              </a:spcAft>
              <a:buNone/>
              <a:defRPr sz="1125" b="1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1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8965" y="4707963"/>
            <a:ext cx="3779229" cy="273844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0D9B07-E9B2-C449-9FDC-719C9006F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Stats or infographics –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27820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0BD5-D342-43D1-A201-72CC0FD43BFC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4B2E-461B-3C47-8495-2674B7B5261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4548191"/>
            <a:ext cx="9144000" cy="595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11" name="Picture 10" descr="17293RIL_Assets_16-9_01_Grid.png"/>
          <p:cNvPicPr>
            <a:picLocks noChangeAspect="1"/>
          </p:cNvPicPr>
          <p:nvPr userDrawn="1"/>
        </p:nvPicPr>
        <p:blipFill>
          <a:blip r:embed="rId2" cstate="screen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2"/>
            <a:ext cx="7772400" cy="1102519"/>
          </a:xfrm>
        </p:spPr>
        <p:txBody>
          <a:bodyPr anchor="b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914650"/>
            <a:ext cx="6400800" cy="131445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spc="25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AUGUST 18, 2017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85801" y="2811066"/>
            <a:ext cx="433070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17293RIL_FooterLines_03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24" name="Picture 23" descr="17293RIL_FooterLines_03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4411980"/>
            <a:ext cx="91440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37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24376"/>
            <a:ext cx="9144000" cy="6191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5801" y="3186113"/>
            <a:ext cx="433070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17293RIL_Assets_16-9_01_Topography.png"/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" y="0"/>
            <a:ext cx="9135879" cy="514350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19463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5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TO EDIT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495429"/>
            <a:ext cx="8229600" cy="1570435"/>
          </a:xfrm>
        </p:spPr>
        <p:txBody>
          <a:bodyPr anchor="b">
            <a:noAutofit/>
          </a:bodyPr>
          <a:lstStyle>
            <a:lvl1pPr algn="l">
              <a:defRPr sz="6000" b="1" kern="0" spc="3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9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>
                <a:latin typeface="Verdana"/>
                <a:cs typeface="Verdana"/>
              </a:rPr>
              <a:t> </a:t>
            </a:r>
            <a:r>
              <a:rPr lang="en-US"/>
              <a:t>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89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24376"/>
            <a:ext cx="9144000" cy="6191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5801" y="3186113"/>
            <a:ext cx="433070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17293RIL_Assets_16-9_01_Waves.png"/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495429"/>
            <a:ext cx="8229600" cy="1570435"/>
          </a:xfrm>
        </p:spPr>
        <p:txBody>
          <a:bodyPr anchor="b">
            <a:noAutofit/>
          </a:bodyPr>
          <a:lstStyle>
            <a:lvl1pPr algn="l">
              <a:defRPr sz="6000" b="1" kern="0" spc="3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9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>
                <a:latin typeface="Verdana"/>
                <a:cs typeface="Verdana"/>
              </a:rPr>
              <a:t> </a:t>
            </a:r>
            <a:r>
              <a:rPr lang="en-US"/>
              <a:t>—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19463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5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TO EDIT</a:t>
            </a:r>
          </a:p>
        </p:txBody>
      </p:sp>
    </p:spTree>
    <p:extLst>
      <p:ext uri="{BB962C8B-B14F-4D97-AF65-F5344CB8AC3E}">
        <p14:creationId xmlns:p14="http://schemas.microsoft.com/office/powerpoint/2010/main" val="2362273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24376"/>
            <a:ext cx="9144000" cy="6191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5801" y="3186113"/>
            <a:ext cx="433070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17293RIL_Assets_16-9_01_Diamonds.png"/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495429"/>
            <a:ext cx="8229600" cy="1570435"/>
          </a:xfrm>
        </p:spPr>
        <p:txBody>
          <a:bodyPr anchor="b">
            <a:noAutofit/>
          </a:bodyPr>
          <a:lstStyle>
            <a:lvl1pPr algn="l">
              <a:defRPr sz="6000" b="1" kern="0" spc="3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9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>
                <a:latin typeface="Verdana"/>
                <a:cs typeface="Verdana"/>
              </a:rPr>
              <a:t> </a:t>
            </a:r>
            <a:r>
              <a:rPr lang="en-US"/>
              <a:t>—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19463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5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TO EDIT</a:t>
            </a:r>
          </a:p>
        </p:txBody>
      </p:sp>
    </p:spTree>
    <p:extLst>
      <p:ext uri="{BB962C8B-B14F-4D97-AF65-F5344CB8AC3E}">
        <p14:creationId xmlns:p14="http://schemas.microsoft.com/office/powerpoint/2010/main" val="2149666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24376"/>
            <a:ext cx="9144000" cy="6191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5801" y="3186113"/>
            <a:ext cx="433070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17293RIL_Assets_16-9_01_CrossLines.png"/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495429"/>
            <a:ext cx="8229600" cy="1570435"/>
          </a:xfrm>
        </p:spPr>
        <p:txBody>
          <a:bodyPr anchor="b">
            <a:noAutofit/>
          </a:bodyPr>
          <a:lstStyle>
            <a:lvl1pPr algn="l">
              <a:defRPr sz="6000" b="1" kern="0" spc="3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9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>
                <a:latin typeface="Verdana"/>
                <a:cs typeface="Verdana"/>
              </a:rPr>
              <a:t> </a:t>
            </a:r>
            <a:r>
              <a:rPr lang="en-US"/>
              <a:t>—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19463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5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TO EDIT</a:t>
            </a:r>
          </a:p>
        </p:txBody>
      </p:sp>
    </p:spTree>
    <p:extLst>
      <p:ext uri="{BB962C8B-B14F-4D97-AF65-F5344CB8AC3E}">
        <p14:creationId xmlns:p14="http://schemas.microsoft.com/office/powerpoint/2010/main" val="4009004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69851" indent="-169851">
              <a:lnSpc>
                <a:spcPct val="120000"/>
              </a:lnSpc>
              <a:buFont typeface="Arial"/>
              <a:buChar char="•"/>
              <a:defRPr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 sz="1400"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 marL="625430" indent="-169851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9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3630" y="4736007"/>
            <a:ext cx="1731119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800" kern="0" cap="all" spc="15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91D6A6D-4389-4824-A51E-FA2E0A15B94A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7048" y="4737393"/>
            <a:ext cx="2895600" cy="273844"/>
          </a:xfrm>
          <a:prstGeom prst="rect">
            <a:avLst/>
          </a:prstGeom>
          <a:noFill/>
        </p:spPr>
        <p:txBody>
          <a:bodyPr vert="horz" lIns="91434" tIns="45717" rIns="91434" bIns="45717" rtlCol="0" anchor="ctr"/>
          <a:lstStyle>
            <a:lvl1pPr algn="l">
              <a:defRPr sz="800" kern="0" cap="all" spc="15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46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69851" indent="-169851">
              <a:lnSpc>
                <a:spcPct val="130000"/>
              </a:lnSpc>
              <a:buFont typeface="Arial"/>
              <a:buChar char="•"/>
              <a:defRPr sz="1600">
                <a:solidFill>
                  <a:srgbClr val="262626"/>
                </a:solidFill>
              </a:defRPr>
            </a:lvl1pPr>
            <a:lvl2pPr>
              <a:defRPr sz="1200">
                <a:solidFill>
                  <a:srgbClr val="262626"/>
                </a:solidFill>
              </a:defRPr>
            </a:lvl2pPr>
            <a:lvl3pPr>
              <a:defRPr sz="1200">
                <a:solidFill>
                  <a:srgbClr val="262626"/>
                </a:solidFill>
              </a:defRPr>
            </a:lvl3pPr>
            <a:lvl4pPr>
              <a:defRPr sz="1000">
                <a:solidFill>
                  <a:srgbClr val="262626"/>
                </a:solidFill>
              </a:defRPr>
            </a:lvl4pPr>
            <a:lvl5pPr>
              <a:defRPr sz="10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9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3630" y="4736007"/>
            <a:ext cx="1731119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800" kern="0" cap="all" spc="15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194B16B-53B7-431E-B75A-B9D9E520DD5F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7048" y="4737393"/>
            <a:ext cx="2895600" cy="273844"/>
          </a:xfrm>
          <a:prstGeom prst="rect">
            <a:avLst/>
          </a:prstGeom>
          <a:noFill/>
        </p:spPr>
        <p:txBody>
          <a:bodyPr vert="horz" lIns="91434" tIns="45717" rIns="91434" bIns="45717" rtlCol="0" anchor="ctr"/>
          <a:lstStyle>
            <a:lvl1pPr algn="l">
              <a:defRPr sz="800" kern="0" cap="all" spc="15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97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3231"/>
            <a:ext cx="4038600" cy="3394472"/>
          </a:xfrm>
        </p:spPr>
        <p:txBody>
          <a:bodyPr/>
          <a:lstStyle>
            <a:lvl1pPr marL="169851" indent="-169851">
              <a:lnSpc>
                <a:spcPct val="120000"/>
              </a:lnSpc>
              <a:buFont typeface="Arial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3231"/>
            <a:ext cx="4038600" cy="3394472"/>
          </a:xfrm>
        </p:spPr>
        <p:txBody>
          <a:bodyPr/>
          <a:lstStyle>
            <a:lvl1pPr marL="169851" indent="-169851">
              <a:buFont typeface="Arial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9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483630" y="4736007"/>
            <a:ext cx="1731119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800" kern="0" cap="all" spc="15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2D5F991-1139-43EA-9C5F-FD2BF0BFDE44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7048" y="4737393"/>
            <a:ext cx="2895600" cy="273844"/>
          </a:xfrm>
          <a:prstGeom prst="rect">
            <a:avLst/>
          </a:prstGeom>
          <a:noFill/>
        </p:spPr>
        <p:txBody>
          <a:bodyPr vert="horz" lIns="91434" tIns="45717" rIns="91434" bIns="45717" rtlCol="0" anchor="ctr"/>
          <a:lstStyle>
            <a:lvl1pPr algn="l">
              <a:defRPr sz="800" kern="0" cap="all" spc="15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5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24376"/>
            <a:ext cx="9144000" cy="6191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5800" y="3186113"/>
            <a:ext cx="433070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17293RIL_Assets_16-9_01_Waves.png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495425"/>
            <a:ext cx="8229600" cy="1570435"/>
          </a:xfrm>
        </p:spPr>
        <p:txBody>
          <a:bodyPr anchor="b">
            <a:noAutofit/>
          </a:bodyPr>
          <a:lstStyle>
            <a:lvl1pPr algn="l">
              <a:defRPr sz="6000" b="1" kern="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>
                <a:latin typeface="Verdana"/>
                <a:cs typeface="Verdana"/>
              </a:rPr>
              <a:t> </a:t>
            </a:r>
            <a:r>
              <a:rPr lang="en-US"/>
              <a:t>—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19463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5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TO EDIT</a:t>
            </a:r>
          </a:p>
        </p:txBody>
      </p:sp>
    </p:spTree>
    <p:extLst>
      <p:ext uri="{BB962C8B-B14F-4D97-AF65-F5344CB8AC3E}">
        <p14:creationId xmlns:p14="http://schemas.microsoft.com/office/powerpoint/2010/main" val="4222916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DEDA-4526-4B2B-891B-93F5C759C7BF}" type="datetime1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9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4245473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619" y="1242892"/>
            <a:ext cx="3650556" cy="3021593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728" y="1242893"/>
            <a:ext cx="4116072" cy="3021593"/>
          </a:xfrm>
        </p:spPr>
        <p:txBody>
          <a:bodyPr/>
          <a:lstStyle>
            <a:lvl1pPr marL="115879" indent="-115879">
              <a:spcBef>
                <a:spcPts val="2000"/>
              </a:spcBef>
              <a:buFont typeface="Arial"/>
              <a:buChar char="•"/>
              <a:defRPr sz="1600"/>
            </a:lvl1pPr>
            <a:lvl2pPr marL="230171" indent="-114291">
              <a:buFont typeface="Arial"/>
              <a:buChar char="•"/>
              <a:defRPr sz="1400"/>
            </a:lvl2pPr>
            <a:lvl3pPr marL="346049" indent="-115879">
              <a:buFont typeface="Arial"/>
              <a:buChar char="•"/>
              <a:defRPr sz="1400"/>
            </a:lvl3pPr>
            <a:lvl4pPr marL="461927" indent="-115879">
              <a:buFont typeface="Arial"/>
              <a:buChar char="•"/>
              <a:defRPr sz="1000"/>
            </a:lvl4pPr>
            <a:lvl5pPr marL="566696" indent="-104768">
              <a:buFont typeface="Arial"/>
              <a:buChar char="•"/>
              <a:defRPr sz="10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DEBF-E819-4C5B-AF68-85F2B6472842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>
                <a:latin typeface="Verdana"/>
                <a:cs typeface="Verdana"/>
              </a:rPr>
              <a:t> </a:t>
            </a:r>
            <a:r>
              <a:rPr lang="en-US"/>
              <a:t>—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0628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14791" y="1242893"/>
            <a:ext cx="3972013" cy="326957"/>
          </a:xfrm>
        </p:spPr>
        <p:txBody>
          <a:bodyPr anchor="b">
            <a:noAutofit/>
          </a:bodyPr>
          <a:lstStyle>
            <a:lvl1pPr algn="l">
              <a:defRPr sz="1800" b="1" spc="150"/>
            </a:lvl1pPr>
          </a:lstStyle>
          <a:p>
            <a:r>
              <a:rPr lang="en-US" dirty="0"/>
              <a:t>Click </a:t>
            </a:r>
            <a:r>
              <a:rPr lang="en-US"/>
              <a:t>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2"/>
            <a:ext cx="4119176" cy="4585569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791" y="1757590"/>
            <a:ext cx="3972013" cy="2506892"/>
          </a:xfrm>
        </p:spPr>
        <p:txBody>
          <a:bodyPr/>
          <a:lstStyle>
            <a:lvl1pPr marL="115879" indent="-115879">
              <a:spcBef>
                <a:spcPts val="2000"/>
              </a:spcBef>
              <a:buFont typeface="Arial"/>
              <a:buChar char="•"/>
              <a:defRPr sz="1600"/>
            </a:lvl1pPr>
            <a:lvl2pPr marL="230171" indent="-114291">
              <a:buFont typeface="Arial"/>
              <a:buChar char="•"/>
              <a:defRPr sz="1400"/>
            </a:lvl2pPr>
            <a:lvl3pPr marL="346049" indent="-115879">
              <a:buFont typeface="Arial"/>
              <a:buChar char="•"/>
              <a:defRPr sz="1400"/>
            </a:lvl3pPr>
            <a:lvl4pPr marL="461927" indent="-115879">
              <a:buFont typeface="Arial"/>
              <a:buChar char="•"/>
              <a:defRPr sz="1000"/>
            </a:lvl4pPr>
            <a:lvl5pPr marL="566696" indent="-104768">
              <a:buFont typeface="Arial"/>
              <a:buChar char="•"/>
              <a:defRPr sz="10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3419-5BF2-4572-A47D-E70D3285F665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14786" y="1656773"/>
            <a:ext cx="3972014" cy="0"/>
          </a:xfrm>
          <a:prstGeom prst="line">
            <a:avLst/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9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  <p:pic>
        <p:nvPicPr>
          <p:cNvPr id="12" name="Picture 11" descr="ancho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990" y="679484"/>
            <a:ext cx="512151" cy="51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2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14791" y="1242893"/>
            <a:ext cx="3972013" cy="326957"/>
          </a:xfrm>
        </p:spPr>
        <p:txBody>
          <a:bodyPr anchor="b">
            <a:noAutofit/>
          </a:bodyPr>
          <a:lstStyle>
            <a:lvl1pPr algn="l">
              <a:defRPr sz="1800" b="1" spc="150"/>
            </a:lvl1pPr>
          </a:lstStyle>
          <a:p>
            <a:r>
              <a:rPr lang="en-US" dirty="0"/>
              <a:t>Click </a:t>
            </a:r>
            <a:r>
              <a:rPr lang="en-US"/>
              <a:t>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2"/>
            <a:ext cx="4119176" cy="4585569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791" y="1757590"/>
            <a:ext cx="3972013" cy="2506892"/>
          </a:xfrm>
        </p:spPr>
        <p:txBody>
          <a:bodyPr/>
          <a:lstStyle>
            <a:lvl1pPr marL="115879" indent="-115879">
              <a:spcBef>
                <a:spcPts val="2000"/>
              </a:spcBef>
              <a:buFont typeface="Arial"/>
              <a:buChar char="•"/>
              <a:defRPr sz="1600"/>
            </a:lvl1pPr>
            <a:lvl2pPr marL="230171" indent="-114291">
              <a:buFont typeface="Arial"/>
              <a:buChar char="•"/>
              <a:defRPr sz="1400"/>
            </a:lvl2pPr>
            <a:lvl3pPr marL="346049" indent="-115879">
              <a:buFont typeface="Arial"/>
              <a:buChar char="•"/>
              <a:defRPr sz="1400"/>
            </a:lvl3pPr>
            <a:lvl4pPr marL="461927" indent="-115879">
              <a:buFont typeface="Arial"/>
              <a:buChar char="•"/>
              <a:defRPr sz="1000"/>
            </a:lvl4pPr>
            <a:lvl5pPr marL="566696" indent="-104768">
              <a:buFont typeface="Arial"/>
              <a:buChar char="•"/>
              <a:defRPr sz="10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8CB2-7E5F-4F44-9C90-81428E6D7892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14786" y="1656773"/>
            <a:ext cx="3972014" cy="0"/>
          </a:xfrm>
          <a:prstGeom prst="line">
            <a:avLst/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9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  <p:pic>
        <p:nvPicPr>
          <p:cNvPr id="13" name="Picture 12" descr="kno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937" y="685425"/>
            <a:ext cx="516309" cy="5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40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2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14791" y="1242893"/>
            <a:ext cx="3972013" cy="326957"/>
          </a:xfrm>
        </p:spPr>
        <p:txBody>
          <a:bodyPr anchor="b">
            <a:noAutofit/>
          </a:bodyPr>
          <a:lstStyle>
            <a:lvl1pPr algn="l">
              <a:defRPr sz="1800" b="1" spc="150"/>
            </a:lvl1pPr>
          </a:lstStyle>
          <a:p>
            <a:r>
              <a:rPr lang="en-US" dirty="0"/>
              <a:t>Click </a:t>
            </a:r>
            <a:r>
              <a:rPr lang="en-US"/>
              <a:t>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2"/>
            <a:ext cx="4119176" cy="4585569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791" y="1757590"/>
            <a:ext cx="3972013" cy="2506892"/>
          </a:xfrm>
        </p:spPr>
        <p:txBody>
          <a:bodyPr/>
          <a:lstStyle>
            <a:lvl1pPr marL="115879" indent="-115879">
              <a:spcBef>
                <a:spcPts val="2000"/>
              </a:spcBef>
              <a:buFont typeface="Arial"/>
              <a:buChar char="•"/>
              <a:defRPr sz="1600"/>
            </a:lvl1pPr>
            <a:lvl2pPr marL="230171" indent="-114291">
              <a:buFont typeface="Arial"/>
              <a:buChar char="•"/>
              <a:defRPr sz="1400"/>
            </a:lvl2pPr>
            <a:lvl3pPr marL="346049" indent="-115879">
              <a:buFont typeface="Arial"/>
              <a:buChar char="•"/>
              <a:defRPr sz="1400"/>
            </a:lvl3pPr>
            <a:lvl4pPr marL="461927" indent="-115879">
              <a:buFont typeface="Arial"/>
              <a:buChar char="•"/>
              <a:defRPr sz="1000"/>
            </a:lvl4pPr>
            <a:lvl5pPr marL="566696" indent="-104768">
              <a:buFont typeface="Arial"/>
              <a:buChar char="•"/>
              <a:defRPr sz="10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35FD-A04C-4CDA-B692-4BEF2C265D5D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14786" y="1656773"/>
            <a:ext cx="3972014" cy="0"/>
          </a:xfrm>
          <a:prstGeom prst="line">
            <a:avLst/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9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  <p:pic>
        <p:nvPicPr>
          <p:cNvPr id="13" name="Picture 12" descr="lighthou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414" y="702510"/>
            <a:ext cx="456358" cy="45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31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2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14791" y="1242893"/>
            <a:ext cx="3972013" cy="326957"/>
          </a:xfrm>
        </p:spPr>
        <p:txBody>
          <a:bodyPr anchor="b">
            <a:noAutofit/>
          </a:bodyPr>
          <a:lstStyle>
            <a:lvl1pPr algn="l">
              <a:defRPr sz="1800" b="1" spc="150"/>
            </a:lvl1pPr>
          </a:lstStyle>
          <a:p>
            <a:r>
              <a:rPr lang="en-US" dirty="0"/>
              <a:t>Click </a:t>
            </a:r>
            <a:r>
              <a:rPr lang="en-US"/>
              <a:t>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2"/>
            <a:ext cx="4119176" cy="4585569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791" y="1757590"/>
            <a:ext cx="3972013" cy="2506892"/>
          </a:xfrm>
        </p:spPr>
        <p:txBody>
          <a:bodyPr/>
          <a:lstStyle>
            <a:lvl1pPr marL="115879" indent="-115879">
              <a:spcBef>
                <a:spcPts val="2000"/>
              </a:spcBef>
              <a:buFont typeface="Arial"/>
              <a:buChar char="•"/>
              <a:defRPr sz="1600"/>
            </a:lvl1pPr>
            <a:lvl2pPr marL="230171" indent="-114291">
              <a:buFont typeface="Arial"/>
              <a:buChar char="•"/>
              <a:defRPr sz="1400"/>
            </a:lvl2pPr>
            <a:lvl3pPr marL="346049" indent="-115879">
              <a:buFont typeface="Arial"/>
              <a:buChar char="•"/>
              <a:defRPr sz="1400"/>
            </a:lvl3pPr>
            <a:lvl4pPr marL="461927" indent="-115879">
              <a:buFont typeface="Arial"/>
              <a:buChar char="•"/>
              <a:defRPr sz="1000"/>
            </a:lvl4pPr>
            <a:lvl5pPr marL="566696" indent="-104768">
              <a:buFont typeface="Arial"/>
              <a:buChar char="•"/>
              <a:defRPr sz="10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CA14-0693-4EDF-9802-FCF06A5CF1B0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14786" y="1656773"/>
            <a:ext cx="3972014" cy="0"/>
          </a:xfrm>
          <a:prstGeom prst="line">
            <a:avLst/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9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  <p:pic>
        <p:nvPicPr>
          <p:cNvPr id="13" name="Picture 12" descr="measuremen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412" y="700513"/>
            <a:ext cx="472562" cy="47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14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2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14791" y="1242893"/>
            <a:ext cx="3972013" cy="326957"/>
          </a:xfrm>
        </p:spPr>
        <p:txBody>
          <a:bodyPr anchor="b">
            <a:noAutofit/>
          </a:bodyPr>
          <a:lstStyle>
            <a:lvl1pPr algn="l">
              <a:defRPr sz="1800" b="1" spc="150"/>
            </a:lvl1pPr>
          </a:lstStyle>
          <a:p>
            <a:r>
              <a:rPr lang="en-US" dirty="0"/>
              <a:t>Click </a:t>
            </a:r>
            <a:r>
              <a:rPr lang="en-US"/>
              <a:t>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2"/>
            <a:ext cx="4119176" cy="4585569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791" y="1757590"/>
            <a:ext cx="3972013" cy="2506892"/>
          </a:xfrm>
        </p:spPr>
        <p:txBody>
          <a:bodyPr/>
          <a:lstStyle>
            <a:lvl1pPr marL="115879" indent="-115879">
              <a:spcBef>
                <a:spcPts val="2000"/>
              </a:spcBef>
              <a:buFont typeface="Arial"/>
              <a:buChar char="•"/>
              <a:defRPr sz="1600"/>
            </a:lvl1pPr>
            <a:lvl2pPr marL="230171" indent="-114291">
              <a:buFont typeface="Arial"/>
              <a:buChar char="•"/>
              <a:defRPr sz="1400"/>
            </a:lvl2pPr>
            <a:lvl3pPr marL="346049" indent="-115879">
              <a:buFont typeface="Arial"/>
              <a:buChar char="•"/>
              <a:defRPr sz="1400"/>
            </a:lvl3pPr>
            <a:lvl4pPr marL="461927" indent="-115879">
              <a:buFont typeface="Arial"/>
              <a:buChar char="•"/>
              <a:defRPr sz="1000"/>
            </a:lvl4pPr>
            <a:lvl5pPr marL="566696" indent="-104768">
              <a:buFont typeface="Arial"/>
              <a:buChar char="•"/>
              <a:defRPr sz="10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1010-2C39-4C4B-945D-FA901677191E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14786" y="1656773"/>
            <a:ext cx="3972014" cy="0"/>
          </a:xfrm>
          <a:prstGeom prst="line">
            <a:avLst/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9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  <p:pic>
        <p:nvPicPr>
          <p:cNvPr id="14" name="Picture 13" descr="sta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939" y="700513"/>
            <a:ext cx="487442" cy="48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72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9144000" cy="4593981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EB95-11CB-4D0B-B4A2-884C987F8F91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4055"/>
            <a:ext cx="8229600" cy="857250"/>
          </a:xfrm>
          <a:ln w="6350" cmpd="sng">
            <a:solidFill>
              <a:schemeClr val="tx2"/>
            </a:solidFill>
          </a:ln>
        </p:spPr>
        <p:txBody>
          <a:bodyPr/>
          <a:lstStyle>
            <a:lvl1pPr algn="ctr">
              <a:defRPr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9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2628010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9144000" cy="4593981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7695-0A4F-4DD7-AE29-D084FB0C602B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4055"/>
            <a:ext cx="8229600" cy="857250"/>
          </a:xfrm>
          <a:ln w="6350" cmpd="sng">
            <a:solidFill>
              <a:srgbClr val="9D968D"/>
            </a:solidFill>
          </a:ln>
        </p:spPr>
        <p:txBody>
          <a:bodyPr/>
          <a:lstStyle>
            <a:lvl1pPr algn="ctr">
              <a:defRPr spc="3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457200" y="685800"/>
            <a:ext cx="8229600" cy="3223260"/>
          </a:xfrm>
          <a:prstGeom prst="rect">
            <a:avLst/>
          </a:prstGeom>
          <a:noFill/>
          <a:ln w="6350" cmpd="sng"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 rtlCol="0" anchor="ctr"/>
          <a:lstStyle/>
          <a:p>
            <a:pPr algn="ctr"/>
            <a:endParaRPr lang="en-US">
              <a:ln w="12700" cmpd="sng">
                <a:solidFill>
                  <a:srgbClr val="FFFFFF"/>
                </a:solidFill>
              </a:ln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9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3551640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2028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24376"/>
            <a:ext cx="9144000" cy="6191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5800" y="3186113"/>
            <a:ext cx="433070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17293RIL_Assets_16-9_01_Diamonds.png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495425"/>
            <a:ext cx="8229600" cy="1570435"/>
          </a:xfrm>
        </p:spPr>
        <p:txBody>
          <a:bodyPr anchor="b">
            <a:noAutofit/>
          </a:bodyPr>
          <a:lstStyle>
            <a:lvl1pPr algn="l">
              <a:defRPr sz="6000" b="1" kern="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19463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5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TO EDIT</a:t>
            </a:r>
          </a:p>
        </p:txBody>
      </p:sp>
    </p:spTree>
    <p:extLst>
      <p:ext uri="{BB962C8B-B14F-4D97-AF65-F5344CB8AC3E}">
        <p14:creationId xmlns:p14="http://schemas.microsoft.com/office/powerpoint/2010/main" val="22889246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icture Placeholder 122"/>
          <p:cNvSpPr>
            <a:spLocks noGrp="1"/>
          </p:cNvSpPr>
          <p:nvPr>
            <p:ph type="pic" sz="quarter" idx="14"/>
          </p:nvPr>
        </p:nvSpPr>
        <p:spPr>
          <a:xfrm>
            <a:off x="667664" y="3926666"/>
            <a:ext cx="607500" cy="60750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5" name="Picture Placeholder 122"/>
          <p:cNvSpPr>
            <a:spLocks noGrp="1"/>
          </p:cNvSpPr>
          <p:nvPr>
            <p:ph type="pic" sz="quarter" idx="15"/>
          </p:nvPr>
        </p:nvSpPr>
        <p:spPr>
          <a:xfrm>
            <a:off x="2100266" y="3925601"/>
            <a:ext cx="607500" cy="608565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6" name="Picture Placeholder 122"/>
          <p:cNvSpPr>
            <a:spLocks noGrp="1"/>
          </p:cNvSpPr>
          <p:nvPr>
            <p:ph type="pic" sz="quarter" idx="16"/>
          </p:nvPr>
        </p:nvSpPr>
        <p:spPr>
          <a:xfrm>
            <a:off x="3545862" y="3925601"/>
            <a:ext cx="607500" cy="608565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7" name="Picture Placeholder 122"/>
          <p:cNvSpPr>
            <a:spLocks noGrp="1"/>
          </p:cNvSpPr>
          <p:nvPr>
            <p:ph type="pic" sz="quarter" idx="17"/>
          </p:nvPr>
        </p:nvSpPr>
        <p:spPr>
          <a:xfrm>
            <a:off x="4978465" y="3925601"/>
            <a:ext cx="607500" cy="608565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8" name="Picture Placeholder 122"/>
          <p:cNvSpPr>
            <a:spLocks noGrp="1"/>
          </p:cNvSpPr>
          <p:nvPr>
            <p:ph type="pic" sz="quarter" idx="18"/>
          </p:nvPr>
        </p:nvSpPr>
        <p:spPr>
          <a:xfrm>
            <a:off x="6424061" y="3925601"/>
            <a:ext cx="607500" cy="608565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9" name="Picture Placeholder 122"/>
          <p:cNvSpPr>
            <a:spLocks noGrp="1"/>
          </p:cNvSpPr>
          <p:nvPr>
            <p:ph type="pic" sz="quarter" idx="19"/>
          </p:nvPr>
        </p:nvSpPr>
        <p:spPr>
          <a:xfrm>
            <a:off x="7856663" y="3925601"/>
            <a:ext cx="607500" cy="608565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0" name="Picture Placeholder 122"/>
          <p:cNvSpPr>
            <a:spLocks noGrp="1"/>
          </p:cNvSpPr>
          <p:nvPr>
            <p:ph type="pic" sz="quarter" idx="11"/>
          </p:nvPr>
        </p:nvSpPr>
        <p:spPr>
          <a:xfrm>
            <a:off x="1282186" y="2429139"/>
            <a:ext cx="810001" cy="8100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1" name="Picture Placeholder 122"/>
          <p:cNvSpPr>
            <a:spLocks noGrp="1"/>
          </p:cNvSpPr>
          <p:nvPr>
            <p:ph type="pic" sz="quarter" idx="12"/>
          </p:nvPr>
        </p:nvSpPr>
        <p:spPr>
          <a:xfrm>
            <a:off x="4160382" y="2429138"/>
            <a:ext cx="810000" cy="8100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2" name="Picture Placeholder 122"/>
          <p:cNvSpPr>
            <a:spLocks noGrp="1"/>
          </p:cNvSpPr>
          <p:nvPr>
            <p:ph type="pic" sz="quarter" idx="13"/>
          </p:nvPr>
        </p:nvSpPr>
        <p:spPr>
          <a:xfrm>
            <a:off x="7038581" y="2429138"/>
            <a:ext cx="810000" cy="8100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3" name="Picture Placeholder 122"/>
          <p:cNvSpPr>
            <a:spLocks noGrp="1"/>
          </p:cNvSpPr>
          <p:nvPr>
            <p:ph type="pic" sz="quarter" idx="10"/>
          </p:nvPr>
        </p:nvSpPr>
        <p:spPr>
          <a:xfrm>
            <a:off x="4058096" y="759400"/>
            <a:ext cx="984549" cy="9801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1409C-AC13-489B-94E5-0161C456CCD2}"/>
              </a:ext>
            </a:extLst>
          </p:cNvPr>
          <p:cNvSpPr/>
          <p:nvPr userDrawn="1"/>
        </p:nvSpPr>
        <p:spPr>
          <a:xfrm rot="16200000">
            <a:off x="-2231830" y="2231833"/>
            <a:ext cx="5143500" cy="6798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56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 txBox="1">
            <a:spLocks/>
          </p:cNvSpPr>
          <p:nvPr/>
        </p:nvSpPr>
        <p:spPr>
          <a:xfrm>
            <a:off x="8621713" y="4692650"/>
            <a:ext cx="381000" cy="285750"/>
          </a:xfrm>
          <a:prstGeom prst="rect">
            <a:avLst/>
          </a:prstGeom>
        </p:spPr>
        <p:txBody>
          <a:bodyPr lIns="91438" tIns="45719" rIns="91438" bIns="45719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fld id="{FA2882B4-A178-4FA1-B00D-26B086D3A84D}" type="slidenum">
              <a:rPr lang="en-US" altLang="en-US" sz="6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7"/>
          <p:cNvSpPr txBox="1">
            <a:spLocks/>
          </p:cNvSpPr>
          <p:nvPr userDrawn="1"/>
        </p:nvSpPr>
        <p:spPr>
          <a:xfrm>
            <a:off x="8621713" y="4692650"/>
            <a:ext cx="381000" cy="285750"/>
          </a:xfrm>
          <a:prstGeom prst="rect">
            <a:avLst/>
          </a:prstGeom>
        </p:spPr>
        <p:txBody>
          <a:bodyPr lIns="91438" tIns="45719" rIns="91438" bIns="45719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fld id="{FA2882B4-A178-4FA1-B00D-26B086D3A84D}" type="slidenum">
              <a:rPr lang="en-US" altLang="en-US" sz="6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764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 txBox="1">
            <a:spLocks/>
          </p:cNvSpPr>
          <p:nvPr/>
        </p:nvSpPr>
        <p:spPr>
          <a:xfrm>
            <a:off x="8621713" y="4692650"/>
            <a:ext cx="381000" cy="285750"/>
          </a:xfrm>
          <a:prstGeom prst="rect">
            <a:avLst/>
          </a:prstGeom>
        </p:spPr>
        <p:txBody>
          <a:bodyPr lIns="91438" tIns="45719" rIns="91438" bIns="45719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fld id="{FA2882B4-A178-4FA1-B00D-26B086D3A84D}" type="slidenum">
              <a:rPr lang="en-US" altLang="en-US" sz="6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7"/>
          <p:cNvSpPr txBox="1">
            <a:spLocks/>
          </p:cNvSpPr>
          <p:nvPr userDrawn="1"/>
        </p:nvSpPr>
        <p:spPr>
          <a:xfrm>
            <a:off x="8621713" y="4692650"/>
            <a:ext cx="381000" cy="285750"/>
          </a:xfrm>
          <a:prstGeom prst="rect">
            <a:avLst/>
          </a:prstGeom>
        </p:spPr>
        <p:txBody>
          <a:bodyPr lIns="91438" tIns="45719" rIns="91438" bIns="45719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fld id="{FA2882B4-A178-4FA1-B00D-26B086D3A84D}" type="slidenum">
              <a:rPr lang="en-US" altLang="en-US" sz="6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32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EAEA06-F697-37F1-8B3B-FF06CCE6A622}"/>
              </a:ext>
            </a:extLst>
          </p:cNvPr>
          <p:cNvSpPr/>
          <p:nvPr userDrawn="1"/>
        </p:nvSpPr>
        <p:spPr>
          <a:xfrm>
            <a:off x="0" y="0"/>
            <a:ext cx="9144000" cy="85725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5"/>
              </a:gs>
              <a:gs pos="75000">
                <a:schemeClr val="accent1"/>
              </a:gs>
              <a:gs pos="100000">
                <a:srgbClr val="9DB0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CE4FA-544C-9270-007B-4C72D19F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214313"/>
            <a:ext cx="8572499" cy="428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88FF8-410B-B267-13F6-0E897E992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3DFBE20E-935C-D187-3B81-7115D59DB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r="25000" b="12500"/>
          <a:stretch/>
        </p:blipFill>
        <p:spPr>
          <a:xfrm>
            <a:off x="8286750" y="0"/>
            <a:ext cx="857251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56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EAEA06-F697-37F1-8B3B-FF06CCE6A622}"/>
              </a:ext>
            </a:extLst>
          </p:cNvPr>
          <p:cNvSpPr/>
          <p:nvPr userDrawn="1"/>
        </p:nvSpPr>
        <p:spPr>
          <a:xfrm>
            <a:off x="0" y="0"/>
            <a:ext cx="9144000" cy="85725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34000">
                <a:schemeClr val="accent5"/>
              </a:gs>
              <a:gs pos="66000">
                <a:schemeClr val="accent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88FF8-410B-B267-13F6-0E897E992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3DFBE20E-935C-D187-3B81-7115D59DB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r="25000" b="12500"/>
          <a:stretch/>
        </p:blipFill>
        <p:spPr>
          <a:xfrm>
            <a:off x="8286750" y="0"/>
            <a:ext cx="857251" cy="8572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1168762-F944-8B14-78EC-A4D0F8F2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214313"/>
            <a:ext cx="8572499" cy="428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61286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EAEA06-F697-37F1-8B3B-FF06CCE6A622}"/>
              </a:ext>
            </a:extLst>
          </p:cNvPr>
          <p:cNvSpPr/>
          <p:nvPr userDrawn="1"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88FF8-410B-B267-13F6-0E897E992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3DFBE20E-935C-D187-3B81-7115D59DB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r="25000" b="12500"/>
          <a:stretch/>
        </p:blipFill>
        <p:spPr>
          <a:xfrm>
            <a:off x="8286750" y="0"/>
            <a:ext cx="857251" cy="8572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8CE3AE-EC5D-81D3-6B65-5274F61E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214313"/>
            <a:ext cx="8572499" cy="428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15329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EAEA06-F697-37F1-8B3B-FF06CCE6A622}"/>
              </a:ext>
            </a:extLst>
          </p:cNvPr>
          <p:cNvSpPr/>
          <p:nvPr userDrawn="1"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88FF8-410B-B267-13F6-0E897E992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3DFBE20E-935C-D187-3B81-7115D59DB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r="25000" b="12500"/>
          <a:stretch/>
        </p:blipFill>
        <p:spPr>
          <a:xfrm>
            <a:off x="8286750" y="0"/>
            <a:ext cx="857251" cy="8572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812A50-FE8D-F897-0160-18981786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214313"/>
            <a:ext cx="8572499" cy="428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88875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EAEA06-F697-37F1-8B3B-FF06CCE6A622}"/>
              </a:ext>
            </a:extLst>
          </p:cNvPr>
          <p:cNvSpPr/>
          <p:nvPr userDrawn="1"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88FF8-410B-B267-13F6-0E897E992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3DFBE20E-935C-D187-3B81-7115D59DB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r="25000" b="12500"/>
          <a:stretch/>
        </p:blipFill>
        <p:spPr>
          <a:xfrm>
            <a:off x="8286750" y="0"/>
            <a:ext cx="857251" cy="8572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448A078-08CE-FCEC-C561-E64C82D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214313"/>
            <a:ext cx="8572499" cy="428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8038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EAEA06-F697-37F1-8B3B-FF06CCE6A622}"/>
              </a:ext>
            </a:extLst>
          </p:cNvPr>
          <p:cNvSpPr/>
          <p:nvPr userDrawn="1"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9D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88FF8-410B-B267-13F6-0E897E992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3DFBE20E-935C-D187-3B81-7115D59DB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r="25000" b="12500"/>
          <a:stretch/>
        </p:blipFill>
        <p:spPr>
          <a:xfrm>
            <a:off x="8286750" y="0"/>
            <a:ext cx="857251" cy="8572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0E8FA15-8B3B-16EB-F957-278FFBD15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1" y="214313"/>
            <a:ext cx="8572499" cy="428626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5389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76F19-7471-A511-61D9-6D703FD29737}"/>
              </a:ext>
            </a:extLst>
          </p:cNvPr>
          <p:cNvSpPr/>
          <p:nvPr userDrawn="1"/>
        </p:nvSpPr>
        <p:spPr>
          <a:xfrm>
            <a:off x="0" y="0"/>
            <a:ext cx="9144000" cy="85725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5"/>
              </a:gs>
              <a:gs pos="75000">
                <a:schemeClr val="accent1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88FF8-410B-B267-13F6-0E897E992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3DFBE20E-935C-D187-3B81-7115D59DB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r="25000" b="12500"/>
          <a:stretch/>
        </p:blipFill>
        <p:spPr>
          <a:xfrm>
            <a:off x="8286750" y="0"/>
            <a:ext cx="857251" cy="8572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D2F0667-1E23-F3FF-95A4-DE693C271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214313"/>
            <a:ext cx="8572499" cy="428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57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24376"/>
            <a:ext cx="9144000" cy="6191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5800" y="3186113"/>
            <a:ext cx="433070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17293RIL_Assets_16-9_01_CrossLines.png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495425"/>
            <a:ext cx="8229600" cy="1570435"/>
          </a:xfrm>
        </p:spPr>
        <p:txBody>
          <a:bodyPr anchor="b">
            <a:noAutofit/>
          </a:bodyPr>
          <a:lstStyle>
            <a:lvl1pPr algn="l">
              <a:defRPr sz="6000" b="1" kern="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19463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5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TO EDIT</a:t>
            </a:r>
          </a:p>
        </p:txBody>
      </p:sp>
    </p:spTree>
    <p:extLst>
      <p:ext uri="{BB962C8B-B14F-4D97-AF65-F5344CB8AC3E}">
        <p14:creationId xmlns:p14="http://schemas.microsoft.com/office/powerpoint/2010/main" val="24843682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EAEA06-F697-37F1-8B3B-FF06CCE6A622}"/>
              </a:ext>
            </a:extLst>
          </p:cNvPr>
          <p:cNvSpPr/>
          <p:nvPr userDrawn="1"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CE4FA-544C-9270-007B-4C72D19FD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88FF8-410B-B267-13F6-0E897E992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3DFBE20E-935C-D187-3B81-7115D59DB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r="25000" b="12500"/>
          <a:stretch/>
        </p:blipFill>
        <p:spPr>
          <a:xfrm>
            <a:off x="8286750" y="0"/>
            <a:ext cx="857251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808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w/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F9ED5A5-5795-47D0-8097-840E7CA3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91704"/>
            <a:ext cx="571500" cy="4566047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108FC3-2086-42A6-B60E-44A08E7CD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371" y="291704"/>
            <a:ext cx="7565881" cy="4566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76782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EFE2F-8D95-4731-AB1F-7CDB5F8D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77D398-F0B6-4476-9FFD-E21FD745EB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5750" y="1285877"/>
            <a:ext cx="8572500" cy="3143249"/>
          </a:xfrm>
          <a:prstGeom prst="rect">
            <a:avLst/>
          </a:prstGeom>
        </p:spPr>
        <p:txBody>
          <a:bodyPr/>
          <a:lstStyle>
            <a:lvl1pPr marL="285743" indent="-285743" algn="l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500051" indent="-214308"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lvl2pPr>
            <a:lvl3pPr marL="785793" indent="-214308">
              <a:buFont typeface="Arial" panose="020B0604020202020204" pitchFamily="34" charset="0"/>
              <a:buChar char="»"/>
              <a:defRPr/>
            </a:lvl3pPr>
            <a:lvl4pPr marL="1035818" indent="-178589">
              <a:buFont typeface="Arial" panose="020B0604020202020204" pitchFamily="34" charset="0"/>
              <a:buChar char="•"/>
              <a:defRPr/>
            </a:lvl4pPr>
            <a:lvl5pPr marL="1321561" indent="-178589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33577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w/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F9ED5A5-5795-47D0-8097-840E7CA3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91704"/>
            <a:ext cx="571500" cy="4566047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108FC3-2086-42A6-B60E-44A08E7CD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371" y="291704"/>
            <a:ext cx="7565881" cy="4566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76782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EFE2F-8D95-4731-AB1F-7CDB5F8D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77D398-F0B6-4476-9FFD-E21FD745EB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5750" y="1285877"/>
            <a:ext cx="8572500" cy="3143249"/>
          </a:xfrm>
          <a:prstGeom prst="rect">
            <a:avLst/>
          </a:prstGeom>
        </p:spPr>
        <p:txBody>
          <a:bodyPr/>
          <a:lstStyle>
            <a:lvl1pPr marL="285743" indent="-285743" algn="l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500051" indent="-214308"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lvl2pPr>
            <a:lvl3pPr marL="785793" indent="-214308">
              <a:buFont typeface="Arial" panose="020B0604020202020204" pitchFamily="34" charset="0"/>
              <a:buChar char="»"/>
              <a:defRPr/>
            </a:lvl3pPr>
            <a:lvl4pPr marL="1035818" indent="-178589">
              <a:buFont typeface="Arial" panose="020B0604020202020204" pitchFamily="34" charset="0"/>
              <a:buChar char="•"/>
              <a:defRPr/>
            </a:lvl4pPr>
            <a:lvl5pPr marL="1321561" indent="-178589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335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69863" indent="-169863">
              <a:lnSpc>
                <a:spcPct val="120000"/>
              </a:lnSpc>
              <a:buFont typeface="Arial"/>
              <a:buChar char="•"/>
              <a:defRPr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 sz="1400"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 marL="625475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3627" y="4736007"/>
            <a:ext cx="17311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kern="0" cap="all" spc="15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9B98C73-316C-4DDB-920A-BECFAB153CB1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7048" y="4737392"/>
            <a:ext cx="28956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800" kern="0" cap="all" spc="15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8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69863" indent="-169863">
              <a:lnSpc>
                <a:spcPct val="130000"/>
              </a:lnSpc>
              <a:buFont typeface="Arial"/>
              <a:buChar char="•"/>
              <a:defRPr sz="1600">
                <a:solidFill>
                  <a:srgbClr val="262626"/>
                </a:solidFill>
              </a:defRPr>
            </a:lvl1pPr>
            <a:lvl2pPr>
              <a:defRPr sz="1200">
                <a:solidFill>
                  <a:srgbClr val="262626"/>
                </a:solidFill>
              </a:defRPr>
            </a:lvl2pPr>
            <a:lvl3pPr>
              <a:defRPr sz="1200">
                <a:solidFill>
                  <a:srgbClr val="262626"/>
                </a:solidFill>
              </a:defRPr>
            </a:lvl3pPr>
            <a:lvl4pPr>
              <a:defRPr sz="1000">
                <a:solidFill>
                  <a:srgbClr val="262626"/>
                </a:solidFill>
              </a:defRPr>
            </a:lvl4pPr>
            <a:lvl5pPr>
              <a:defRPr sz="10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3627" y="4736007"/>
            <a:ext cx="17311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kern="0" cap="all" spc="15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CC5BA31-3513-4E4E-86DC-B6B6272B8309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7048" y="4737392"/>
            <a:ext cx="28956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800" kern="0" cap="all" spc="15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8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3229"/>
            <a:ext cx="4038600" cy="3394472"/>
          </a:xfrm>
        </p:spPr>
        <p:txBody>
          <a:bodyPr/>
          <a:lstStyle>
            <a:lvl1pPr marL="169863" indent="-169863">
              <a:lnSpc>
                <a:spcPct val="120000"/>
              </a:lnSpc>
              <a:buFont typeface="Arial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3229"/>
            <a:ext cx="4038600" cy="3394472"/>
          </a:xfrm>
        </p:spPr>
        <p:txBody>
          <a:bodyPr/>
          <a:lstStyle>
            <a:lvl1pPr marL="169863" indent="-169863">
              <a:buFont typeface="Arial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483627" y="4736007"/>
            <a:ext cx="17311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kern="0" cap="all" spc="15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6D7AA39E-F536-4281-B3D1-3ADCDBE49344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7048" y="4737392"/>
            <a:ext cx="28956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800" kern="0" cap="all" spc="15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7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5947-3F92-44DF-8022-D8EFA91B9124}" type="datetime1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339410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8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594623"/>
            <a:ext cx="9144000" cy="5488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3229"/>
            <a:ext cx="8229600" cy="3324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3627" y="4736007"/>
            <a:ext cx="17311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kern="0" cap="all" spc="15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7677DCF-1FFF-4457-8338-7A0A466E3AE8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7048" y="4737392"/>
            <a:ext cx="28956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800" kern="0" cap="all" spc="15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5545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0" r:id="rId6"/>
    <p:sldLayoutId id="2147483667" r:id="rId7"/>
    <p:sldLayoutId id="2147483652" r:id="rId8"/>
    <p:sldLayoutId id="2147483654" r:id="rId9"/>
    <p:sldLayoutId id="2147483666" r:id="rId10"/>
    <p:sldLayoutId id="2147483657" r:id="rId11"/>
    <p:sldLayoutId id="2147483668" r:id="rId12"/>
    <p:sldLayoutId id="2147483669" r:id="rId13"/>
    <p:sldLayoutId id="2147483670" r:id="rId14"/>
    <p:sldLayoutId id="2147483671" r:id="rId15"/>
    <p:sldLayoutId id="2147483658" r:id="rId16"/>
    <p:sldLayoutId id="2147483665" r:id="rId17"/>
    <p:sldLayoutId id="2147483673" r:id="rId18"/>
    <p:sldLayoutId id="2147483784" r:id="rId19"/>
    <p:sldLayoutId id="2147483785" r:id="rId20"/>
    <p:sldLayoutId id="2147483787" r:id="rId2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0" cap="all" spc="25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169863" indent="-169863" algn="l" defTabSz="457200" rtl="0" eaLnBrk="1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chemeClr val="tx1"/>
        </a:buClr>
        <a:buFont typeface="Arial"/>
        <a:buChar char="•"/>
        <a:defRPr sz="2000" b="1" kern="1200">
          <a:solidFill>
            <a:schemeClr val="accent6">
              <a:lumMod val="50000"/>
            </a:schemeClr>
          </a:solidFill>
          <a:latin typeface="Georgia"/>
          <a:ea typeface="+mn-ea"/>
          <a:cs typeface="Georgia"/>
        </a:defRPr>
      </a:lvl1pPr>
      <a:lvl2pPr marL="285750" indent="-169863" algn="l" defTabSz="4572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/>
        <a:buChar char="•"/>
        <a:defRPr sz="1600" b="1" kern="1200">
          <a:solidFill>
            <a:srgbClr val="002855"/>
          </a:solidFill>
          <a:latin typeface="Arial"/>
          <a:ea typeface="+mn-ea"/>
          <a:cs typeface="Arial"/>
        </a:defRPr>
      </a:lvl2pPr>
      <a:lvl3pPr marL="401638" indent="-171450" algn="l" defTabSz="457200" rtl="0" eaLnBrk="1" latinLnBrk="0" hangingPunct="1">
        <a:lnSpc>
          <a:spcPct val="130000"/>
        </a:lnSpc>
        <a:spcBef>
          <a:spcPct val="20000"/>
        </a:spcBef>
        <a:buClr>
          <a:schemeClr val="tx1"/>
        </a:buClr>
        <a:buFont typeface="Arial"/>
        <a:buChar char="•"/>
        <a:defRPr sz="1400" b="0" kern="1200">
          <a:solidFill>
            <a:srgbClr val="002855"/>
          </a:solidFill>
          <a:latin typeface="Arial"/>
          <a:ea typeface="+mn-ea"/>
          <a:cs typeface="Arial"/>
        </a:defRPr>
      </a:lvl3pPr>
      <a:lvl4pPr marL="515938" indent="-176213" algn="l" defTabSz="457200" rtl="0" eaLnBrk="1" latinLnBrk="0" hangingPunct="1">
        <a:lnSpc>
          <a:spcPct val="140000"/>
        </a:lnSpc>
        <a:spcBef>
          <a:spcPct val="20000"/>
        </a:spcBef>
        <a:buClr>
          <a:schemeClr val="tx1"/>
        </a:buClr>
        <a:buFont typeface="Arial"/>
        <a:buChar char="•"/>
        <a:defRPr sz="1000" b="1" kern="0" cap="all" spc="50">
          <a:solidFill>
            <a:srgbClr val="002855"/>
          </a:solidFill>
          <a:latin typeface="Arial"/>
          <a:ea typeface="+mn-ea"/>
          <a:cs typeface="Arial"/>
        </a:defRPr>
      </a:lvl4pPr>
      <a:lvl5pPr marL="625475" indent="-169863" algn="l" defTabSz="457200" rtl="0" eaLnBrk="1" latinLnBrk="0" hangingPunct="1">
        <a:lnSpc>
          <a:spcPts val="1800"/>
        </a:lnSpc>
        <a:spcBef>
          <a:spcPct val="20000"/>
        </a:spcBef>
        <a:buClr>
          <a:schemeClr val="tx1"/>
        </a:buClr>
        <a:buFont typeface="Arial"/>
        <a:buChar char="•"/>
        <a:defRPr sz="1000" b="0" kern="0" cap="all" spc="90">
          <a:solidFill>
            <a:srgbClr val="002855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594626"/>
            <a:ext cx="9144000" cy="5488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3229"/>
            <a:ext cx="8229600" cy="3324225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3630" y="4736007"/>
            <a:ext cx="1731119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800" kern="0" cap="all" spc="15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C2DC1D-105F-4012-B214-9064FEEFA066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7048" y="4737393"/>
            <a:ext cx="2895600" cy="273844"/>
          </a:xfrm>
          <a:prstGeom prst="rect">
            <a:avLst/>
          </a:prstGeom>
          <a:noFill/>
        </p:spPr>
        <p:txBody>
          <a:bodyPr vert="horz" lIns="91434" tIns="45717" rIns="91434" bIns="45717" rtlCol="0" anchor="ctr"/>
          <a:lstStyle>
            <a:lvl1pPr algn="l">
              <a:defRPr sz="800" kern="0" cap="all" spc="15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9239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‹#›</a:t>
            </a:fld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11336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6" r:id="rId20"/>
    <p:sldLayoutId id="2147483788" r:id="rId21"/>
  </p:sldLayoutIdLst>
  <p:hf sldNum="0" hdr="0" ftr="0" dt="0"/>
  <p:txStyles>
    <p:titleStyle>
      <a:lvl1pPr algn="l" defTabSz="457166" rtl="0" eaLnBrk="1" latinLnBrk="0" hangingPunct="1">
        <a:spcBef>
          <a:spcPct val="0"/>
        </a:spcBef>
        <a:buNone/>
        <a:defRPr sz="2400" b="1" kern="0" cap="all" spc="25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169851" indent="-169851" algn="l" defTabSz="457166" rtl="0" eaLnBrk="1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chemeClr val="tx1"/>
        </a:buClr>
        <a:buFont typeface="Arial"/>
        <a:buChar char="•"/>
        <a:defRPr sz="2000" b="1" kern="1200">
          <a:solidFill>
            <a:schemeClr val="accent6">
              <a:lumMod val="50000"/>
            </a:schemeClr>
          </a:solidFill>
          <a:latin typeface="Georgia"/>
          <a:ea typeface="+mn-ea"/>
          <a:cs typeface="Georgia"/>
        </a:defRPr>
      </a:lvl1pPr>
      <a:lvl2pPr marL="285729" indent="-169851" algn="l" defTabSz="457166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/>
        <a:buChar char="•"/>
        <a:defRPr sz="1600" b="1" kern="1200">
          <a:solidFill>
            <a:srgbClr val="002855"/>
          </a:solidFill>
          <a:latin typeface="Arial"/>
          <a:ea typeface="+mn-ea"/>
          <a:cs typeface="Arial"/>
        </a:defRPr>
      </a:lvl2pPr>
      <a:lvl3pPr marL="401608" indent="-171438" algn="l" defTabSz="457166" rtl="0" eaLnBrk="1" latinLnBrk="0" hangingPunct="1">
        <a:lnSpc>
          <a:spcPct val="130000"/>
        </a:lnSpc>
        <a:spcBef>
          <a:spcPct val="20000"/>
        </a:spcBef>
        <a:buClr>
          <a:schemeClr val="tx1"/>
        </a:buClr>
        <a:buFont typeface="Arial"/>
        <a:buChar char="•"/>
        <a:defRPr sz="1400" b="0" kern="1200">
          <a:solidFill>
            <a:srgbClr val="002855"/>
          </a:solidFill>
          <a:latin typeface="Arial"/>
          <a:ea typeface="+mn-ea"/>
          <a:cs typeface="Arial"/>
        </a:defRPr>
      </a:lvl3pPr>
      <a:lvl4pPr marL="515899" indent="-176200" algn="l" defTabSz="457166" rtl="0" eaLnBrk="1" latinLnBrk="0" hangingPunct="1">
        <a:lnSpc>
          <a:spcPct val="140000"/>
        </a:lnSpc>
        <a:spcBef>
          <a:spcPct val="20000"/>
        </a:spcBef>
        <a:buClr>
          <a:schemeClr val="tx1"/>
        </a:buClr>
        <a:buFont typeface="Arial"/>
        <a:buChar char="•"/>
        <a:defRPr sz="1000" b="1" kern="0" cap="all" spc="50">
          <a:solidFill>
            <a:srgbClr val="002855"/>
          </a:solidFill>
          <a:latin typeface="Arial"/>
          <a:ea typeface="+mn-ea"/>
          <a:cs typeface="Arial"/>
        </a:defRPr>
      </a:lvl4pPr>
      <a:lvl5pPr marL="625430" indent="-169851" algn="l" defTabSz="457166" rtl="0" eaLnBrk="1" latinLnBrk="0" hangingPunct="1">
        <a:lnSpc>
          <a:spcPts val="1800"/>
        </a:lnSpc>
        <a:spcBef>
          <a:spcPct val="20000"/>
        </a:spcBef>
        <a:buClr>
          <a:schemeClr val="tx1"/>
        </a:buClr>
        <a:buFont typeface="Arial"/>
        <a:buChar char="•"/>
        <a:defRPr sz="1000" b="0" kern="0" cap="all" spc="90">
          <a:solidFill>
            <a:srgbClr val="002855"/>
          </a:solidFill>
          <a:latin typeface="Arial"/>
          <a:ea typeface="+mn-ea"/>
          <a:cs typeface="Arial"/>
        </a:defRPr>
      </a:lvl5pPr>
      <a:lvl6pPr marL="2514411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EA6023-6BFA-090F-FCB7-11D7DCE8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190500"/>
            <a:ext cx="8572499" cy="469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F0650-2F0B-978A-333F-05FFBDB33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1" y="1000125"/>
            <a:ext cx="8572499" cy="3857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406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</p:sldLayoutIdLst>
  <p:txStyles>
    <p:titleStyle>
      <a:lvl1pPr algn="l" defTabSz="571478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571478" rtl="0" eaLnBrk="1" latinLnBrk="0" hangingPunct="1">
        <a:lnSpc>
          <a:spcPct val="90000"/>
        </a:lnSpc>
        <a:spcBef>
          <a:spcPts val="625"/>
        </a:spcBef>
        <a:buFontTx/>
        <a:buBlip>
          <a:blip r:embed="rId10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98059" indent="-212320" algn="l" defTabSz="571478" rtl="0" eaLnBrk="1" latinLnBrk="0" hangingPunct="1">
        <a:lnSpc>
          <a:spcPct val="90000"/>
        </a:lnSpc>
        <a:spcBef>
          <a:spcPts val="313"/>
        </a:spcBef>
        <a:buClr>
          <a:schemeClr val="accent3"/>
        </a:buClr>
        <a:buFont typeface="Wingdings" panose="05000000000000000000" pitchFamily="2" charset="2"/>
        <a:buChar char="Ø"/>
        <a:defRPr sz="1250" kern="1200">
          <a:solidFill>
            <a:schemeClr val="tx1"/>
          </a:solidFill>
          <a:latin typeface="+mn-lt"/>
          <a:ea typeface="+mn-ea"/>
          <a:cs typeface="+mn-cs"/>
        </a:defRPr>
      </a:lvl2pPr>
      <a:lvl3pPr marL="714347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085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4">
          <p15:clr>
            <a:srgbClr val="F26B43"/>
          </p15:clr>
        </p15:guide>
        <p15:guide id="5" orient="horz" pos="1008">
          <p15:clr>
            <a:srgbClr val="F26B43"/>
          </p15:clr>
        </p15:guide>
        <p15:guide id="6" pos="8928">
          <p15:clr>
            <a:srgbClr val="F26B43"/>
          </p15:clr>
        </p15:guide>
        <p15:guide id="7" orient="horz" pos="489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E28A26-6F41-4702-8605-CA01F7543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b="17282"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FCF0D3-7BE7-4EA7-972D-52B44688725A}"/>
              </a:ext>
            </a:extLst>
          </p:cNvPr>
          <p:cNvSpPr/>
          <p:nvPr userDrawn="1"/>
        </p:nvSpPr>
        <p:spPr>
          <a:xfrm>
            <a:off x="857251" y="0"/>
            <a:ext cx="8286751" cy="51435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5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F54F6E-EAED-4B59-827F-F7EA78B11A2C}"/>
              </a:ext>
            </a:extLst>
          </p:cNvPr>
          <p:cNvSpPr/>
          <p:nvPr userDrawn="1"/>
        </p:nvSpPr>
        <p:spPr>
          <a:xfrm>
            <a:off x="0" y="0"/>
            <a:ext cx="85725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>
              <a:solidFill>
                <a:schemeClr val="bg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2A2C4-A52E-43DC-8D66-32950CDE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91704"/>
            <a:ext cx="571500" cy="4566047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83ADC-A6FC-40D3-A660-8D15D5A8F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2371" y="291704"/>
            <a:ext cx="7565881" cy="4566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89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ctr" defTabSz="571486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42871" indent="-142871" algn="l" defTabSz="571486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bg1"/>
          </a:solidFill>
          <a:latin typeface="+mn-lt"/>
          <a:ea typeface="+mn-ea"/>
          <a:cs typeface="+mn-cs"/>
        </a:defRPr>
      </a:lvl1pPr>
      <a:lvl2pPr marL="428615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714357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bg1"/>
          </a:solidFill>
          <a:latin typeface="+mn-lt"/>
          <a:ea typeface="+mn-ea"/>
          <a:cs typeface="+mn-cs"/>
        </a:defRPr>
      </a:lvl3pPr>
      <a:lvl4pPr marL="1000100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bg1"/>
          </a:solidFill>
          <a:latin typeface="+mn-lt"/>
          <a:ea typeface="+mn-ea"/>
          <a:cs typeface="+mn-cs"/>
        </a:defRPr>
      </a:lvl4pPr>
      <a:lvl5pPr marL="1285843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bg1"/>
          </a:solidFill>
          <a:latin typeface="+mn-lt"/>
          <a:ea typeface="+mn-ea"/>
          <a:cs typeface="+mn-cs"/>
        </a:defRPr>
      </a:lvl5pPr>
      <a:lvl6pPr marL="1571586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29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72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14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43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86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28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2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14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57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00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43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orient="horz" pos="4896">
          <p15:clr>
            <a:srgbClr val="F26B43"/>
          </p15:clr>
        </p15:guide>
        <p15:guide id="3" pos="144">
          <p15:clr>
            <a:srgbClr val="F26B43"/>
          </p15:clr>
        </p15:guide>
        <p15:guide id="4" pos="8928">
          <p15:clr>
            <a:srgbClr val="F26B43"/>
          </p15:clr>
        </p15:guide>
        <p15:guide id="5" pos="7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D2E582-0916-483A-B062-E1542F240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2" r="19004" b="62581"/>
          <a:stretch/>
        </p:blipFill>
        <p:spPr>
          <a:xfrm>
            <a:off x="0" y="-1"/>
            <a:ext cx="9144000" cy="1143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C09BD6-7FE4-408E-86A0-72867188B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8" r="1" b="-16661"/>
          <a:stretch/>
        </p:blipFill>
        <p:spPr>
          <a:xfrm>
            <a:off x="7137402" y="4578423"/>
            <a:ext cx="1727272" cy="4825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084980-98CE-4631-8DB9-919C7312E63B}"/>
              </a:ext>
            </a:extLst>
          </p:cNvPr>
          <p:cNvSpPr/>
          <p:nvPr userDrawn="1"/>
        </p:nvSpPr>
        <p:spPr>
          <a:xfrm>
            <a:off x="1" y="285749"/>
            <a:ext cx="8864672" cy="5715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4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830BE1-DE1A-45AD-BA1E-6E2F3BDC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85749"/>
            <a:ext cx="85725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588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txStyles>
    <p:titleStyle>
      <a:lvl1pPr algn="l" defTabSz="571486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571486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None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285743" indent="0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71486" indent="0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None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857228" indent="0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2" indent="0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586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29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72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14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43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86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28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2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14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57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00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43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orient="horz" pos="1296">
          <p15:clr>
            <a:srgbClr val="F26B43"/>
          </p15:clr>
        </p15:guide>
        <p15:guide id="3" orient="horz" pos="4608">
          <p15:clr>
            <a:srgbClr val="F26B43"/>
          </p15:clr>
        </p15:guide>
        <p15:guide id="4" pos="288">
          <p15:clr>
            <a:srgbClr val="F26B43"/>
          </p15:clr>
        </p15:guide>
        <p15:guide id="5" pos="8928">
          <p15:clr>
            <a:srgbClr val="F26B43"/>
          </p15:clr>
        </p15:guide>
        <p15:guide id="6" orient="horz" pos="1152">
          <p15:clr>
            <a:srgbClr val="F26B43"/>
          </p15:clr>
        </p15:guide>
        <p15:guide id="7" orient="horz" pos="44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E28A26-6F41-4702-8605-CA01F7543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b="17282"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FCF0D3-7BE7-4EA7-972D-52B44688725A}"/>
              </a:ext>
            </a:extLst>
          </p:cNvPr>
          <p:cNvSpPr/>
          <p:nvPr userDrawn="1"/>
        </p:nvSpPr>
        <p:spPr>
          <a:xfrm>
            <a:off x="857251" y="0"/>
            <a:ext cx="8286751" cy="51435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5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F54F6E-EAED-4B59-827F-F7EA78B11A2C}"/>
              </a:ext>
            </a:extLst>
          </p:cNvPr>
          <p:cNvSpPr/>
          <p:nvPr userDrawn="1"/>
        </p:nvSpPr>
        <p:spPr>
          <a:xfrm>
            <a:off x="0" y="0"/>
            <a:ext cx="85725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>
              <a:solidFill>
                <a:schemeClr val="bg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2A2C4-A52E-43DC-8D66-32950CDE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91704"/>
            <a:ext cx="571500" cy="4566047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83ADC-A6FC-40D3-A660-8D15D5A8F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2371" y="291704"/>
            <a:ext cx="7565881" cy="4566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89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ctr" defTabSz="571486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42871" indent="-142871" algn="l" defTabSz="571486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bg1"/>
          </a:solidFill>
          <a:latin typeface="+mn-lt"/>
          <a:ea typeface="+mn-ea"/>
          <a:cs typeface="+mn-cs"/>
        </a:defRPr>
      </a:lvl1pPr>
      <a:lvl2pPr marL="428615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714357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bg1"/>
          </a:solidFill>
          <a:latin typeface="+mn-lt"/>
          <a:ea typeface="+mn-ea"/>
          <a:cs typeface="+mn-cs"/>
        </a:defRPr>
      </a:lvl3pPr>
      <a:lvl4pPr marL="1000100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bg1"/>
          </a:solidFill>
          <a:latin typeface="+mn-lt"/>
          <a:ea typeface="+mn-ea"/>
          <a:cs typeface="+mn-cs"/>
        </a:defRPr>
      </a:lvl4pPr>
      <a:lvl5pPr marL="1285843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bg1"/>
          </a:solidFill>
          <a:latin typeface="+mn-lt"/>
          <a:ea typeface="+mn-ea"/>
          <a:cs typeface="+mn-cs"/>
        </a:defRPr>
      </a:lvl5pPr>
      <a:lvl6pPr marL="1571586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29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72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14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43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86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28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2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14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57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00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43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orient="horz" pos="4896">
          <p15:clr>
            <a:srgbClr val="F26B43"/>
          </p15:clr>
        </p15:guide>
        <p15:guide id="3" pos="144">
          <p15:clr>
            <a:srgbClr val="F26B43"/>
          </p15:clr>
        </p15:guide>
        <p15:guide id="4" pos="8928">
          <p15:clr>
            <a:srgbClr val="F26B43"/>
          </p15:clr>
        </p15:guide>
        <p15:guide id="5" pos="72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D2E582-0916-483A-B062-E1542F240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2" r="19004" b="62581"/>
          <a:stretch/>
        </p:blipFill>
        <p:spPr>
          <a:xfrm>
            <a:off x="0" y="-1"/>
            <a:ext cx="9144000" cy="1143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C09BD6-7FE4-408E-86A0-72867188B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8" r="1" b="-16661"/>
          <a:stretch/>
        </p:blipFill>
        <p:spPr>
          <a:xfrm>
            <a:off x="7137402" y="4578423"/>
            <a:ext cx="1727272" cy="4825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084980-98CE-4631-8DB9-919C7312E63B}"/>
              </a:ext>
            </a:extLst>
          </p:cNvPr>
          <p:cNvSpPr/>
          <p:nvPr userDrawn="1"/>
        </p:nvSpPr>
        <p:spPr>
          <a:xfrm>
            <a:off x="1" y="285749"/>
            <a:ext cx="8864672" cy="5715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4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830BE1-DE1A-45AD-BA1E-6E2F3BDC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85749"/>
            <a:ext cx="85725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588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txStyles>
    <p:titleStyle>
      <a:lvl1pPr algn="l" defTabSz="571486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571486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None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285743" indent="0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71486" indent="0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None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857228" indent="0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2" indent="0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586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29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72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14" indent="-142871" algn="l" defTabSz="571486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43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86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28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2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14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57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00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43" algn="l" defTabSz="571486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orient="horz" pos="1296">
          <p15:clr>
            <a:srgbClr val="F26B43"/>
          </p15:clr>
        </p15:guide>
        <p15:guide id="3" orient="horz" pos="4608">
          <p15:clr>
            <a:srgbClr val="F26B43"/>
          </p15:clr>
        </p15:guide>
        <p15:guide id="4" pos="288">
          <p15:clr>
            <a:srgbClr val="F26B43"/>
          </p15:clr>
        </p15:guide>
        <p15:guide id="5" pos="8928">
          <p15:clr>
            <a:srgbClr val="F26B43"/>
          </p15:clr>
        </p15:guide>
        <p15:guide id="6" orient="horz" pos="1152">
          <p15:clr>
            <a:srgbClr val="F26B43"/>
          </p15:clr>
        </p15:guide>
        <p15:guide id="7" orient="horz" pos="44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ffles-pattern-Ruler_402RG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24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0BED0C-524A-C762-6E6E-F7CFDC49DF33}"/>
              </a:ext>
            </a:extLst>
          </p:cNvPr>
          <p:cNvSpPr txBox="1"/>
          <p:nvPr/>
        </p:nvSpPr>
        <p:spPr>
          <a:xfrm>
            <a:off x="838200" y="3605479"/>
            <a:ext cx="586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Damien C. Brown, Group Captive Solutions, AON PLC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C3D9B7A-F273-5A54-A2E4-B209BBDEB425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727649"/>
            <a:ext cx="8229600" cy="230368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0" cap="all" spc="25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/>
              <a:t>Gaining Control of </a:t>
            </a:r>
            <a:br>
              <a:rPr lang="en-US" sz="3200" dirty="0"/>
            </a:br>
            <a:r>
              <a:rPr lang="en-US" sz="3200" dirty="0"/>
              <a:t>Your Insurance Future with a Group Captive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42043D-38EE-2A9D-F5AA-D43AD660AFED}"/>
              </a:ext>
            </a:extLst>
          </p:cNvPr>
          <p:cNvSpPr txBox="1"/>
          <p:nvPr/>
        </p:nvSpPr>
        <p:spPr>
          <a:xfrm>
            <a:off x="3383282" y="3985796"/>
            <a:ext cx="14935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+1 484 505 9125</a:t>
            </a:r>
            <a:endParaRPr lang="en-US" sz="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buNone/>
            </a:pPr>
            <a:r>
              <a:rPr lang="en-US" sz="8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damien.brown@aon.com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9C81A3-6FC9-E18C-5BE0-E0423B31AB79}"/>
              </a:ext>
            </a:extLst>
          </p:cNvPr>
          <p:cNvSpPr txBox="1"/>
          <p:nvPr/>
        </p:nvSpPr>
        <p:spPr>
          <a:xfrm>
            <a:off x="861060" y="3974811"/>
            <a:ext cx="24155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Aon  </a:t>
            </a:r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200 E Randolph St</a:t>
            </a:r>
            <a:r>
              <a:rPr lang="en-US" sz="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Chicago, IL 60601</a:t>
            </a:r>
            <a:endParaRPr lang="en-US" sz="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/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Remote: </a:t>
            </a:r>
            <a:r>
              <a:rPr lang="en-US" sz="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Pennsylvania (EST)</a:t>
            </a:r>
          </a:p>
        </p:txBody>
      </p:sp>
      <p:pic>
        <p:nvPicPr>
          <p:cNvPr id="2050" name="Picture 2" descr="Aon brand resources: accessing high ...">
            <a:extLst>
              <a:ext uri="{FF2B5EF4-FFF2-40B4-BE49-F238E27FC236}">
                <a16:creationId xmlns:a16="http://schemas.microsoft.com/office/drawing/2014/main" id="{F6926CC9-159E-0691-0ABA-22E5FBA03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81350"/>
            <a:ext cx="1447800" cy="113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272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48200" y="1600201"/>
            <a:ext cx="4419600" cy="326957"/>
          </a:xfrm>
        </p:spPr>
        <p:txBody>
          <a:bodyPr/>
          <a:lstStyle/>
          <a:p>
            <a:br>
              <a:rPr lang="en-US" altLang="en-US" dirty="0">
                <a:latin typeface="+mj-lt"/>
              </a:rPr>
            </a:br>
            <a:br>
              <a:rPr lang="en-US" altLang="en-US" dirty="0">
                <a:latin typeface="+mj-lt"/>
              </a:rPr>
            </a:br>
            <a:br>
              <a:rPr lang="en-US" altLang="en-US" dirty="0">
                <a:latin typeface="+mj-lt"/>
              </a:rPr>
            </a:br>
            <a:br>
              <a:rPr lang="en-US" altLang="en-US" dirty="0">
                <a:latin typeface="+mj-lt"/>
              </a:rPr>
            </a:br>
            <a:r>
              <a:rPr lang="en-US" altLang="en-US" sz="1600" dirty="0">
                <a:latin typeface="+mj-lt"/>
              </a:rPr>
              <a:t>Financial Service Providers</a:t>
            </a:r>
            <a:br>
              <a:rPr lang="en-US" altLang="en-US" sz="1600" dirty="0">
                <a:latin typeface="+mj-lt"/>
              </a:rPr>
            </a:br>
            <a:endParaRPr lang="en-US" sz="1600" dirty="0">
              <a:latin typeface="+mj-lt"/>
            </a:endParaRPr>
          </a:p>
        </p:txBody>
      </p:sp>
      <p:pic>
        <p:nvPicPr>
          <p:cNvPr id="6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78" b="6878"/>
          <a:stretch>
            <a:fillRect/>
          </a:stretch>
        </p:blipFill>
        <p:spPr>
          <a:xfrm>
            <a:off x="0" y="0"/>
            <a:ext cx="4119176" cy="45855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— </a:t>
            </a:r>
            <a:fld id="{7AE84B2E-461B-3C47-8495-2674B7B5261B}" type="slidenum">
              <a:rPr lang="en-US" smtClean="0">
                <a:latin typeface="Verdana"/>
                <a:cs typeface="Verdana"/>
              </a:rPr>
              <a:pPr/>
              <a:t>10</a:t>
            </a:fld>
            <a:r>
              <a:rPr lang="en-US">
                <a:latin typeface="Verdana"/>
                <a:cs typeface="Verdana"/>
              </a:rPr>
              <a:t> </a:t>
            </a:r>
            <a:r>
              <a:rPr lang="en-US"/>
              <a:t>—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527082"/>
              </p:ext>
            </p:extLst>
          </p:nvPr>
        </p:nvGraphicFramePr>
        <p:xfrm>
          <a:off x="4495800" y="1733550"/>
          <a:ext cx="4419600" cy="27223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96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</a:rPr>
                        <a:t>Consultant </a:t>
                      </a:r>
                    </a:p>
                    <a:p>
                      <a:pPr algn="ctr"/>
                      <a:r>
                        <a:rPr lang="en-US" sz="1300" b="0" dirty="0">
                          <a:latin typeface="+mn-lt"/>
                        </a:rPr>
                        <a:t>Captive Resources, LLC</a:t>
                      </a: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01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Captive Manager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Actuarial Firm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489"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Audit Firm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Tax Firm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014"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Financial Institutions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Independent Financial Analyst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209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5E9268-A0BA-4130-94BF-4DA2E578B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AE174-CD4A-4D11-89A9-272478DE8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002855">
                    <a:tint val="75000"/>
                  </a:srgbClr>
                </a:solidFill>
              </a:rPr>
              <a:t>— </a:t>
            </a:r>
            <a:fld id="{7AE84B2E-461B-3C47-8495-2674B7B5261B}" type="slidenum">
              <a:rPr lang="en-US" smtClean="0">
                <a:solidFill>
                  <a:srgbClr val="002855">
                    <a:tint val="75000"/>
                  </a:srgbClr>
                </a:solidFill>
                <a:latin typeface="Verdana"/>
                <a:cs typeface="Verdana"/>
              </a:rPr>
              <a:pPr/>
              <a:t>11</a:t>
            </a:fld>
            <a:r>
              <a:rPr lang="en-US">
                <a:solidFill>
                  <a:srgbClr val="002855">
                    <a:tint val="75000"/>
                  </a:srgbClr>
                </a:solidFill>
                <a:latin typeface="Verdana"/>
                <a:cs typeface="Verdana"/>
              </a:rPr>
              <a:t> </a:t>
            </a:r>
            <a:r>
              <a:rPr lang="en-US">
                <a:solidFill>
                  <a:srgbClr val="002855">
                    <a:tint val="75000"/>
                  </a:srgbClr>
                </a:solidFill>
              </a:rPr>
              <a:t>—</a:t>
            </a:r>
            <a:endParaRPr lang="en-US" dirty="0">
              <a:solidFill>
                <a:srgbClr val="002855">
                  <a:tint val="75000"/>
                </a:srgbClr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643A2E7-1DB9-4F93-9C45-80DD0841CDCC}"/>
              </a:ext>
            </a:extLst>
          </p:cNvPr>
          <p:cNvSpPr txBox="1">
            <a:spLocks/>
          </p:cNvSpPr>
          <p:nvPr/>
        </p:nvSpPr>
        <p:spPr>
          <a:xfrm>
            <a:off x="1" y="2114550"/>
            <a:ext cx="9143999" cy="1495423"/>
          </a:xfrm>
          <a:prstGeom prst="rect">
            <a:avLst/>
          </a:prstGeom>
          <a:solidFill>
            <a:schemeClr val="accent5">
              <a:alpha val="68000"/>
            </a:schemeClr>
          </a:solidFill>
        </p:spPr>
        <p:txBody>
          <a:bodyPr vert="horz" lIns="0" tIns="0" rIns="0" bIns="0" rtlCol="0" anchor="b">
            <a:normAutofit fontScale="25000" lnSpcReduction="20000"/>
          </a:bodyPr>
          <a:lstStyle>
            <a:lvl1pPr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br>
              <a:rPr kumimoji="0" lang="en-US" sz="1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1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			</a:t>
            </a:r>
            <a:r>
              <a:rPr kumimoji="0" lang="en-US" sz="1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+mj-cs"/>
              </a:rPr>
              <a:t>		</a:t>
            </a:r>
          </a:p>
          <a:p>
            <a:pPr lvl="0">
              <a:lnSpc>
                <a:spcPct val="100000"/>
              </a:lnSpc>
              <a:defRPr/>
            </a:pPr>
            <a:endParaRPr lang="en-US" sz="12800" dirty="0">
              <a:solidFill>
                <a:schemeClr val="accent1"/>
              </a:solidFill>
            </a:endParaRPr>
          </a:p>
          <a:p>
            <a:pPr lvl="0">
              <a:lnSpc>
                <a:spcPct val="100000"/>
              </a:lnSpc>
              <a:defRPr/>
            </a:pPr>
            <a:r>
              <a:rPr lang="en-US" sz="12800" dirty="0"/>
              <a:t>		</a:t>
            </a:r>
          </a:p>
          <a:p>
            <a:pPr lvl="0">
              <a:lnSpc>
                <a:spcPct val="100000"/>
              </a:lnSpc>
              <a:defRPr/>
            </a:pPr>
            <a:endParaRPr lang="en-US" sz="12800" dirty="0"/>
          </a:p>
          <a:p>
            <a:pPr lvl="0">
              <a:lnSpc>
                <a:spcPct val="100000"/>
              </a:lnSpc>
              <a:defRPr/>
            </a:pPr>
            <a:endParaRPr lang="en-US" sz="12800" dirty="0"/>
          </a:p>
          <a:p>
            <a:pPr lvl="0">
              <a:lnSpc>
                <a:spcPct val="100000"/>
              </a:lnSpc>
              <a:defRPr/>
            </a:pPr>
            <a:endParaRPr lang="en-US" sz="12800" dirty="0"/>
          </a:p>
          <a:p>
            <a:pPr lvl="0">
              <a:lnSpc>
                <a:spcPct val="100000"/>
              </a:lnSpc>
              <a:defRPr/>
            </a:pPr>
            <a:endParaRPr lang="en-US" sz="12800" dirty="0"/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1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					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289ADA-01E3-49DD-A2E5-CB0DF7932689}"/>
              </a:ext>
            </a:extLst>
          </p:cNvPr>
          <p:cNvSpPr txBox="1"/>
          <p:nvPr/>
        </p:nvSpPr>
        <p:spPr>
          <a:xfrm>
            <a:off x="1066800" y="2564732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b="1" dirty="0">
                <a:solidFill>
                  <a:schemeClr val="bg1"/>
                </a:solidFill>
                <a:latin typeface="+mj-lt"/>
              </a:rPr>
              <a:t>THE CAPTIVE SOLUTION</a:t>
            </a:r>
          </a:p>
        </p:txBody>
      </p:sp>
    </p:spTree>
    <p:extLst>
      <p:ext uri="{BB962C8B-B14F-4D97-AF65-F5344CB8AC3E}">
        <p14:creationId xmlns:p14="http://schemas.microsoft.com/office/powerpoint/2010/main" val="181396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5F71436-5A5B-43DC-9374-B6E7D17C78E9}"/>
              </a:ext>
            </a:extLst>
          </p:cNvPr>
          <p:cNvGrpSpPr/>
          <p:nvPr/>
        </p:nvGrpSpPr>
        <p:grpSpPr>
          <a:xfrm>
            <a:off x="1371600" y="895350"/>
            <a:ext cx="5919788" cy="3562350"/>
            <a:chOff x="1924050" y="790575"/>
            <a:chExt cx="5919788" cy="3562350"/>
          </a:xfrm>
        </p:grpSpPr>
        <p:sp>
          <p:nvSpPr>
            <p:cNvPr id="4" name="Rectangle: Rounded Corners 92">
              <a:extLst>
                <a:ext uri="{FF2B5EF4-FFF2-40B4-BE49-F238E27FC236}">
                  <a16:creationId xmlns:a16="http://schemas.microsoft.com/office/drawing/2014/main" id="{1CF7980E-E9AB-4431-B7C5-FD97A8067FAB}"/>
                </a:ext>
              </a:extLst>
            </p:cNvPr>
            <p:cNvSpPr/>
            <p:nvPr/>
          </p:nvSpPr>
          <p:spPr>
            <a:xfrm>
              <a:off x="2905125" y="2233613"/>
              <a:ext cx="4938713" cy="67627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" name="Rectangle: Rounded Corners 52">
              <a:extLst>
                <a:ext uri="{FF2B5EF4-FFF2-40B4-BE49-F238E27FC236}">
                  <a16:creationId xmlns:a16="http://schemas.microsoft.com/office/drawing/2014/main" id="{32D74231-F9C5-4C85-B060-7A58D357A5E7}"/>
                </a:ext>
              </a:extLst>
            </p:cNvPr>
            <p:cNvSpPr/>
            <p:nvPr/>
          </p:nvSpPr>
          <p:spPr>
            <a:xfrm>
              <a:off x="2414588" y="942975"/>
              <a:ext cx="5429250" cy="67627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1BE84A6-2755-4BFF-BABE-37F3688F817B}"/>
                </a:ext>
              </a:extLst>
            </p:cNvPr>
            <p:cNvSpPr/>
            <p:nvPr/>
          </p:nvSpPr>
          <p:spPr>
            <a:xfrm>
              <a:off x="1924050" y="790575"/>
              <a:ext cx="981075" cy="98107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694B2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D8CFFC3-9EB1-4DF4-A9B1-80C583079F05}"/>
                </a:ext>
              </a:extLst>
            </p:cNvPr>
            <p:cNvSpPr/>
            <p:nvPr/>
          </p:nvSpPr>
          <p:spPr>
            <a:xfrm>
              <a:off x="2457450" y="2081213"/>
              <a:ext cx="981075" cy="981075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85176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" name="Rectangle: Rounded Corners 129">
              <a:extLst>
                <a:ext uri="{FF2B5EF4-FFF2-40B4-BE49-F238E27FC236}">
                  <a16:creationId xmlns:a16="http://schemas.microsoft.com/office/drawing/2014/main" id="{E02B31C1-9F6C-4FCE-92A7-4E59E018FE37}"/>
                </a:ext>
              </a:extLst>
            </p:cNvPr>
            <p:cNvSpPr/>
            <p:nvPr/>
          </p:nvSpPr>
          <p:spPr>
            <a:xfrm>
              <a:off x="2414588" y="3524250"/>
              <a:ext cx="5429250" cy="67627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8712744-78CE-4812-B803-A977F1A31081}"/>
                </a:ext>
              </a:extLst>
            </p:cNvPr>
            <p:cNvSpPr/>
            <p:nvPr/>
          </p:nvSpPr>
          <p:spPr>
            <a:xfrm>
              <a:off x="1924050" y="3371850"/>
              <a:ext cx="981075" cy="9810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89C184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" name="TextBox 47">
              <a:extLst>
                <a:ext uri="{FF2B5EF4-FFF2-40B4-BE49-F238E27FC236}">
                  <a16:creationId xmlns:a16="http://schemas.microsoft.com/office/drawing/2014/main" id="{B2D2C757-2B33-421C-8D03-6B2765C64D9B}"/>
                </a:ext>
              </a:extLst>
            </p:cNvPr>
            <p:cNvSpPr txBox="1"/>
            <p:nvPr/>
          </p:nvSpPr>
          <p:spPr>
            <a:xfrm>
              <a:off x="3076575" y="1096448"/>
              <a:ext cx="4185123" cy="369332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WORKERS’ COMPENSATION</a:t>
              </a:r>
            </a:p>
          </p:txBody>
        </p:sp>
        <p:sp>
          <p:nvSpPr>
            <p:cNvPr id="11" name="TextBox 47">
              <a:extLst>
                <a:ext uri="{FF2B5EF4-FFF2-40B4-BE49-F238E27FC236}">
                  <a16:creationId xmlns:a16="http://schemas.microsoft.com/office/drawing/2014/main" id="{3DF6E5C9-AEC2-4571-9468-5448165E7DEF}"/>
                </a:ext>
              </a:extLst>
            </p:cNvPr>
            <p:cNvSpPr txBox="1"/>
            <p:nvPr/>
          </p:nvSpPr>
          <p:spPr>
            <a:xfrm>
              <a:off x="3076575" y="3682422"/>
              <a:ext cx="2867025" cy="369332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noProof="0" dirty="0">
                  <a:solidFill>
                    <a:prstClr val="white"/>
                  </a:solidFill>
                </a:rPr>
                <a:t>AUTOMOBILE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47">
              <a:extLst>
                <a:ext uri="{FF2B5EF4-FFF2-40B4-BE49-F238E27FC236}">
                  <a16:creationId xmlns:a16="http://schemas.microsoft.com/office/drawing/2014/main" id="{3A8C15A7-C3D8-4731-9868-3BCA4112663E}"/>
                </a:ext>
              </a:extLst>
            </p:cNvPr>
            <p:cNvSpPr txBox="1"/>
            <p:nvPr/>
          </p:nvSpPr>
          <p:spPr>
            <a:xfrm>
              <a:off x="3607341" y="2387086"/>
              <a:ext cx="3733801" cy="369332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GENERAL LIABILITY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481" y="952342"/>
              <a:ext cx="700193" cy="7001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442" y="2268721"/>
              <a:ext cx="550925" cy="5509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7357" y="3516284"/>
              <a:ext cx="621846" cy="621846"/>
            </a:xfrm>
            <a:prstGeom prst="rect">
              <a:avLst/>
            </a:prstGeom>
          </p:spPr>
        </p:pic>
      </p:grpSp>
      <p:sp>
        <p:nvSpPr>
          <p:cNvPr id="17" name="Rectangle 2">
            <a:extLst>
              <a:ext uri="{FF2B5EF4-FFF2-40B4-BE49-F238E27FC236}">
                <a16:creationId xmlns:a16="http://schemas.microsoft.com/office/drawing/2014/main" id="{CF076E01-5699-45A3-978E-3E285EBBF080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33350"/>
            <a:ext cx="8686800" cy="673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0" cap="all" spc="25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altLang="en-US" dirty="0">
                <a:solidFill>
                  <a:srgbClr val="002855"/>
                </a:solidFill>
                <a:latin typeface="Taviraj"/>
              </a:rPr>
              <a:t>Insurance coverages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4FC411-5E21-4C21-972F-011D56501269}"/>
              </a:ext>
            </a:extLst>
          </p:cNvPr>
          <p:cNvSpPr txBox="1"/>
          <p:nvPr/>
        </p:nvSpPr>
        <p:spPr>
          <a:xfrm>
            <a:off x="3962400" y="188595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FD4721-D219-4EC1-BF15-65B2205029E4}"/>
              </a:ext>
            </a:extLst>
          </p:cNvPr>
          <p:cNvCxnSpPr/>
          <p:nvPr/>
        </p:nvCxnSpPr>
        <p:spPr>
          <a:xfrm>
            <a:off x="457200" y="685800"/>
            <a:ext cx="8229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376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2855">
                    <a:tint val="75000"/>
                  </a:srgbClr>
                </a:solidFill>
              </a:rPr>
              <a:t>— </a:t>
            </a:r>
            <a:fld id="{7AE84B2E-461B-3C47-8495-2674B7B5261B}" type="slidenum">
              <a:rPr lang="en-US" smtClean="0">
                <a:solidFill>
                  <a:srgbClr val="002855">
                    <a:tint val="75000"/>
                  </a:srgbClr>
                </a:solidFill>
                <a:latin typeface="Verdana"/>
                <a:cs typeface="Verdana"/>
              </a:rPr>
              <a:pPr/>
              <a:t>13</a:t>
            </a:fld>
            <a:r>
              <a:rPr lang="en-US">
                <a:solidFill>
                  <a:srgbClr val="002855">
                    <a:tint val="75000"/>
                  </a:srgbClr>
                </a:solidFill>
                <a:latin typeface="Verdana"/>
                <a:cs typeface="Verdana"/>
              </a:rPr>
              <a:t> </a:t>
            </a:r>
            <a:r>
              <a:rPr lang="en-US">
                <a:solidFill>
                  <a:srgbClr val="002855">
                    <a:tint val="75000"/>
                  </a:srgbClr>
                </a:solidFill>
              </a:rPr>
              <a:t>—</a:t>
            </a:r>
            <a:endParaRPr lang="en-US" dirty="0">
              <a:solidFill>
                <a:srgbClr val="002855">
                  <a:tint val="75000"/>
                </a:srgbClr>
              </a:solidFill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381000" y="133350"/>
            <a:ext cx="8686800" cy="673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0" cap="all" spc="25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altLang="en-US" dirty="0">
                <a:solidFill>
                  <a:srgbClr val="002855"/>
                </a:solidFill>
                <a:latin typeface="Taviraj"/>
              </a:rPr>
              <a:t>Specific Excess Insurance</a:t>
            </a:r>
          </a:p>
        </p:txBody>
      </p:sp>
      <p:sp>
        <p:nvSpPr>
          <p:cNvPr id="36" name="Rectangle 13"/>
          <p:cNvSpPr>
            <a:spLocks noChangeAspect="1" noChangeArrowheads="1"/>
          </p:cNvSpPr>
          <p:nvPr/>
        </p:nvSpPr>
        <p:spPr bwMode="auto">
          <a:xfrm>
            <a:off x="2679197" y="4104804"/>
            <a:ext cx="418601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2855"/>
                </a:solidFill>
                <a:latin typeface="Muli"/>
              </a:rPr>
              <a:t>Basket &amp; Clash Coverage Included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57200" y="685800"/>
            <a:ext cx="8229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395325" y="2712848"/>
            <a:ext cx="6377075" cy="1338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aviraj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8180" y="3197244"/>
            <a:ext cx="2147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CAPTIVE RETENTION</a:t>
            </a:r>
            <a:endParaRPr lang="en-US" dirty="0">
              <a:solidFill>
                <a:srgbClr val="002855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56687" y="1816719"/>
            <a:ext cx="2100664" cy="89212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b="1" dirty="0">
                <a:solidFill>
                  <a:prstClr val="white"/>
                </a:solidFill>
              </a:rPr>
              <a:t>General</a:t>
            </a:r>
            <a:br>
              <a:rPr lang="en-US" altLang="en-US" b="1" dirty="0">
                <a:solidFill>
                  <a:prstClr val="white"/>
                </a:solidFill>
              </a:rPr>
            </a:br>
            <a:r>
              <a:rPr lang="en-US" altLang="en-US" b="1" dirty="0">
                <a:solidFill>
                  <a:prstClr val="white"/>
                </a:solidFill>
              </a:rPr>
              <a:t>Liability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526003" y="1816719"/>
            <a:ext cx="2100664" cy="89212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b="1" dirty="0">
                <a:solidFill>
                  <a:prstClr val="white"/>
                </a:solidFill>
              </a:rPr>
              <a:t>Automobile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50501" y="1200150"/>
            <a:ext cx="4206850" cy="59441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i="1" dirty="0">
                <a:solidFill>
                  <a:prstClr val="white"/>
                </a:solidFill>
              </a:rPr>
              <a:t>Umbrella Excess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87196" y="1202357"/>
            <a:ext cx="2100664" cy="150154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prstClr val="white"/>
                </a:solidFill>
              </a:rPr>
              <a:t>Statutory </a:t>
            </a:r>
            <a:br>
              <a:rPr lang="en-US" altLang="en-US" b="1" dirty="0">
                <a:solidFill>
                  <a:prstClr val="white"/>
                </a:solidFill>
              </a:rPr>
            </a:br>
            <a:r>
              <a:rPr lang="en-US" altLang="en-US" b="1" dirty="0">
                <a:solidFill>
                  <a:prstClr val="white"/>
                </a:solidFill>
              </a:rPr>
              <a:t>Workers’ </a:t>
            </a:r>
            <a:br>
              <a:rPr lang="en-US" altLang="en-US" b="1" dirty="0">
                <a:solidFill>
                  <a:prstClr val="white"/>
                </a:solidFill>
              </a:rPr>
            </a:br>
            <a:r>
              <a:rPr lang="en-US" altLang="en-US" b="1" dirty="0">
                <a:solidFill>
                  <a:prstClr val="white"/>
                </a:solidFill>
              </a:rPr>
              <a:t>Compensation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28313" y="1200150"/>
            <a:ext cx="4229038" cy="589483"/>
          </a:xfrm>
          <a:prstGeom prst="rect">
            <a:avLst/>
          </a:prstGeom>
          <a:noFill/>
          <a:ln w="25400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79540" y="1200150"/>
            <a:ext cx="2108320" cy="1503754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6E25D9-C2B3-EEE2-4B7D-DBD284605EEE}"/>
              </a:ext>
            </a:extLst>
          </p:cNvPr>
          <p:cNvGrpSpPr/>
          <p:nvPr/>
        </p:nvGrpSpPr>
        <p:grpSpPr>
          <a:xfrm>
            <a:off x="7748675" y="1149475"/>
            <a:ext cx="1416840" cy="1691118"/>
            <a:chOff x="48425" y="2554288"/>
            <a:chExt cx="1416840" cy="2115398"/>
          </a:xfrm>
        </p:grpSpPr>
        <p:grpSp>
          <p:nvGrpSpPr>
            <p:cNvPr id="15" name="Group 43">
              <a:extLst>
                <a:ext uri="{FF2B5EF4-FFF2-40B4-BE49-F238E27FC236}">
                  <a16:creationId xmlns:a16="http://schemas.microsoft.com/office/drawing/2014/main" id="{CE5FCE64-A586-466E-4059-41E5311BEE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39" y="2554288"/>
              <a:ext cx="1393826" cy="1654175"/>
              <a:chOff x="61" y="1403"/>
              <a:chExt cx="878" cy="1042"/>
            </a:xfrm>
          </p:grpSpPr>
          <p:sp>
            <p:nvSpPr>
              <p:cNvPr id="19" name="Text Box 10">
                <a:extLst>
                  <a:ext uri="{FF2B5EF4-FFF2-40B4-BE49-F238E27FC236}">
                    <a16:creationId xmlns:a16="http://schemas.microsoft.com/office/drawing/2014/main" id="{72AE8038-254E-63DE-7073-E97FC2FAA4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" y="1746"/>
                <a:ext cx="87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30000"/>
                  </a:spcBef>
                  <a:buClr>
                    <a:schemeClr val="hlink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3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30000"/>
                  </a:spcBef>
                  <a:buChar char="•"/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 dirty="0">
                    <a:solidFill>
                      <a:srgbClr val="002855"/>
                    </a:solidFill>
                    <a:latin typeface="Muli"/>
                  </a:rPr>
                  <a:t>$2,000,000</a:t>
                </a:r>
              </a:p>
            </p:txBody>
          </p:sp>
          <p:sp>
            <p:nvSpPr>
              <p:cNvPr id="20" name="Line 11">
                <a:extLst>
                  <a:ext uri="{FF2B5EF4-FFF2-40B4-BE49-F238E27FC236}">
                    <a16:creationId xmlns:a16="http://schemas.microsoft.com/office/drawing/2014/main" id="{3B3D0117-67D2-D0EC-C2C5-9E9D3AB84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5" y="2070"/>
                <a:ext cx="4" cy="3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2855"/>
                  </a:solidFill>
                </a:endParaRPr>
              </a:p>
            </p:txBody>
          </p:sp>
          <p:sp>
            <p:nvSpPr>
              <p:cNvPr id="21" name="Line 27">
                <a:extLst>
                  <a:ext uri="{FF2B5EF4-FFF2-40B4-BE49-F238E27FC236}">
                    <a16:creationId xmlns:a16="http://schemas.microsoft.com/office/drawing/2014/main" id="{958B259B-6787-2DDC-0DA7-83A1785F6C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5" y="1403"/>
                <a:ext cx="4" cy="3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2855"/>
                  </a:solidFill>
                </a:endParaRPr>
              </a:p>
            </p:txBody>
          </p:sp>
        </p:grpSp>
        <p:sp>
          <p:nvSpPr>
            <p:cNvPr id="18" name="Text Box 67">
              <a:extLst>
                <a:ext uri="{FF2B5EF4-FFF2-40B4-BE49-F238E27FC236}">
                  <a16:creationId xmlns:a16="http://schemas.microsoft.com/office/drawing/2014/main" id="{0FC48A30-265A-E3F8-F0AF-CA96B99990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25" y="4207693"/>
              <a:ext cx="1393331" cy="4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3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30000"/>
                </a:spcBef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rgbClr val="002855"/>
                  </a:solidFill>
                  <a:latin typeface="Muli"/>
                </a:rPr>
                <a:t>$1,000,000</a:t>
              </a:r>
            </a:p>
          </p:txBody>
        </p:sp>
      </p:grpSp>
      <p:sp>
        <p:nvSpPr>
          <p:cNvPr id="22" name="Line 11">
            <a:extLst>
              <a:ext uri="{FF2B5EF4-FFF2-40B4-BE49-F238E27FC236}">
                <a16:creationId xmlns:a16="http://schemas.microsoft.com/office/drawing/2014/main" id="{C8EC9D0E-E9A9-F710-D701-4017F2CDF7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66533" y="2858108"/>
            <a:ext cx="9128" cy="11614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solidFill>
                <a:srgbClr val="002855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3CFD3F-755A-F553-8D18-AA8DC1D05019}"/>
              </a:ext>
            </a:extLst>
          </p:cNvPr>
          <p:cNvGrpSpPr/>
          <p:nvPr/>
        </p:nvGrpSpPr>
        <p:grpSpPr>
          <a:xfrm>
            <a:off x="-45240" y="1200149"/>
            <a:ext cx="1393331" cy="1640446"/>
            <a:chOff x="48425" y="2617674"/>
            <a:chExt cx="1393331" cy="2052012"/>
          </a:xfrm>
        </p:grpSpPr>
        <p:sp>
          <p:nvSpPr>
            <p:cNvPr id="49" name="Line 11">
              <a:extLst>
                <a:ext uri="{FF2B5EF4-FFF2-40B4-BE49-F238E27FC236}">
                  <a16:creationId xmlns:a16="http://schemas.microsoft.com/office/drawing/2014/main" id="{85EB3334-2068-BA13-5A13-96D8B09FD3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6283" y="2617674"/>
              <a:ext cx="6831" cy="15900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002855"/>
                </a:solidFill>
              </a:endParaRPr>
            </a:p>
          </p:txBody>
        </p:sp>
        <p:sp>
          <p:nvSpPr>
            <p:cNvPr id="25" name="Text Box 67">
              <a:extLst>
                <a:ext uri="{FF2B5EF4-FFF2-40B4-BE49-F238E27FC236}">
                  <a16:creationId xmlns:a16="http://schemas.microsoft.com/office/drawing/2014/main" id="{9C265505-ACFD-8242-904C-A73D5641EC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25" y="4207693"/>
              <a:ext cx="1393331" cy="4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3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30000"/>
                </a:spcBef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rgbClr val="002855"/>
                  </a:solidFill>
                  <a:latin typeface="Muli"/>
                </a:rPr>
                <a:t>$1,000,000</a:t>
              </a:r>
            </a:p>
          </p:txBody>
        </p:sp>
      </p:grpSp>
      <p:sp>
        <p:nvSpPr>
          <p:cNvPr id="51" name="Line 11">
            <a:extLst>
              <a:ext uri="{FF2B5EF4-FFF2-40B4-BE49-F238E27FC236}">
                <a16:creationId xmlns:a16="http://schemas.microsoft.com/office/drawing/2014/main" id="{06C7F16C-27DD-055C-577F-24DC16DA2B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618" y="2858108"/>
            <a:ext cx="9128" cy="11614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solidFill>
                <a:srgbClr val="0028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68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457199" y="205979"/>
            <a:ext cx="8456479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2400" b="1" kern="0" cap="all" spc="25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r>
              <a:rPr lang="en-US" sz="2800" dirty="0">
                <a:solidFill>
                  <a:srgbClr val="002855"/>
                </a:solidFill>
                <a:latin typeface="Taviraj" panose="00000500000000000000" pitchFamily="2" charset="-34"/>
                <a:cs typeface="Taviraj" panose="00000500000000000000" pitchFamily="2" charset="-34"/>
              </a:rPr>
              <a:t>Program structure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5A655D-DAAC-4FBB-949D-D3117504858F}"/>
              </a:ext>
            </a:extLst>
          </p:cNvPr>
          <p:cNvCxnSpPr/>
          <p:nvPr/>
        </p:nvCxnSpPr>
        <p:spPr>
          <a:xfrm>
            <a:off x="583296" y="4168180"/>
            <a:ext cx="91440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806C051-7894-4C87-BC2D-6605F025A160}"/>
              </a:ext>
            </a:extLst>
          </p:cNvPr>
          <p:cNvSpPr txBox="1"/>
          <p:nvPr/>
        </p:nvSpPr>
        <p:spPr>
          <a:xfrm>
            <a:off x="568633" y="3693224"/>
            <a:ext cx="172677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800" b="1" dirty="0">
                <a:solidFill>
                  <a:srgbClr val="1B806D"/>
                </a:solidFill>
              </a:rPr>
              <a:t>A FUND</a:t>
            </a:r>
            <a:endParaRPr lang="en-US" sz="1600" b="1" dirty="0">
              <a:solidFill>
                <a:srgbClr val="1B806D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06C051-7894-4C87-BC2D-6605F025A160}"/>
              </a:ext>
            </a:extLst>
          </p:cNvPr>
          <p:cNvSpPr txBox="1"/>
          <p:nvPr/>
        </p:nvSpPr>
        <p:spPr>
          <a:xfrm>
            <a:off x="597125" y="2874146"/>
            <a:ext cx="172677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800" b="1" dirty="0">
                <a:solidFill>
                  <a:srgbClr val="F1B434"/>
                </a:solidFill>
              </a:rPr>
              <a:t>B FUND</a:t>
            </a:r>
            <a:endParaRPr lang="en-US" sz="1600" b="1" dirty="0">
              <a:solidFill>
                <a:srgbClr val="F1B434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806C051-7894-4C87-BC2D-6605F025A160}"/>
              </a:ext>
            </a:extLst>
          </p:cNvPr>
          <p:cNvSpPr txBox="1"/>
          <p:nvPr/>
        </p:nvSpPr>
        <p:spPr>
          <a:xfrm>
            <a:off x="611282" y="1976384"/>
            <a:ext cx="172062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800" b="1" dirty="0">
                <a:solidFill>
                  <a:srgbClr val="002855"/>
                </a:solidFill>
              </a:rPr>
              <a:t>C FUND</a:t>
            </a:r>
            <a:endParaRPr lang="en-US" sz="1600" b="1" dirty="0">
              <a:solidFill>
                <a:srgbClr val="002855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2FBCEC-3408-4829-A40B-3502B907274F}"/>
              </a:ext>
            </a:extLst>
          </p:cNvPr>
          <p:cNvSpPr/>
          <p:nvPr/>
        </p:nvSpPr>
        <p:spPr>
          <a:xfrm>
            <a:off x="3662415" y="1761323"/>
            <a:ext cx="1676413" cy="9260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90642D-8F3D-4984-991C-A8F731D86B8F}"/>
              </a:ext>
            </a:extLst>
          </p:cNvPr>
          <p:cNvSpPr/>
          <p:nvPr/>
        </p:nvSpPr>
        <p:spPr>
          <a:xfrm>
            <a:off x="3662415" y="2666043"/>
            <a:ext cx="1676413" cy="940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961B676-944E-4D3B-B438-5E1CCBE60E0F}"/>
              </a:ext>
            </a:extLst>
          </p:cNvPr>
          <p:cNvSpPr/>
          <p:nvPr/>
        </p:nvSpPr>
        <p:spPr>
          <a:xfrm>
            <a:off x="3662415" y="3620778"/>
            <a:ext cx="1702052" cy="5228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5EF5C0-DFA4-454B-9783-CFB740834A99}"/>
              </a:ext>
            </a:extLst>
          </p:cNvPr>
          <p:cNvSpPr txBox="1"/>
          <p:nvPr/>
        </p:nvSpPr>
        <p:spPr>
          <a:xfrm>
            <a:off x="4029419" y="2038350"/>
            <a:ext cx="1384995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defTabSz="457154"/>
            <a:r>
              <a:rPr lang="cy-GB" sz="16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$1,000,000	</a:t>
            </a:r>
            <a:endParaRPr lang="en-US" sz="1600" b="1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8307342-A8A4-4B44-BCA3-7FD33C2D532F}"/>
              </a:ext>
            </a:extLst>
          </p:cNvPr>
          <p:cNvSpPr txBox="1"/>
          <p:nvPr/>
        </p:nvSpPr>
        <p:spPr>
          <a:xfrm>
            <a:off x="4029419" y="3011329"/>
            <a:ext cx="915315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defTabSz="457154"/>
            <a:r>
              <a:rPr lang="cy-GB" sz="16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$500,000</a:t>
            </a:r>
            <a:endParaRPr lang="en-US" sz="1600" b="1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3509D8-F23C-464F-A2AF-EDD7E0E0B97F}"/>
              </a:ext>
            </a:extLst>
          </p:cNvPr>
          <p:cNvSpPr txBox="1"/>
          <p:nvPr/>
        </p:nvSpPr>
        <p:spPr>
          <a:xfrm>
            <a:off x="4036452" y="3762673"/>
            <a:ext cx="915316" cy="2059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defTabSz="457154"/>
            <a:r>
              <a:rPr lang="cy-GB" sz="16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$150,000</a:t>
            </a:r>
            <a:endParaRPr lang="en-US" sz="1600" b="1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AAA28F0-92AF-47F1-B191-9D336B8B7BF5}"/>
              </a:ext>
            </a:extLst>
          </p:cNvPr>
          <p:cNvCxnSpPr/>
          <p:nvPr/>
        </p:nvCxnSpPr>
        <p:spPr>
          <a:xfrm>
            <a:off x="3429000" y="1750432"/>
            <a:ext cx="2061262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16F67D9-6420-4D18-AA13-262C45768E7E}"/>
              </a:ext>
            </a:extLst>
          </p:cNvPr>
          <p:cNvCxnSpPr/>
          <p:nvPr/>
        </p:nvCxnSpPr>
        <p:spPr>
          <a:xfrm>
            <a:off x="3457171" y="2647950"/>
            <a:ext cx="2061262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ACCDE38-9584-48DA-B408-8777CBF0F91F}"/>
              </a:ext>
            </a:extLst>
          </p:cNvPr>
          <p:cNvCxnSpPr/>
          <p:nvPr/>
        </p:nvCxnSpPr>
        <p:spPr>
          <a:xfrm>
            <a:off x="3501338" y="3608415"/>
            <a:ext cx="2061262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B5C8A7D-9DA2-4BA7-92EE-FB0444E99A01}"/>
              </a:ext>
            </a:extLst>
          </p:cNvPr>
          <p:cNvSpPr txBox="1"/>
          <p:nvPr/>
        </p:nvSpPr>
        <p:spPr>
          <a:xfrm>
            <a:off x="485244" y="1359086"/>
            <a:ext cx="1846660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457154"/>
            <a:r>
              <a:rPr lang="cy-GB" sz="2000" b="1" dirty="0">
                <a:solidFill>
                  <a:srgbClr val="4D4D4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REINSURANCE</a:t>
            </a:r>
            <a:endParaRPr lang="en-US" sz="2000" b="1" dirty="0">
              <a:solidFill>
                <a:srgbClr val="4D4D4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384BEE0-AA42-4A89-B93A-528DA3104E8C}"/>
              </a:ext>
            </a:extLst>
          </p:cNvPr>
          <p:cNvSpPr txBox="1"/>
          <p:nvPr/>
        </p:nvSpPr>
        <p:spPr>
          <a:xfrm>
            <a:off x="2667000" y="1352550"/>
            <a:ext cx="358140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457154"/>
            <a:r>
              <a:rPr lang="cy-GB" sz="2000" b="1" dirty="0">
                <a:solidFill>
                  <a:srgbClr val="4D4D4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$2,000,000</a:t>
            </a:r>
            <a:endParaRPr lang="en-US" sz="2000" b="1" dirty="0">
              <a:solidFill>
                <a:srgbClr val="4D4D4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F677EC-24A6-EBFB-2A06-151017FD1C68}"/>
              </a:ext>
            </a:extLst>
          </p:cNvPr>
          <p:cNvSpPr txBox="1"/>
          <p:nvPr/>
        </p:nvSpPr>
        <p:spPr>
          <a:xfrm>
            <a:off x="5705832" y="3747544"/>
            <a:ext cx="30230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54"/>
            <a:r>
              <a:rPr lang="cy-GB" sz="12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Frequency Fund - Member Funds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38350-84CE-BF7F-B958-F0FE3809EFE1}"/>
              </a:ext>
            </a:extLst>
          </p:cNvPr>
          <p:cNvSpPr txBox="1"/>
          <p:nvPr/>
        </p:nvSpPr>
        <p:spPr>
          <a:xfrm>
            <a:off x="5705832" y="2978666"/>
            <a:ext cx="30230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54"/>
            <a:r>
              <a:rPr lang="cy-GB" sz="12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Severity Fund - Member Funds / Risk Sharing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C3BC92-60AF-4F28-71C3-E19A502C7188}"/>
              </a:ext>
            </a:extLst>
          </p:cNvPr>
          <p:cNvSpPr txBox="1"/>
          <p:nvPr/>
        </p:nvSpPr>
        <p:spPr>
          <a:xfrm>
            <a:off x="5705831" y="2066151"/>
            <a:ext cx="30230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54"/>
            <a:r>
              <a:rPr lang="cy-GB" sz="12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Risk Pooling / Pro Rata Risk Sharing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0C6B0-434E-FE9B-9E23-2FC30CA63043}"/>
              </a:ext>
            </a:extLst>
          </p:cNvPr>
          <p:cNvSpPr txBox="1"/>
          <p:nvPr/>
        </p:nvSpPr>
        <p:spPr>
          <a:xfrm>
            <a:off x="5703373" y="1352550"/>
            <a:ext cx="30230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54"/>
            <a:r>
              <a:rPr lang="cy-GB" sz="12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Third Party Risk Transfer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5950"/>
            <a:ext cx="8229600" cy="1570435"/>
          </a:xfrm>
        </p:spPr>
        <p:txBody>
          <a:bodyPr/>
          <a:lstStyle/>
          <a:p>
            <a:r>
              <a:rPr lang="en-US" dirty="0">
                <a:latin typeface="+mj-lt"/>
              </a:rPr>
              <a:t>Group Captive Formula</a:t>
            </a:r>
          </a:p>
        </p:txBody>
      </p:sp>
    </p:spTree>
    <p:extLst>
      <p:ext uri="{BB962C8B-B14F-4D97-AF65-F5344CB8AC3E}">
        <p14:creationId xmlns:p14="http://schemas.microsoft.com/office/powerpoint/2010/main" val="3224781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7"/>
          <p:cNvSpPr txBox="1">
            <a:spLocks/>
          </p:cNvSpPr>
          <p:nvPr/>
        </p:nvSpPr>
        <p:spPr>
          <a:xfrm>
            <a:off x="8795884" y="6653765"/>
            <a:ext cx="381000" cy="285750"/>
          </a:xfrm>
          <a:prstGeom prst="rect">
            <a:avLst/>
          </a:prstGeom>
        </p:spPr>
        <p:txBody>
          <a:bodyPr lIns="91438" tIns="45719" rIns="91438" bIns="45719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fld id="{FA2882B4-A178-4FA1-B00D-26B086D3A84D}" type="slidenum">
              <a:rPr lang="en-US" altLang="en-US" sz="6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16</a:t>
            </a:fld>
            <a:endParaRPr lang="en-US" altLang="en-US" sz="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845820"/>
            <a:ext cx="9144000" cy="429768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6190" y="837041"/>
            <a:ext cx="9144000" cy="4297680"/>
          </a:xfrm>
          <a:prstGeom prst="rect">
            <a:avLst/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1" eaLnBrk="1" hangingPunct="1">
              <a:buFont typeface="Arial" panose="020B0604020202020204" pitchFamily="34" charset="0"/>
              <a:buNone/>
              <a:defRPr/>
            </a:pPr>
            <a:endParaRPr lang="en-US" altLang="en-US" b="1" dirty="0">
              <a:solidFill>
                <a:schemeClr val="accent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653653" y="229467"/>
            <a:ext cx="7836694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latin typeface="+mj-lt"/>
              </a:rPr>
              <a:t>FUNDING STRUCTURE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13B049-3A02-4CC6-9038-F5B97DC8E322}"/>
              </a:ext>
            </a:extLst>
          </p:cNvPr>
          <p:cNvCxnSpPr>
            <a:cxnSpLocks/>
          </p:cNvCxnSpPr>
          <p:nvPr/>
        </p:nvCxnSpPr>
        <p:spPr>
          <a:xfrm>
            <a:off x="560935" y="630091"/>
            <a:ext cx="80374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49589D5-2A66-4916-8112-509B275EEAF8}"/>
              </a:ext>
            </a:extLst>
          </p:cNvPr>
          <p:cNvSpPr txBox="1">
            <a:spLocks/>
          </p:cNvSpPr>
          <p:nvPr/>
        </p:nvSpPr>
        <p:spPr>
          <a:xfrm>
            <a:off x="870858" y="3051252"/>
            <a:ext cx="8306026" cy="2348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9863" indent="-169863" algn="l" defTabSz="4572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 sz="2000" b="1" kern="1200">
                <a:solidFill>
                  <a:schemeClr val="accent6">
                    <a:lumMod val="50000"/>
                  </a:schemeClr>
                </a:solidFill>
                <a:latin typeface="Georgia"/>
                <a:ea typeface="+mn-ea"/>
                <a:cs typeface="Georgia"/>
              </a:defRPr>
            </a:lvl1pPr>
            <a:lvl2pPr marL="285750" indent="-1698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600" b="1" kern="1200">
                <a:solidFill>
                  <a:srgbClr val="002855"/>
                </a:solidFill>
                <a:latin typeface="Arial"/>
                <a:ea typeface="+mn-ea"/>
                <a:cs typeface="Arial"/>
              </a:defRPr>
            </a:lvl2pPr>
            <a:lvl3pPr marL="401638" indent="-1714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400" b="0" kern="1200">
                <a:solidFill>
                  <a:srgbClr val="002855"/>
                </a:solidFill>
                <a:latin typeface="Arial"/>
                <a:ea typeface="+mn-ea"/>
                <a:cs typeface="Arial"/>
              </a:defRPr>
            </a:lvl3pPr>
            <a:lvl4pPr marL="515938" indent="-176213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000" b="1" kern="0" cap="all" spc="50">
                <a:solidFill>
                  <a:srgbClr val="002855"/>
                </a:solidFill>
                <a:latin typeface="Arial"/>
                <a:ea typeface="+mn-ea"/>
                <a:cs typeface="Arial"/>
              </a:defRPr>
            </a:lvl4pPr>
            <a:lvl5pPr marL="625475" indent="-169863" algn="l" defTabSz="457200" rtl="0" eaLnBrk="1" latinLnBrk="0" hangingPunct="1">
              <a:lnSpc>
                <a:spcPts val="18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000" b="0" kern="0" cap="all" spc="90">
                <a:solidFill>
                  <a:srgbClr val="002855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855"/>
              </a:buClr>
            </a:pPr>
            <a:endParaRPr lang="en-US" sz="1900" dirty="0">
              <a:solidFill>
                <a:srgbClr val="4D4D4D">
                  <a:lumMod val="50000"/>
                </a:srgbClr>
              </a:solidFill>
              <a:latin typeface="Muli" panose="00000500000000000000" pitchFamily="2" charset="0"/>
            </a:endParaRPr>
          </a:p>
          <a:p>
            <a:pPr>
              <a:buClr>
                <a:srgbClr val="002855"/>
              </a:buClr>
            </a:pPr>
            <a:endParaRPr lang="en-US" sz="1900" dirty="0">
              <a:solidFill>
                <a:srgbClr val="4D4D4D">
                  <a:lumMod val="50000"/>
                </a:srgbClr>
              </a:solidFill>
              <a:latin typeface="Muli" panose="00000500000000000000" pitchFamily="2" charset="0"/>
            </a:endParaRPr>
          </a:p>
          <a:p>
            <a:pPr marL="0" indent="0">
              <a:buClr>
                <a:srgbClr val="002855"/>
              </a:buClr>
              <a:buNone/>
            </a:pPr>
            <a:endParaRPr lang="en-US" sz="1900" dirty="0">
              <a:solidFill>
                <a:srgbClr val="4D4D4D">
                  <a:lumMod val="50000"/>
                </a:srgbClr>
              </a:solidFill>
              <a:latin typeface="Muli" panose="000005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429CFFC-827F-49B9-AA28-5DFCB015AE67}"/>
              </a:ext>
            </a:extLst>
          </p:cNvPr>
          <p:cNvGraphicFramePr>
            <a:graphicFrameLocks noGrp="1"/>
          </p:cNvGraphicFramePr>
          <p:nvPr/>
        </p:nvGraphicFramePr>
        <p:xfrm>
          <a:off x="1898810" y="1670205"/>
          <a:ext cx="5334000" cy="25679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709834426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156906115"/>
                    </a:ext>
                  </a:extLst>
                </a:gridCol>
              </a:tblGrid>
              <a:tr h="3763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SAMPLE MEMBER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955115"/>
                  </a:ext>
                </a:extLst>
              </a:tr>
              <a:tr h="39437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Loss Forecast: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+mn-lt"/>
                        </a:rPr>
                        <a:t>$554,000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2280429245"/>
                  </a:ext>
                </a:extLst>
              </a:tr>
              <a:tr h="39437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Operating Costs: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u="sng" dirty="0">
                          <a:latin typeface="+mn-lt"/>
                        </a:rPr>
                        <a:t>$246,000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608229348"/>
                  </a:ext>
                </a:extLst>
              </a:tr>
              <a:tr h="39437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Premium:	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+mn-lt"/>
                        </a:rPr>
                        <a:t>$800,000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2872682490"/>
                  </a:ext>
                </a:extLst>
              </a:tr>
              <a:tr h="39437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AROs	: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u="sng" dirty="0">
                          <a:latin typeface="+mn-lt"/>
                        </a:rPr>
                        <a:t>$            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2114686710"/>
                  </a:ext>
                </a:extLst>
              </a:tr>
              <a:tr h="39437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Total Pay-In: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+mn-lt"/>
                        </a:rPr>
                        <a:t>$800,000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3765498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713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nip Single Corner Rectangle 35"/>
          <p:cNvSpPr/>
          <p:nvPr/>
        </p:nvSpPr>
        <p:spPr>
          <a:xfrm>
            <a:off x="6320726" y="1211230"/>
            <a:ext cx="1885951" cy="3265520"/>
          </a:xfrm>
          <a:prstGeom prst="snip1Rect">
            <a:avLst>
              <a:gd name="adj" fmla="val 22014"/>
            </a:avLst>
          </a:prstGeom>
          <a:gradFill flip="none" rotWithShape="1">
            <a:gsLst>
              <a:gs pos="27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40" name="Snip Single Corner Rectangle 39"/>
          <p:cNvSpPr/>
          <p:nvPr/>
        </p:nvSpPr>
        <p:spPr>
          <a:xfrm>
            <a:off x="1615374" y="1223136"/>
            <a:ext cx="3288603" cy="3265520"/>
          </a:xfrm>
          <a:prstGeom prst="snip1Rect">
            <a:avLst>
              <a:gd name="adj" fmla="val 22014"/>
            </a:avLst>
          </a:prstGeom>
          <a:gradFill flip="none" rotWithShape="1">
            <a:gsLst>
              <a:gs pos="27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+mn-ea"/>
              <a:cs typeface="+mn-cs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Sample Member</a:t>
            </a:r>
          </a:p>
        </p:txBody>
      </p:sp>
      <p:grpSp>
        <p:nvGrpSpPr>
          <p:cNvPr id="1410064" name="Group 16"/>
          <p:cNvGrpSpPr>
            <a:grpSpLocks/>
          </p:cNvGrpSpPr>
          <p:nvPr/>
        </p:nvGrpSpPr>
        <p:grpSpPr bwMode="auto">
          <a:xfrm>
            <a:off x="392085" y="1222882"/>
            <a:ext cx="1134236" cy="3201984"/>
            <a:chOff x="309" y="810"/>
            <a:chExt cx="610" cy="2963"/>
          </a:xfrm>
        </p:grpSpPr>
        <p:sp>
          <p:nvSpPr>
            <p:cNvPr id="50200" name="Text Box 17"/>
            <p:cNvSpPr txBox="1">
              <a:spLocks noChangeArrowheads="1"/>
            </p:cNvSpPr>
            <p:nvPr/>
          </p:nvSpPr>
          <p:spPr bwMode="auto">
            <a:xfrm>
              <a:off x="385" y="3002"/>
              <a:ext cx="52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$150,000</a:t>
              </a:r>
            </a:p>
          </p:txBody>
        </p:sp>
        <p:sp>
          <p:nvSpPr>
            <p:cNvPr id="50201" name="Line 18"/>
            <p:cNvSpPr>
              <a:spLocks noChangeShapeType="1"/>
            </p:cNvSpPr>
            <p:nvPr/>
          </p:nvSpPr>
          <p:spPr bwMode="auto">
            <a:xfrm flipH="1" flipV="1">
              <a:off x="649" y="3316"/>
              <a:ext cx="0" cy="457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202" name="Text Box 19"/>
            <p:cNvSpPr txBox="1">
              <a:spLocks noChangeArrowheads="1"/>
            </p:cNvSpPr>
            <p:nvPr/>
          </p:nvSpPr>
          <p:spPr bwMode="auto">
            <a:xfrm>
              <a:off x="385" y="2220"/>
              <a:ext cx="52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$500,000</a:t>
              </a:r>
            </a:p>
          </p:txBody>
        </p:sp>
        <p:sp>
          <p:nvSpPr>
            <p:cNvPr id="50203" name="Text Box 20"/>
            <p:cNvSpPr txBox="1">
              <a:spLocks noChangeArrowheads="1"/>
            </p:cNvSpPr>
            <p:nvPr/>
          </p:nvSpPr>
          <p:spPr bwMode="auto">
            <a:xfrm>
              <a:off x="309" y="1216"/>
              <a:ext cx="610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$1,000,000</a:t>
              </a:r>
            </a:p>
          </p:txBody>
        </p:sp>
        <p:sp>
          <p:nvSpPr>
            <p:cNvPr id="50204" name="Line 21"/>
            <p:cNvSpPr>
              <a:spLocks noChangeShapeType="1"/>
            </p:cNvSpPr>
            <p:nvPr/>
          </p:nvSpPr>
          <p:spPr bwMode="auto">
            <a:xfrm flipV="1">
              <a:off x="649" y="2552"/>
              <a:ext cx="0" cy="470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205" name="Line 22"/>
            <p:cNvSpPr>
              <a:spLocks noChangeShapeType="1"/>
            </p:cNvSpPr>
            <p:nvPr/>
          </p:nvSpPr>
          <p:spPr bwMode="auto">
            <a:xfrm flipV="1">
              <a:off x="649" y="1530"/>
              <a:ext cx="0" cy="680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206" name="Line 23"/>
            <p:cNvSpPr>
              <a:spLocks noChangeShapeType="1"/>
            </p:cNvSpPr>
            <p:nvPr/>
          </p:nvSpPr>
          <p:spPr bwMode="auto">
            <a:xfrm flipV="1">
              <a:off x="649" y="810"/>
              <a:ext cx="0" cy="352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10072" name="Rectangle 24"/>
          <p:cNvSpPr>
            <a:spLocks noChangeArrowheads="1"/>
          </p:cNvSpPr>
          <p:nvPr/>
        </p:nvSpPr>
        <p:spPr bwMode="auto">
          <a:xfrm>
            <a:off x="6358824" y="1343407"/>
            <a:ext cx="1783929" cy="97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Premium distribution into funds:</a:t>
            </a:r>
          </a:p>
        </p:txBody>
      </p:sp>
      <p:sp>
        <p:nvSpPr>
          <p:cNvPr id="1410073" name="Rectangle 25"/>
          <p:cNvSpPr>
            <a:spLocks noChangeArrowheads="1"/>
          </p:cNvSpPr>
          <p:nvPr/>
        </p:nvSpPr>
        <p:spPr bwMode="auto">
          <a:xfrm>
            <a:off x="4443941" y="4638050"/>
            <a:ext cx="3855531" cy="4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Loss forecast = $554,000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737610" y="2941883"/>
            <a:ext cx="2933836" cy="81292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37610" y="1831926"/>
            <a:ext cx="2933836" cy="1037224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737610" y="3823981"/>
            <a:ext cx="2933836" cy="664676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37610" y="1200150"/>
            <a:ext cx="2933836" cy="61227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529756" y="3774311"/>
            <a:ext cx="361071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468340" y="2894588"/>
            <a:ext cx="3672128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05776" y="4488656"/>
            <a:ext cx="4285165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474408" y="1809750"/>
            <a:ext cx="3611938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665184" y="1378049"/>
            <a:ext cx="1316066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Reinsurance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37610" y="2166411"/>
            <a:ext cx="293383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37609" y="3119024"/>
            <a:ext cx="2933833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B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56118" y="3971151"/>
            <a:ext cx="2915324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37611" y="3409950"/>
            <a:ext cx="2933834" cy="17312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(Severity Layer)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756114" y="4247764"/>
            <a:ext cx="2915324" cy="17312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(Frequency Layer)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6187375" y="4488656"/>
            <a:ext cx="2169319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4658494" y="4104308"/>
            <a:ext cx="2135051" cy="18117"/>
          </a:xfrm>
          <a:prstGeom prst="line">
            <a:avLst/>
          </a:prstGeom>
          <a:ln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658494" y="3322107"/>
            <a:ext cx="2117802" cy="0"/>
          </a:xfrm>
          <a:prstGeom prst="line">
            <a:avLst/>
          </a:prstGeom>
          <a:ln>
            <a:solidFill>
              <a:schemeClr val="accent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4617335" y="2553412"/>
            <a:ext cx="2158961" cy="8933"/>
          </a:xfrm>
          <a:prstGeom prst="line">
            <a:avLst/>
          </a:prstGeom>
          <a:ln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27"/>
          <p:cNvSpPr>
            <a:spLocks noChangeArrowheads="1"/>
          </p:cNvSpPr>
          <p:nvPr/>
        </p:nvSpPr>
        <p:spPr bwMode="auto">
          <a:xfrm>
            <a:off x="6862295" y="2384138"/>
            <a:ext cx="976537" cy="3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$84,000</a:t>
            </a:r>
          </a:p>
        </p:txBody>
      </p:sp>
      <p:sp>
        <p:nvSpPr>
          <p:cNvPr id="98" name="Rectangle 31"/>
          <p:cNvSpPr>
            <a:spLocks noChangeArrowheads="1"/>
          </p:cNvSpPr>
          <p:nvPr/>
        </p:nvSpPr>
        <p:spPr bwMode="auto">
          <a:xfrm>
            <a:off x="6776296" y="3152833"/>
            <a:ext cx="1099969" cy="3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$147,000</a:t>
            </a:r>
          </a:p>
        </p:txBody>
      </p:sp>
      <p:sp>
        <p:nvSpPr>
          <p:cNvPr id="99" name="Rectangle 38"/>
          <p:cNvSpPr>
            <a:spLocks noChangeArrowheads="1"/>
          </p:cNvSpPr>
          <p:nvPr/>
        </p:nvSpPr>
        <p:spPr bwMode="auto">
          <a:xfrm>
            <a:off x="6776296" y="3944092"/>
            <a:ext cx="1099969" cy="3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$323,000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57200" y="800100"/>
            <a:ext cx="8229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E8ADA35-1191-8575-176A-CD7CDC672ADA}"/>
              </a:ext>
            </a:extLst>
          </p:cNvPr>
          <p:cNvSpPr txBox="1"/>
          <p:nvPr/>
        </p:nvSpPr>
        <p:spPr>
          <a:xfrm>
            <a:off x="1737610" y="2485188"/>
            <a:ext cx="2933836" cy="17312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(Risk Pooling)</a:t>
            </a:r>
          </a:p>
        </p:txBody>
      </p:sp>
    </p:spTree>
    <p:extLst>
      <p:ext uri="{BB962C8B-B14F-4D97-AF65-F5344CB8AC3E}">
        <p14:creationId xmlns:p14="http://schemas.microsoft.com/office/powerpoint/2010/main" val="98867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 TYPICAL YEAR</a:t>
            </a:r>
          </a:p>
        </p:txBody>
      </p:sp>
    </p:spTree>
    <p:extLst>
      <p:ext uri="{BB962C8B-B14F-4D97-AF65-F5344CB8AC3E}">
        <p14:creationId xmlns:p14="http://schemas.microsoft.com/office/powerpoint/2010/main" val="2821199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72" name="Rectangle 24"/>
          <p:cNvSpPr>
            <a:spLocks noChangeArrowheads="1"/>
          </p:cNvSpPr>
          <p:nvPr/>
        </p:nvSpPr>
        <p:spPr bwMode="auto">
          <a:xfrm>
            <a:off x="3916824" y="1032812"/>
            <a:ext cx="5192588" cy="31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en-US" b="1" dirty="0">
                <a:solidFill>
                  <a:srgbClr val="002855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en-US" b="1" noProof="0" dirty="0">
                <a:solidFill>
                  <a:srgbClr val="002855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,000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of total claims less than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$150,000</a:t>
            </a: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4623621" y="1815336"/>
            <a:ext cx="2467011" cy="3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2" tIns="44447" rIns="90482" bIns="44447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50000"/>
                  </a:srgbClr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$84,000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50000"/>
                  </a:srgbClr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4623647" y="2892488"/>
            <a:ext cx="2574412" cy="3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2" tIns="44447" rIns="90482" bIns="44447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50000"/>
                  </a:srgbClr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$147,000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50000"/>
                  </a:srgbClr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4618453" y="3758374"/>
            <a:ext cx="2574412" cy="3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2" tIns="44447" rIns="90482" bIns="44447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50000"/>
                  </a:srgbClr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$323,000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50000"/>
                  </a:srgbClr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</a:p>
        </p:txBody>
      </p:sp>
      <p:sp>
        <p:nvSpPr>
          <p:cNvPr id="53" name="Rectangle 35"/>
          <p:cNvSpPr>
            <a:spLocks noChangeArrowheads="1"/>
          </p:cNvSpPr>
          <p:nvPr/>
        </p:nvSpPr>
        <p:spPr bwMode="auto">
          <a:xfrm>
            <a:off x="4537412" y="3961391"/>
            <a:ext cx="4572000" cy="50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</a:t>
            </a:r>
            <a:r>
              <a:rPr lang="en-US" sz="1400" b="1" u="sng" dirty="0">
                <a:solidFill>
                  <a:srgbClr val="FF0000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0,000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(Total claims less than $150,000)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 $173,000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Remaining balance</a:t>
            </a:r>
          </a:p>
        </p:txBody>
      </p:sp>
      <p:sp>
        <p:nvSpPr>
          <p:cNvPr id="54" name="Rectangle 29"/>
          <p:cNvSpPr>
            <a:spLocks noChangeArrowheads="1"/>
          </p:cNvSpPr>
          <p:nvPr/>
        </p:nvSpPr>
        <p:spPr bwMode="auto">
          <a:xfrm>
            <a:off x="4554343" y="1504950"/>
            <a:ext cx="1981621" cy="3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 Fund Accounting</a:t>
            </a:r>
          </a:p>
        </p:txBody>
      </p:sp>
      <p:sp>
        <p:nvSpPr>
          <p:cNvPr id="55" name="Rectangle 30"/>
          <p:cNvSpPr>
            <a:spLocks noChangeArrowheads="1"/>
          </p:cNvSpPr>
          <p:nvPr/>
        </p:nvSpPr>
        <p:spPr bwMode="auto">
          <a:xfrm>
            <a:off x="4554344" y="2615995"/>
            <a:ext cx="1980017" cy="3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 Fund Accounting</a:t>
            </a:r>
          </a:p>
        </p:txBody>
      </p:sp>
      <p:sp>
        <p:nvSpPr>
          <p:cNvPr id="58" name="Rectangle 31"/>
          <p:cNvSpPr>
            <a:spLocks noChangeArrowheads="1"/>
          </p:cNvSpPr>
          <p:nvPr/>
        </p:nvSpPr>
        <p:spPr bwMode="auto">
          <a:xfrm>
            <a:off x="4554347" y="3486150"/>
            <a:ext cx="1991239" cy="3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 Fund Accounting</a:t>
            </a:r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Loss example #</a:t>
            </a:r>
            <a:r>
              <a:rPr lang="en-US" sz="2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57200" y="800100"/>
            <a:ext cx="8229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nip Single Corner Rectangle 32"/>
          <p:cNvSpPr/>
          <p:nvPr/>
        </p:nvSpPr>
        <p:spPr>
          <a:xfrm>
            <a:off x="1409039" y="1223136"/>
            <a:ext cx="2507785" cy="3265520"/>
          </a:xfrm>
          <a:prstGeom prst="snip1Rect">
            <a:avLst>
              <a:gd name="adj" fmla="val 22014"/>
            </a:avLst>
          </a:prstGeom>
          <a:gradFill flip="none" rotWithShape="1">
            <a:gsLst>
              <a:gs pos="27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78902" y="2941883"/>
            <a:ext cx="2237251" cy="81292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578902" y="1837176"/>
            <a:ext cx="2237251" cy="1031974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578902" y="3823981"/>
            <a:ext cx="2237251" cy="664676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578902" y="1200150"/>
            <a:ext cx="2237251" cy="61227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94668" y="4488656"/>
            <a:ext cx="3267732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034845" y="1412591"/>
            <a:ext cx="13514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Reinsurance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79072" y="2149856"/>
            <a:ext cx="95363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18069" y="3061760"/>
            <a:ext cx="95117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15616" y="3938371"/>
            <a:ext cx="880542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87445" y="3344926"/>
            <a:ext cx="1744098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(Captive Shock Loss Layer)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98240" y="4205143"/>
            <a:ext cx="2024633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Captive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 Frequency 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Loss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 Layer)</a:t>
            </a:r>
          </a:p>
        </p:txBody>
      </p:sp>
      <p:sp>
        <p:nvSpPr>
          <p:cNvPr id="60" name="Line 32"/>
          <p:cNvSpPr>
            <a:spLocks noChangeShapeType="1"/>
          </p:cNvSpPr>
          <p:nvPr/>
        </p:nvSpPr>
        <p:spPr bwMode="auto">
          <a:xfrm>
            <a:off x="1409039" y="1815336"/>
            <a:ext cx="6927451" cy="10234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Line 33"/>
          <p:cNvSpPr>
            <a:spLocks noChangeShapeType="1"/>
          </p:cNvSpPr>
          <p:nvPr/>
        </p:nvSpPr>
        <p:spPr bwMode="auto">
          <a:xfrm>
            <a:off x="1409039" y="2904094"/>
            <a:ext cx="6927451" cy="3054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Line 34"/>
          <p:cNvSpPr>
            <a:spLocks noChangeShapeType="1"/>
          </p:cNvSpPr>
          <p:nvPr/>
        </p:nvSpPr>
        <p:spPr bwMode="auto">
          <a:xfrm flipV="1">
            <a:off x="1409039" y="3771751"/>
            <a:ext cx="6927451" cy="7570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0" name="Group 16">
            <a:extLst>
              <a:ext uri="{FF2B5EF4-FFF2-40B4-BE49-F238E27FC236}">
                <a16:creationId xmlns:a16="http://schemas.microsoft.com/office/drawing/2014/main" id="{E045A3B8-F7D9-2A38-DE64-B45018847ABB}"/>
              </a:ext>
            </a:extLst>
          </p:cNvPr>
          <p:cNvGrpSpPr>
            <a:grpSpLocks/>
          </p:cNvGrpSpPr>
          <p:nvPr/>
        </p:nvGrpSpPr>
        <p:grpSpPr bwMode="auto">
          <a:xfrm>
            <a:off x="134372" y="1268389"/>
            <a:ext cx="1134236" cy="3201984"/>
            <a:chOff x="309" y="810"/>
            <a:chExt cx="610" cy="2963"/>
          </a:xfrm>
        </p:grpSpPr>
        <p:sp>
          <p:nvSpPr>
            <p:cNvPr id="31" name="Text Box 17">
              <a:extLst>
                <a:ext uri="{FF2B5EF4-FFF2-40B4-BE49-F238E27FC236}">
                  <a16:creationId xmlns:a16="http://schemas.microsoft.com/office/drawing/2014/main" id="{087AA662-D989-4F38-7823-9EFF7E4C2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002"/>
              <a:ext cx="52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$150,000</a:t>
              </a:r>
            </a:p>
          </p:txBody>
        </p:sp>
        <p:sp>
          <p:nvSpPr>
            <p:cNvPr id="32" name="Line 18">
              <a:extLst>
                <a:ext uri="{FF2B5EF4-FFF2-40B4-BE49-F238E27FC236}">
                  <a16:creationId xmlns:a16="http://schemas.microsoft.com/office/drawing/2014/main" id="{DA1164FD-5561-7DF3-EA3E-1CE32B239A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9" y="3316"/>
              <a:ext cx="0" cy="457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Text Box 19">
              <a:extLst>
                <a:ext uri="{FF2B5EF4-FFF2-40B4-BE49-F238E27FC236}">
                  <a16:creationId xmlns:a16="http://schemas.microsoft.com/office/drawing/2014/main" id="{9EF1171F-308A-9BA7-7BED-788ADDDDC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220"/>
              <a:ext cx="52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$500,000</a:t>
              </a:r>
            </a:p>
          </p:txBody>
        </p:sp>
        <p:sp>
          <p:nvSpPr>
            <p:cNvPr id="48" name="Text Box 20">
              <a:extLst>
                <a:ext uri="{FF2B5EF4-FFF2-40B4-BE49-F238E27FC236}">
                  <a16:creationId xmlns:a16="http://schemas.microsoft.com/office/drawing/2014/main" id="{629A4E0A-E360-8618-9187-2351E36EA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" y="1216"/>
              <a:ext cx="610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$1,000,000</a:t>
              </a:r>
            </a:p>
          </p:txBody>
        </p:sp>
        <p:sp>
          <p:nvSpPr>
            <p:cNvPr id="49" name="Line 21">
              <a:extLst>
                <a:ext uri="{FF2B5EF4-FFF2-40B4-BE49-F238E27FC236}">
                  <a16:creationId xmlns:a16="http://schemas.microsoft.com/office/drawing/2014/main" id="{E46C2B8F-9452-4AD1-6883-097569C7AE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2552"/>
              <a:ext cx="0" cy="470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22">
              <a:extLst>
                <a:ext uri="{FF2B5EF4-FFF2-40B4-BE49-F238E27FC236}">
                  <a16:creationId xmlns:a16="http://schemas.microsoft.com/office/drawing/2014/main" id="{78381932-870F-3E9E-A0E2-7153886364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1530"/>
              <a:ext cx="0" cy="680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23">
              <a:extLst>
                <a:ext uri="{FF2B5EF4-FFF2-40B4-BE49-F238E27FC236}">
                  <a16:creationId xmlns:a16="http://schemas.microsoft.com/office/drawing/2014/main" id="{A68765E6-500D-79E5-C92E-07A9241C10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810"/>
              <a:ext cx="0" cy="352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76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B26ECE-F7FD-544E-8114-847F33EFE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65" y="351144"/>
            <a:ext cx="8014692" cy="300082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a Captive?</a:t>
            </a:r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FD2A38-B620-4864-8E84-17E162C16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26" y="1630536"/>
            <a:ext cx="2228850" cy="57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3933" tIns="16669" rIns="33933" bIns="16669"/>
          <a:lstStyle>
            <a:lvl1pPr marL="457200" indent="-457200" eaLnBrk="0" hangingPunct="0"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5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An</a:t>
            </a:r>
            <a:r>
              <a:rPr lang="en-US" altLang="en-US" sz="975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altLang="en-US" sz="5250" i="1" dirty="0">
                <a:solidFill>
                  <a:srgbClr val="820055"/>
                </a:solidFill>
                <a:latin typeface="Segoe UI" pitchFamily="34" charset="0"/>
                <a:cs typeface="Segoe UI" pitchFamily="34" charset="0"/>
              </a:rPr>
              <a:t>insurance</a:t>
            </a:r>
            <a:r>
              <a:rPr lang="en-US" altLang="en-US" sz="975" i="1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altLang="en-US" sz="195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company</a:t>
            </a:r>
            <a:endParaRPr lang="en-US" altLang="en-US" sz="1950" dirty="0">
              <a:solidFill>
                <a:srgbClr val="8C6136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D2B55E7-FAF7-49F6-88BF-259F23A51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308" y="2846833"/>
            <a:ext cx="4492112" cy="85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3933" tIns="16669" rIns="33933" bIns="16669">
            <a:spAutoFit/>
          </a:bodyPr>
          <a:lstStyle>
            <a:lvl1pPr marL="457200" indent="-457200" eaLnBrk="0" hangingPunct="0"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5250" i="1" dirty="0">
                <a:solidFill>
                  <a:srgbClr val="820055"/>
                </a:solidFill>
                <a:latin typeface="Segoe UI" pitchFamily="34" charset="0"/>
                <a:cs typeface="Segoe UI" pitchFamily="34" charset="0"/>
              </a:rPr>
              <a:t>controlled</a:t>
            </a:r>
            <a:r>
              <a:rPr lang="en-US" altLang="en-US" sz="975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altLang="en-US" sz="195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by its owners.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CD0BAD9-62BC-4E11-AF6E-37874DD84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888" y="2203822"/>
            <a:ext cx="4038142" cy="76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3933" tIns="16669" rIns="33933" bIns="16669">
            <a:spAutoFit/>
          </a:bodyPr>
          <a:lstStyle>
            <a:lvl1pPr marL="457200" indent="-457200" eaLnBrk="0" hangingPunct="0"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5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that provides</a:t>
            </a:r>
            <a:r>
              <a:rPr lang="en-US" altLang="en-US" sz="1950" i="1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altLang="en-US" sz="195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insurance </a:t>
            </a:r>
            <a:r>
              <a:rPr lang="en-US" altLang="en-US" sz="5250" i="1" dirty="0">
                <a:solidFill>
                  <a:srgbClr val="820055"/>
                </a:solidFill>
                <a:latin typeface="Segoe UI" pitchFamily="34" charset="0"/>
                <a:cs typeface="Segoe UI" pitchFamily="34" charset="0"/>
              </a:rPr>
              <a:t>to</a:t>
            </a:r>
            <a:r>
              <a:rPr lang="en-US" altLang="en-US" sz="975" i="1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altLang="en-US" sz="195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and is </a:t>
            </a:r>
          </a:p>
        </p:txBody>
      </p:sp>
    </p:spTree>
    <p:extLst>
      <p:ext uri="{BB962C8B-B14F-4D97-AF65-F5344CB8AC3E}">
        <p14:creationId xmlns:p14="http://schemas.microsoft.com/office/powerpoint/2010/main" val="2258575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Loss example #</a:t>
            </a:r>
            <a:r>
              <a:rPr lang="en-US" sz="2400" dirty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$173,000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A Fund Balance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$  49,000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Investment Income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Remaining B Fund Balance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Remaining C Fund Balance</a:t>
            </a:r>
          </a:p>
          <a:p>
            <a:endParaRPr lang="en-US" sz="1800" dirty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495429"/>
            <a:ext cx="3429000" cy="1570435"/>
          </a:xfrm>
          <a:prstGeom prst="rect">
            <a:avLst/>
          </a:prstGeom>
        </p:spPr>
        <p:txBody>
          <a:bodyPr vert="horz" lIns="91434" tIns="45717" rIns="91434" bIns="45717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0" cap="all" spc="15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all" spc="15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Taviraj"/>
                <a:ea typeface="+mj-ea"/>
              </a:rPr>
              <a:t>“TYPICAL YEAR” results</a:t>
            </a:r>
          </a:p>
        </p:txBody>
      </p:sp>
    </p:spTree>
    <p:extLst>
      <p:ext uri="{BB962C8B-B14F-4D97-AF65-F5344CB8AC3E}">
        <p14:creationId xmlns:p14="http://schemas.microsoft.com/office/powerpoint/2010/main" val="1722016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71750"/>
            <a:ext cx="8229600" cy="157043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catastrophic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claim year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0199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32">
            <a:extLst>
              <a:ext uri="{FF2B5EF4-FFF2-40B4-BE49-F238E27FC236}">
                <a16:creationId xmlns:a16="http://schemas.microsoft.com/office/drawing/2014/main" id="{C867DE00-CFCA-1A94-DFFC-2CA10FFC7363}"/>
              </a:ext>
            </a:extLst>
          </p:cNvPr>
          <p:cNvSpPr/>
          <p:nvPr/>
        </p:nvSpPr>
        <p:spPr>
          <a:xfrm>
            <a:off x="1371600" y="1135029"/>
            <a:ext cx="2507785" cy="3265520"/>
          </a:xfrm>
          <a:prstGeom prst="snip1Rect">
            <a:avLst>
              <a:gd name="adj" fmla="val 22014"/>
            </a:avLst>
          </a:prstGeom>
          <a:gradFill flip="none" rotWithShape="1">
            <a:gsLst>
              <a:gs pos="27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+mn-ea"/>
              <a:cs typeface="+mn-cs"/>
            </a:endParaRPr>
          </a:p>
        </p:txBody>
      </p:sp>
      <p:sp>
        <p:nvSpPr>
          <p:cNvPr id="55301" name="Rectangle 25"/>
          <p:cNvSpPr>
            <a:spLocks noChangeArrowheads="1"/>
          </p:cNvSpPr>
          <p:nvPr/>
        </p:nvSpPr>
        <p:spPr bwMode="auto">
          <a:xfrm>
            <a:off x="4571681" y="1759427"/>
            <a:ext cx="21432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$84,000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</a:p>
        </p:txBody>
      </p:sp>
      <p:sp>
        <p:nvSpPr>
          <p:cNvPr id="55303" name="Rectangle 27"/>
          <p:cNvSpPr>
            <a:spLocks noChangeArrowheads="1"/>
          </p:cNvSpPr>
          <p:nvPr/>
        </p:nvSpPr>
        <p:spPr bwMode="auto">
          <a:xfrm>
            <a:off x="4557857" y="1435998"/>
            <a:ext cx="19816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051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 Fund Accounting</a:t>
            </a:r>
          </a:p>
        </p:txBody>
      </p:sp>
      <p:sp>
        <p:nvSpPr>
          <p:cNvPr id="77" name="Line 32"/>
          <p:cNvSpPr>
            <a:spLocks noChangeShapeType="1"/>
          </p:cNvSpPr>
          <p:nvPr/>
        </p:nvSpPr>
        <p:spPr bwMode="auto">
          <a:xfrm>
            <a:off x="1371600" y="1720763"/>
            <a:ext cx="6390151" cy="22139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299" name="Rectangle 23"/>
          <p:cNvSpPr>
            <a:spLocks noGrp="1" noChangeArrowheads="1"/>
          </p:cNvSpPr>
          <p:nvPr>
            <p:ph type="title"/>
          </p:nvPr>
        </p:nvSpPr>
        <p:spPr>
          <a:xfrm>
            <a:off x="457200" y="26205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Loss Example #</a:t>
            </a:r>
            <a:r>
              <a:rPr lang="en-US" sz="3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5300" name="Rectangle 24"/>
          <p:cNvSpPr>
            <a:spLocks noChangeArrowheads="1"/>
          </p:cNvSpPr>
          <p:nvPr/>
        </p:nvSpPr>
        <p:spPr bwMode="auto">
          <a:xfrm>
            <a:off x="4017742" y="750105"/>
            <a:ext cx="5213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en-US" b="1" dirty="0">
                <a:solidFill>
                  <a:srgbClr val="002855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0,000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of total claims less than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$150,000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and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$2,000,000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catastrophic claim</a:t>
            </a:r>
          </a:p>
        </p:txBody>
      </p:sp>
      <p:sp>
        <p:nvSpPr>
          <p:cNvPr id="55302" name="Rectangle 26"/>
          <p:cNvSpPr>
            <a:spLocks noChangeArrowheads="1"/>
          </p:cNvSpPr>
          <p:nvPr/>
        </p:nvSpPr>
        <p:spPr bwMode="auto">
          <a:xfrm>
            <a:off x="4574856" y="2794853"/>
            <a:ext cx="22330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$147,000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04" name="Rectangle 28"/>
          <p:cNvSpPr>
            <a:spLocks noChangeArrowheads="1"/>
          </p:cNvSpPr>
          <p:nvPr/>
        </p:nvSpPr>
        <p:spPr bwMode="auto">
          <a:xfrm>
            <a:off x="4571681" y="2527467"/>
            <a:ext cx="19800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051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 Fund Accounting</a:t>
            </a:r>
          </a:p>
        </p:txBody>
      </p:sp>
      <p:sp>
        <p:nvSpPr>
          <p:cNvPr id="55305" name="Rectangle 29"/>
          <p:cNvSpPr>
            <a:spLocks noChangeArrowheads="1"/>
          </p:cNvSpPr>
          <p:nvPr/>
        </p:nvSpPr>
        <p:spPr bwMode="auto">
          <a:xfrm>
            <a:off x="4587930" y="3366259"/>
            <a:ext cx="19912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051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 Fund Accounting</a:t>
            </a:r>
          </a:p>
        </p:txBody>
      </p:sp>
      <p:sp>
        <p:nvSpPr>
          <p:cNvPr id="55307" name="Rectangle 34"/>
          <p:cNvSpPr>
            <a:spLocks noChangeArrowheads="1"/>
          </p:cNvSpPr>
          <p:nvPr/>
        </p:nvSpPr>
        <p:spPr bwMode="auto">
          <a:xfrm>
            <a:off x="4571681" y="3687371"/>
            <a:ext cx="2236191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$323,000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5203" name="Rectangle 35"/>
          <p:cNvSpPr>
            <a:spLocks noChangeArrowheads="1"/>
          </p:cNvSpPr>
          <p:nvPr/>
        </p:nvSpPr>
        <p:spPr bwMode="auto">
          <a:xfrm>
            <a:off x="4514134" y="3843087"/>
            <a:ext cx="50355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</a:t>
            </a:r>
            <a:r>
              <a:rPr lang="en-US" sz="1200" b="1" dirty="0">
                <a:solidFill>
                  <a:srgbClr val="FF0000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0,000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Total claims less than $150,000</a:t>
            </a:r>
          </a:p>
        </p:txBody>
      </p:sp>
      <p:sp>
        <p:nvSpPr>
          <p:cNvPr id="1415204" name="Rectangle 36"/>
          <p:cNvSpPr>
            <a:spLocks noChangeArrowheads="1"/>
          </p:cNvSpPr>
          <p:nvPr/>
        </p:nvSpPr>
        <p:spPr bwMode="auto">
          <a:xfrm>
            <a:off x="4680321" y="4174454"/>
            <a:ext cx="2191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$2</a:t>
            </a:r>
            <a:r>
              <a:rPr lang="en-US" sz="1200" b="1" dirty="0">
                <a:solidFill>
                  <a:srgbClr val="002855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3,000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Remaining balance</a:t>
            </a:r>
          </a:p>
        </p:txBody>
      </p:sp>
      <p:sp>
        <p:nvSpPr>
          <p:cNvPr id="1415205" name="Rectangle 37"/>
          <p:cNvSpPr>
            <a:spLocks noChangeArrowheads="1"/>
          </p:cNvSpPr>
          <p:nvPr/>
        </p:nvSpPr>
        <p:spPr bwMode="auto">
          <a:xfrm>
            <a:off x="4514134" y="3995079"/>
            <a:ext cx="31502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-$150,000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1st $150,000 catastrophic loss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457200" y="620326"/>
            <a:ext cx="8229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74602" y="4400549"/>
            <a:ext cx="3267732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481574F-7183-AE09-2C11-3EF755B135C1}"/>
              </a:ext>
            </a:extLst>
          </p:cNvPr>
          <p:cNvSpPr/>
          <p:nvPr/>
        </p:nvSpPr>
        <p:spPr>
          <a:xfrm>
            <a:off x="1541463" y="2853776"/>
            <a:ext cx="2237251" cy="81292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A2D285-60F0-4EB5-DF8A-A5981CF470F0}"/>
              </a:ext>
            </a:extLst>
          </p:cNvPr>
          <p:cNvSpPr/>
          <p:nvPr/>
        </p:nvSpPr>
        <p:spPr>
          <a:xfrm>
            <a:off x="1541463" y="1749069"/>
            <a:ext cx="2237251" cy="1031974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E6FA7-D19F-D5E5-84E6-5379306C0722}"/>
              </a:ext>
            </a:extLst>
          </p:cNvPr>
          <p:cNvSpPr/>
          <p:nvPr/>
        </p:nvSpPr>
        <p:spPr>
          <a:xfrm>
            <a:off x="1541463" y="3735874"/>
            <a:ext cx="2237251" cy="664676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93804C-0155-4ED6-B57A-DAD85E60AD6D}"/>
              </a:ext>
            </a:extLst>
          </p:cNvPr>
          <p:cNvSpPr/>
          <p:nvPr/>
        </p:nvSpPr>
        <p:spPr>
          <a:xfrm>
            <a:off x="1541463" y="1112043"/>
            <a:ext cx="2237251" cy="61227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0E453F-1596-F96F-5888-8176D61CF663}"/>
              </a:ext>
            </a:extLst>
          </p:cNvPr>
          <p:cNvSpPr txBox="1"/>
          <p:nvPr/>
        </p:nvSpPr>
        <p:spPr>
          <a:xfrm>
            <a:off x="1997406" y="1324484"/>
            <a:ext cx="13514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Reinsurance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3D5B2C-6529-D104-8DF5-66FBBA53C496}"/>
              </a:ext>
            </a:extLst>
          </p:cNvPr>
          <p:cNvSpPr txBox="1"/>
          <p:nvPr/>
        </p:nvSpPr>
        <p:spPr>
          <a:xfrm>
            <a:off x="2241633" y="2061749"/>
            <a:ext cx="95363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CCAFBE-8149-DD41-FF42-C1894DE87300}"/>
              </a:ext>
            </a:extLst>
          </p:cNvPr>
          <p:cNvSpPr txBox="1"/>
          <p:nvPr/>
        </p:nvSpPr>
        <p:spPr>
          <a:xfrm>
            <a:off x="2280630" y="2973653"/>
            <a:ext cx="95117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30240D-6901-6FE7-2156-FC7609BB5209}"/>
              </a:ext>
            </a:extLst>
          </p:cNvPr>
          <p:cNvSpPr txBox="1"/>
          <p:nvPr/>
        </p:nvSpPr>
        <p:spPr>
          <a:xfrm>
            <a:off x="2278177" y="3850264"/>
            <a:ext cx="880542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B957B-FC14-2918-9CCB-BAA3410D652D}"/>
              </a:ext>
            </a:extLst>
          </p:cNvPr>
          <p:cNvSpPr txBox="1"/>
          <p:nvPr/>
        </p:nvSpPr>
        <p:spPr>
          <a:xfrm>
            <a:off x="1750006" y="3256819"/>
            <a:ext cx="1744098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(Captive Shock Loss Layer)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B3B2D5-7153-9C12-A234-1F38BF064784}"/>
              </a:ext>
            </a:extLst>
          </p:cNvPr>
          <p:cNvSpPr txBox="1"/>
          <p:nvPr/>
        </p:nvSpPr>
        <p:spPr>
          <a:xfrm>
            <a:off x="1660801" y="4117036"/>
            <a:ext cx="2024633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Captive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 Frequency 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Loss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 Layer)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45F81E3D-99CD-40C4-BA30-D4C36B7C53BF}"/>
              </a:ext>
            </a:extLst>
          </p:cNvPr>
          <p:cNvGrpSpPr>
            <a:grpSpLocks/>
          </p:cNvGrpSpPr>
          <p:nvPr/>
        </p:nvGrpSpPr>
        <p:grpSpPr bwMode="auto">
          <a:xfrm>
            <a:off x="134372" y="1123950"/>
            <a:ext cx="1134236" cy="3201984"/>
            <a:chOff x="309" y="810"/>
            <a:chExt cx="610" cy="2963"/>
          </a:xfrm>
        </p:grpSpPr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57A58C6B-D40B-A38F-5E03-537DF56E20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002"/>
              <a:ext cx="52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$150,000</a:t>
              </a:r>
            </a:p>
          </p:txBody>
        </p:sp>
        <p:sp>
          <p:nvSpPr>
            <p:cNvPr id="15" name="Line 18">
              <a:extLst>
                <a:ext uri="{FF2B5EF4-FFF2-40B4-BE49-F238E27FC236}">
                  <a16:creationId xmlns:a16="http://schemas.microsoft.com/office/drawing/2014/main" id="{D5CAD1C2-9A14-8EC6-D87B-6595006E02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9" y="3316"/>
              <a:ext cx="0" cy="457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3739144C-54B9-9C15-34F3-4B76585711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220"/>
              <a:ext cx="52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$500,000</a:t>
              </a:r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D3963623-2A86-2822-030F-AEAD2278D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" y="1216"/>
              <a:ext cx="610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$1,000,000</a:t>
              </a:r>
            </a:p>
          </p:txBody>
        </p: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02623FEF-3749-BF5E-D6E7-8C556ED32C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2552"/>
              <a:ext cx="0" cy="470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Line 22">
              <a:extLst>
                <a:ext uri="{FF2B5EF4-FFF2-40B4-BE49-F238E27FC236}">
                  <a16:creationId xmlns:a16="http://schemas.microsoft.com/office/drawing/2014/main" id="{4ED429A8-AF25-23AA-D99A-376AE79FBC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1530"/>
              <a:ext cx="0" cy="680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Line 23">
              <a:extLst>
                <a:ext uri="{FF2B5EF4-FFF2-40B4-BE49-F238E27FC236}">
                  <a16:creationId xmlns:a16="http://schemas.microsoft.com/office/drawing/2014/main" id="{89768641-CF96-F86C-95C9-0131D82B4F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810"/>
              <a:ext cx="0" cy="352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8" name="Line 33"/>
          <p:cNvSpPr>
            <a:spLocks noChangeShapeType="1"/>
          </p:cNvSpPr>
          <p:nvPr/>
        </p:nvSpPr>
        <p:spPr bwMode="auto">
          <a:xfrm>
            <a:off x="1382249" y="2815907"/>
            <a:ext cx="6390151" cy="22254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Line 34"/>
          <p:cNvSpPr>
            <a:spLocks noChangeShapeType="1"/>
          </p:cNvSpPr>
          <p:nvPr/>
        </p:nvSpPr>
        <p:spPr bwMode="auto">
          <a:xfrm flipV="1">
            <a:off x="1388973" y="3694702"/>
            <a:ext cx="6383427" cy="10109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01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7AC33-3169-C088-3494-B60A5FE74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32">
            <a:extLst>
              <a:ext uri="{FF2B5EF4-FFF2-40B4-BE49-F238E27FC236}">
                <a16:creationId xmlns:a16="http://schemas.microsoft.com/office/drawing/2014/main" id="{ABB791F0-8019-272A-1ABD-6974A920CAAB}"/>
              </a:ext>
            </a:extLst>
          </p:cNvPr>
          <p:cNvSpPr/>
          <p:nvPr/>
        </p:nvSpPr>
        <p:spPr>
          <a:xfrm>
            <a:off x="1371600" y="1135029"/>
            <a:ext cx="2507785" cy="3265520"/>
          </a:xfrm>
          <a:prstGeom prst="snip1Rect">
            <a:avLst>
              <a:gd name="adj" fmla="val 22014"/>
            </a:avLst>
          </a:prstGeom>
          <a:gradFill flip="none" rotWithShape="1">
            <a:gsLst>
              <a:gs pos="27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+mn-ea"/>
              <a:cs typeface="+mn-cs"/>
            </a:endParaRPr>
          </a:p>
        </p:txBody>
      </p:sp>
      <p:sp>
        <p:nvSpPr>
          <p:cNvPr id="55301" name="Rectangle 25">
            <a:extLst>
              <a:ext uri="{FF2B5EF4-FFF2-40B4-BE49-F238E27FC236}">
                <a16:creationId xmlns:a16="http://schemas.microsoft.com/office/drawing/2014/main" id="{2CADE91E-5DC3-8A66-583A-F5867A174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681" y="1729568"/>
            <a:ext cx="21432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$84,000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</a:p>
        </p:txBody>
      </p:sp>
      <p:sp>
        <p:nvSpPr>
          <p:cNvPr id="55303" name="Rectangle 27">
            <a:extLst>
              <a:ext uri="{FF2B5EF4-FFF2-40B4-BE49-F238E27FC236}">
                <a16:creationId xmlns:a16="http://schemas.microsoft.com/office/drawing/2014/main" id="{40BDECAB-4192-557A-54D7-9B3B74F9F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506" y="1352550"/>
            <a:ext cx="19816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051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 Fund Accounting</a:t>
            </a:r>
          </a:p>
        </p:txBody>
      </p:sp>
      <p:sp>
        <p:nvSpPr>
          <p:cNvPr id="77" name="Line 32">
            <a:extLst>
              <a:ext uri="{FF2B5EF4-FFF2-40B4-BE49-F238E27FC236}">
                <a16:creationId xmlns:a16="http://schemas.microsoft.com/office/drawing/2014/main" id="{292B1EB3-2B67-72F4-C723-87E1EA8E2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2249" y="1733550"/>
            <a:ext cx="6390151" cy="22139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299" name="Rectangle 23">
            <a:extLst>
              <a:ext uri="{FF2B5EF4-FFF2-40B4-BE49-F238E27FC236}">
                <a16:creationId xmlns:a16="http://schemas.microsoft.com/office/drawing/2014/main" id="{8E9FBC25-75B8-90BD-FC1D-53A4858EA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Loss Example #</a:t>
            </a:r>
            <a:r>
              <a:rPr lang="en-US" sz="3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5300" name="Rectangle 24">
            <a:extLst>
              <a:ext uri="{FF2B5EF4-FFF2-40B4-BE49-F238E27FC236}">
                <a16:creationId xmlns:a16="http://schemas.microsoft.com/office/drawing/2014/main" id="{5106EAF0-13ED-E05D-A0A0-4DDE837C1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742" y="666750"/>
            <a:ext cx="5213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$150,000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of total claims less than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$150,000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and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$2,000,000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catastrophic claim</a:t>
            </a:r>
          </a:p>
        </p:txBody>
      </p:sp>
      <p:sp>
        <p:nvSpPr>
          <p:cNvPr id="55302" name="Rectangle 26">
            <a:extLst>
              <a:ext uri="{FF2B5EF4-FFF2-40B4-BE49-F238E27FC236}">
                <a16:creationId xmlns:a16="http://schemas.microsoft.com/office/drawing/2014/main" id="{62F53B79-6BB8-8235-E755-1E484D410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4856" y="2794853"/>
            <a:ext cx="22330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$147,000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04" name="Rectangle 28">
            <a:extLst>
              <a:ext uri="{FF2B5EF4-FFF2-40B4-BE49-F238E27FC236}">
                <a16:creationId xmlns:a16="http://schemas.microsoft.com/office/drawing/2014/main" id="{C2C807FC-AAF0-213E-1DD9-1CDBE128F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681" y="2527467"/>
            <a:ext cx="19800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051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 Fund Accounting</a:t>
            </a:r>
          </a:p>
        </p:txBody>
      </p:sp>
      <p:sp>
        <p:nvSpPr>
          <p:cNvPr id="55305" name="Rectangle 29">
            <a:extLst>
              <a:ext uri="{FF2B5EF4-FFF2-40B4-BE49-F238E27FC236}">
                <a16:creationId xmlns:a16="http://schemas.microsoft.com/office/drawing/2014/main" id="{FF9E1D04-F68B-65B1-CC84-F34D643ED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930" y="3366259"/>
            <a:ext cx="19912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051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 Fund Accounting</a:t>
            </a:r>
          </a:p>
        </p:txBody>
      </p:sp>
      <p:sp>
        <p:nvSpPr>
          <p:cNvPr id="55307" name="Rectangle 34">
            <a:extLst>
              <a:ext uri="{FF2B5EF4-FFF2-40B4-BE49-F238E27FC236}">
                <a16:creationId xmlns:a16="http://schemas.microsoft.com/office/drawing/2014/main" id="{89354F23-1B8B-552C-75D6-DB23E6DB2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681" y="3687371"/>
            <a:ext cx="2236191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$323,000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5203" name="Rectangle 35">
            <a:extLst>
              <a:ext uri="{FF2B5EF4-FFF2-40B4-BE49-F238E27FC236}">
                <a16:creationId xmlns:a16="http://schemas.microsoft.com/office/drawing/2014/main" id="{3F70CC1B-A058-25EB-6173-321CA2AB8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134" y="3843087"/>
            <a:ext cx="50355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-$150,000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Total claims less than $150,000</a:t>
            </a:r>
          </a:p>
        </p:txBody>
      </p:sp>
      <p:sp>
        <p:nvSpPr>
          <p:cNvPr id="1415204" name="Rectangle 36">
            <a:extLst>
              <a:ext uri="{FF2B5EF4-FFF2-40B4-BE49-F238E27FC236}">
                <a16:creationId xmlns:a16="http://schemas.microsoft.com/office/drawing/2014/main" id="{CCCEDFBE-BDA6-8E65-91F9-AEF876602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0321" y="4174454"/>
            <a:ext cx="2191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$23,000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Remaining balance</a:t>
            </a:r>
          </a:p>
        </p:txBody>
      </p:sp>
      <p:sp>
        <p:nvSpPr>
          <p:cNvPr id="1415205" name="Rectangle 37">
            <a:extLst>
              <a:ext uri="{FF2B5EF4-FFF2-40B4-BE49-F238E27FC236}">
                <a16:creationId xmlns:a16="http://schemas.microsoft.com/office/drawing/2014/main" id="{E250032A-191B-6FE0-46F9-016149913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134" y="3995079"/>
            <a:ext cx="31502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-$150,000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1st $150,000 catastrophic loss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E44FF5-04BD-02EE-F366-0B82DC6FA682}"/>
              </a:ext>
            </a:extLst>
          </p:cNvPr>
          <p:cNvCxnSpPr/>
          <p:nvPr/>
        </p:nvCxnSpPr>
        <p:spPr>
          <a:xfrm>
            <a:off x="457200" y="575071"/>
            <a:ext cx="8229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1CE67F6-C6C8-2AF2-B2A5-B7C1036D0FFA}"/>
              </a:ext>
            </a:extLst>
          </p:cNvPr>
          <p:cNvCxnSpPr/>
          <p:nvPr/>
        </p:nvCxnSpPr>
        <p:spPr>
          <a:xfrm>
            <a:off x="674602" y="4400549"/>
            <a:ext cx="3267732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CE01D28-A4BC-E773-EE8B-2B5091E17E78}"/>
              </a:ext>
            </a:extLst>
          </p:cNvPr>
          <p:cNvSpPr/>
          <p:nvPr/>
        </p:nvSpPr>
        <p:spPr>
          <a:xfrm>
            <a:off x="1541463" y="2853776"/>
            <a:ext cx="2237251" cy="81292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ADB2B-F309-DB62-0D65-A8FAF1536C05}"/>
              </a:ext>
            </a:extLst>
          </p:cNvPr>
          <p:cNvSpPr/>
          <p:nvPr/>
        </p:nvSpPr>
        <p:spPr>
          <a:xfrm>
            <a:off x="1541463" y="1749069"/>
            <a:ext cx="2237251" cy="1031974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815C06-4BD4-64CC-D1B4-3535E6F547F3}"/>
              </a:ext>
            </a:extLst>
          </p:cNvPr>
          <p:cNvSpPr/>
          <p:nvPr/>
        </p:nvSpPr>
        <p:spPr>
          <a:xfrm>
            <a:off x="1541463" y="3735874"/>
            <a:ext cx="2237251" cy="664676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8F6071-14C8-B639-0B3C-0F0BB99CC004}"/>
              </a:ext>
            </a:extLst>
          </p:cNvPr>
          <p:cNvSpPr/>
          <p:nvPr/>
        </p:nvSpPr>
        <p:spPr>
          <a:xfrm>
            <a:off x="1541463" y="1112043"/>
            <a:ext cx="2237251" cy="61227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9D9F6-E4AB-691A-97CB-DFA2DC72A300}"/>
              </a:ext>
            </a:extLst>
          </p:cNvPr>
          <p:cNvSpPr txBox="1"/>
          <p:nvPr/>
        </p:nvSpPr>
        <p:spPr>
          <a:xfrm>
            <a:off x="1997406" y="1324484"/>
            <a:ext cx="13514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Reinsurance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190AE-66F6-AEDB-B0FD-8D6A34A1FC03}"/>
              </a:ext>
            </a:extLst>
          </p:cNvPr>
          <p:cNvSpPr txBox="1"/>
          <p:nvPr/>
        </p:nvSpPr>
        <p:spPr>
          <a:xfrm>
            <a:off x="2241633" y="2061749"/>
            <a:ext cx="95363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5D6CD-7800-B8DF-8FB5-EC188F16349E}"/>
              </a:ext>
            </a:extLst>
          </p:cNvPr>
          <p:cNvSpPr txBox="1"/>
          <p:nvPr/>
        </p:nvSpPr>
        <p:spPr>
          <a:xfrm>
            <a:off x="2280630" y="2973653"/>
            <a:ext cx="95117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0C919C-9546-9F37-29A1-AADE494492C3}"/>
              </a:ext>
            </a:extLst>
          </p:cNvPr>
          <p:cNvSpPr txBox="1"/>
          <p:nvPr/>
        </p:nvSpPr>
        <p:spPr>
          <a:xfrm>
            <a:off x="2278177" y="3850264"/>
            <a:ext cx="880542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332443-4F77-26B2-5210-186B7AF94C70}"/>
              </a:ext>
            </a:extLst>
          </p:cNvPr>
          <p:cNvSpPr txBox="1"/>
          <p:nvPr/>
        </p:nvSpPr>
        <p:spPr>
          <a:xfrm>
            <a:off x="1750006" y="3256819"/>
            <a:ext cx="1744098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(Captive Shock Loss Layer)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796EBD-1587-335A-7C7C-26821FEB2487}"/>
              </a:ext>
            </a:extLst>
          </p:cNvPr>
          <p:cNvSpPr txBox="1"/>
          <p:nvPr/>
        </p:nvSpPr>
        <p:spPr>
          <a:xfrm>
            <a:off x="1660801" y="4117036"/>
            <a:ext cx="2024633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Captive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 Frequency 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Loss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 Layer)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6D79315F-2A6C-E6BD-C58A-9CA0CFB6A01B}"/>
              </a:ext>
            </a:extLst>
          </p:cNvPr>
          <p:cNvGrpSpPr>
            <a:grpSpLocks/>
          </p:cNvGrpSpPr>
          <p:nvPr/>
        </p:nvGrpSpPr>
        <p:grpSpPr bwMode="auto">
          <a:xfrm>
            <a:off x="134372" y="1123950"/>
            <a:ext cx="1134236" cy="3201984"/>
            <a:chOff x="309" y="810"/>
            <a:chExt cx="610" cy="2963"/>
          </a:xfrm>
        </p:grpSpPr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3B1AE8F0-1539-D213-907E-68D2D46378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002"/>
              <a:ext cx="52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$150,000</a:t>
              </a:r>
            </a:p>
          </p:txBody>
        </p:sp>
        <p:sp>
          <p:nvSpPr>
            <p:cNvPr id="15" name="Line 18">
              <a:extLst>
                <a:ext uri="{FF2B5EF4-FFF2-40B4-BE49-F238E27FC236}">
                  <a16:creationId xmlns:a16="http://schemas.microsoft.com/office/drawing/2014/main" id="{1E65F062-2671-BF4C-F610-62A3379768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9" y="3316"/>
              <a:ext cx="0" cy="457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4079DF8F-3038-5902-C315-C2AFFF9801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220"/>
              <a:ext cx="52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$500,000</a:t>
              </a:r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0FD0A3B5-D799-D27C-787B-75F4BB05D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" y="1216"/>
              <a:ext cx="610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$1,000,000</a:t>
              </a:r>
            </a:p>
          </p:txBody>
        </p: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33CD22F3-D303-E209-D216-999FDBEF7B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2552"/>
              <a:ext cx="0" cy="470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Line 22">
              <a:extLst>
                <a:ext uri="{FF2B5EF4-FFF2-40B4-BE49-F238E27FC236}">
                  <a16:creationId xmlns:a16="http://schemas.microsoft.com/office/drawing/2014/main" id="{5C89C403-E9AE-B5AF-3CED-13140BE74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1530"/>
              <a:ext cx="0" cy="680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Line 23">
              <a:extLst>
                <a:ext uri="{FF2B5EF4-FFF2-40B4-BE49-F238E27FC236}">
                  <a16:creationId xmlns:a16="http://schemas.microsoft.com/office/drawing/2014/main" id="{86ED92E1-E6C3-78E0-C2F9-354F35372E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810"/>
              <a:ext cx="0" cy="352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8" name="Line 33">
            <a:extLst>
              <a:ext uri="{FF2B5EF4-FFF2-40B4-BE49-F238E27FC236}">
                <a16:creationId xmlns:a16="http://schemas.microsoft.com/office/drawing/2014/main" id="{F85196AD-529A-C739-D11F-EBEBDF29E0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2249" y="2815907"/>
            <a:ext cx="6390151" cy="22254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Line 34">
            <a:extLst>
              <a:ext uri="{FF2B5EF4-FFF2-40B4-BE49-F238E27FC236}">
                <a16:creationId xmlns:a16="http://schemas.microsoft.com/office/drawing/2014/main" id="{53BB1D1B-A905-0CBA-03A5-003E9775A1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8973" y="3694702"/>
            <a:ext cx="6383427" cy="10109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35">
            <a:extLst>
              <a:ext uri="{FF2B5EF4-FFF2-40B4-BE49-F238E27FC236}">
                <a16:creationId xmlns:a16="http://schemas.microsoft.com/office/drawing/2014/main" id="{507EBC87-490F-F66B-A24A-654F3B369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915" y="1884384"/>
            <a:ext cx="25077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-$1,300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Pro-Rata Contribution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928CCA-1BF9-B48D-9B11-9847A333F3B9}"/>
              </a:ext>
            </a:extLst>
          </p:cNvPr>
          <p:cNvSpPr txBox="1"/>
          <p:nvPr/>
        </p:nvSpPr>
        <p:spPr>
          <a:xfrm>
            <a:off x="4578484" y="2066151"/>
            <a:ext cx="219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$</a:t>
            </a:r>
            <a:r>
              <a:rPr lang="en-US" sz="1200" b="1" dirty="0">
                <a:solidFill>
                  <a:srgbClr val="002855"/>
                </a:solidFill>
                <a:latin typeface="Muli"/>
              </a:rPr>
              <a:t>82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,700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Remaining Balance</a:t>
            </a:r>
          </a:p>
        </p:txBody>
      </p:sp>
    </p:spTree>
    <p:extLst>
      <p:ext uri="{BB962C8B-B14F-4D97-AF65-F5344CB8AC3E}">
        <p14:creationId xmlns:p14="http://schemas.microsoft.com/office/powerpoint/2010/main" val="2609369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77266-B88A-A627-3FF0-C7E8C2BC6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32">
            <a:extLst>
              <a:ext uri="{FF2B5EF4-FFF2-40B4-BE49-F238E27FC236}">
                <a16:creationId xmlns:a16="http://schemas.microsoft.com/office/drawing/2014/main" id="{70F38DB2-ADFB-38F5-B534-D394AD0E2112}"/>
              </a:ext>
            </a:extLst>
          </p:cNvPr>
          <p:cNvSpPr/>
          <p:nvPr/>
        </p:nvSpPr>
        <p:spPr>
          <a:xfrm>
            <a:off x="1371600" y="1135029"/>
            <a:ext cx="2507785" cy="3265520"/>
          </a:xfrm>
          <a:prstGeom prst="snip1Rect">
            <a:avLst>
              <a:gd name="adj" fmla="val 22014"/>
            </a:avLst>
          </a:prstGeom>
          <a:gradFill flip="none" rotWithShape="1">
            <a:gsLst>
              <a:gs pos="27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+mn-ea"/>
              <a:cs typeface="+mn-cs"/>
            </a:endParaRPr>
          </a:p>
        </p:txBody>
      </p:sp>
      <p:sp>
        <p:nvSpPr>
          <p:cNvPr id="55301" name="Rectangle 25">
            <a:extLst>
              <a:ext uri="{FF2B5EF4-FFF2-40B4-BE49-F238E27FC236}">
                <a16:creationId xmlns:a16="http://schemas.microsoft.com/office/drawing/2014/main" id="{A9568788-2BFD-2506-B449-DD768D748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681" y="1714172"/>
            <a:ext cx="21432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$84,000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</a:p>
        </p:txBody>
      </p:sp>
      <p:sp>
        <p:nvSpPr>
          <p:cNvPr id="55303" name="Rectangle 27">
            <a:extLst>
              <a:ext uri="{FF2B5EF4-FFF2-40B4-BE49-F238E27FC236}">
                <a16:creationId xmlns:a16="http://schemas.microsoft.com/office/drawing/2014/main" id="{D166F533-4D83-760C-7E8B-656C2640B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506" y="1432321"/>
            <a:ext cx="19816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051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 Fund Accounting</a:t>
            </a:r>
          </a:p>
        </p:txBody>
      </p:sp>
      <p:sp>
        <p:nvSpPr>
          <p:cNvPr id="77" name="Line 32">
            <a:extLst>
              <a:ext uri="{FF2B5EF4-FFF2-40B4-BE49-F238E27FC236}">
                <a16:creationId xmlns:a16="http://schemas.microsoft.com/office/drawing/2014/main" id="{C38A7F53-7688-9997-BBD3-FF60CCE9E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2249" y="1717086"/>
            <a:ext cx="6390151" cy="22139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299" name="Rectangle 23">
            <a:extLst>
              <a:ext uri="{FF2B5EF4-FFF2-40B4-BE49-F238E27FC236}">
                <a16:creationId xmlns:a16="http://schemas.microsoft.com/office/drawing/2014/main" id="{2DAE8B89-D827-7BC6-FBF0-0D6866F60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Loss Example #</a:t>
            </a:r>
            <a:r>
              <a:rPr lang="en-US" sz="3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5300" name="Rectangle 24">
            <a:extLst>
              <a:ext uri="{FF2B5EF4-FFF2-40B4-BE49-F238E27FC236}">
                <a16:creationId xmlns:a16="http://schemas.microsoft.com/office/drawing/2014/main" id="{B873276E-75F8-FCD6-2828-D3D748A17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742" y="704850"/>
            <a:ext cx="5213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en-US" b="1" dirty="0">
                <a:solidFill>
                  <a:srgbClr val="002855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0,000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of total claims less than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$150,000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and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$2,000,000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catastrophic claim</a:t>
            </a:r>
          </a:p>
        </p:txBody>
      </p:sp>
      <p:sp>
        <p:nvSpPr>
          <p:cNvPr id="55302" name="Rectangle 26">
            <a:extLst>
              <a:ext uri="{FF2B5EF4-FFF2-40B4-BE49-F238E27FC236}">
                <a16:creationId xmlns:a16="http://schemas.microsoft.com/office/drawing/2014/main" id="{A9A2EC02-3E14-3EDF-732A-D58FC5CE3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4856" y="2794853"/>
            <a:ext cx="22330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$147,000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04" name="Rectangle 28">
            <a:extLst>
              <a:ext uri="{FF2B5EF4-FFF2-40B4-BE49-F238E27FC236}">
                <a16:creationId xmlns:a16="http://schemas.microsoft.com/office/drawing/2014/main" id="{1AE3A7CA-AC03-BE30-9274-5186F6429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681" y="2527467"/>
            <a:ext cx="19800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051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 Fund Accounting</a:t>
            </a:r>
          </a:p>
        </p:txBody>
      </p:sp>
      <p:sp>
        <p:nvSpPr>
          <p:cNvPr id="55305" name="Rectangle 29">
            <a:extLst>
              <a:ext uri="{FF2B5EF4-FFF2-40B4-BE49-F238E27FC236}">
                <a16:creationId xmlns:a16="http://schemas.microsoft.com/office/drawing/2014/main" id="{CC2FFFC0-1323-CB7C-DEF8-5CE356244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930" y="3366259"/>
            <a:ext cx="19912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051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 Fund Accounting</a:t>
            </a:r>
          </a:p>
        </p:txBody>
      </p:sp>
      <p:sp>
        <p:nvSpPr>
          <p:cNvPr id="55307" name="Rectangle 34">
            <a:extLst>
              <a:ext uri="{FF2B5EF4-FFF2-40B4-BE49-F238E27FC236}">
                <a16:creationId xmlns:a16="http://schemas.microsoft.com/office/drawing/2014/main" id="{4F27D5A4-27B8-C815-7977-7F1AE9F4E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681" y="3687371"/>
            <a:ext cx="2236191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$323,000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5203" name="Rectangle 35">
            <a:extLst>
              <a:ext uri="{FF2B5EF4-FFF2-40B4-BE49-F238E27FC236}">
                <a16:creationId xmlns:a16="http://schemas.microsoft.com/office/drawing/2014/main" id="{4F13066D-A9F7-A9B9-EFCB-367BF4AC5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134" y="3843087"/>
            <a:ext cx="50355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</a:t>
            </a:r>
            <a:r>
              <a:rPr lang="en-US" sz="1200" b="1" dirty="0">
                <a:solidFill>
                  <a:schemeClr val="tx2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0,000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Total claims less than $150,000</a:t>
            </a:r>
          </a:p>
        </p:txBody>
      </p:sp>
      <p:sp>
        <p:nvSpPr>
          <p:cNvPr id="1415204" name="Rectangle 36">
            <a:extLst>
              <a:ext uri="{FF2B5EF4-FFF2-40B4-BE49-F238E27FC236}">
                <a16:creationId xmlns:a16="http://schemas.microsoft.com/office/drawing/2014/main" id="{8C9A33F7-C614-98E2-D3C1-60A4FA2CC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0321" y="4174454"/>
            <a:ext cx="2191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$23,000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Remaining balance</a:t>
            </a:r>
          </a:p>
        </p:txBody>
      </p:sp>
      <p:sp>
        <p:nvSpPr>
          <p:cNvPr id="1415205" name="Rectangle 37">
            <a:extLst>
              <a:ext uri="{FF2B5EF4-FFF2-40B4-BE49-F238E27FC236}">
                <a16:creationId xmlns:a16="http://schemas.microsoft.com/office/drawing/2014/main" id="{C1600C5C-F775-1171-D2FF-F854388C2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134" y="3995079"/>
            <a:ext cx="31502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-$150,000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1st $150,000 catastrophic loss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B7F7249-8E96-F258-0677-FA7207807F87}"/>
              </a:ext>
            </a:extLst>
          </p:cNvPr>
          <p:cNvCxnSpPr/>
          <p:nvPr/>
        </p:nvCxnSpPr>
        <p:spPr>
          <a:xfrm>
            <a:off x="457200" y="575071"/>
            <a:ext cx="8229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0096610-A996-83CA-3B60-732DE31045CB}"/>
              </a:ext>
            </a:extLst>
          </p:cNvPr>
          <p:cNvCxnSpPr/>
          <p:nvPr/>
        </p:nvCxnSpPr>
        <p:spPr>
          <a:xfrm>
            <a:off x="674602" y="4400549"/>
            <a:ext cx="3267732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116A088-F415-52B4-60E9-7D3765F8B206}"/>
              </a:ext>
            </a:extLst>
          </p:cNvPr>
          <p:cNvSpPr/>
          <p:nvPr/>
        </p:nvSpPr>
        <p:spPr>
          <a:xfrm>
            <a:off x="1541463" y="2853776"/>
            <a:ext cx="2237251" cy="81292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030951-2C24-D54E-5BEF-41E215880037}"/>
              </a:ext>
            </a:extLst>
          </p:cNvPr>
          <p:cNvSpPr/>
          <p:nvPr/>
        </p:nvSpPr>
        <p:spPr>
          <a:xfrm>
            <a:off x="1541463" y="1749069"/>
            <a:ext cx="2237251" cy="1031974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726C0C-832A-D295-B033-4E3A78CCDA19}"/>
              </a:ext>
            </a:extLst>
          </p:cNvPr>
          <p:cNvSpPr/>
          <p:nvPr/>
        </p:nvSpPr>
        <p:spPr>
          <a:xfrm>
            <a:off x="1541463" y="3735874"/>
            <a:ext cx="2237251" cy="664676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8B1C8B-129F-FF8A-55BA-B6CAC41A9459}"/>
              </a:ext>
            </a:extLst>
          </p:cNvPr>
          <p:cNvSpPr/>
          <p:nvPr/>
        </p:nvSpPr>
        <p:spPr>
          <a:xfrm>
            <a:off x="1541463" y="1112043"/>
            <a:ext cx="2237251" cy="61227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215935-856F-5894-590B-6A62AAB67984}"/>
              </a:ext>
            </a:extLst>
          </p:cNvPr>
          <p:cNvSpPr txBox="1"/>
          <p:nvPr/>
        </p:nvSpPr>
        <p:spPr>
          <a:xfrm>
            <a:off x="1997406" y="1324484"/>
            <a:ext cx="13514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Reinsurance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C0543E-D481-03FA-9376-E5FBD42AE7FB}"/>
              </a:ext>
            </a:extLst>
          </p:cNvPr>
          <p:cNvSpPr txBox="1"/>
          <p:nvPr/>
        </p:nvSpPr>
        <p:spPr>
          <a:xfrm>
            <a:off x="2241633" y="2061749"/>
            <a:ext cx="95363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7B17DF-B9F9-9FE6-213E-92CBD231C768}"/>
              </a:ext>
            </a:extLst>
          </p:cNvPr>
          <p:cNvSpPr txBox="1"/>
          <p:nvPr/>
        </p:nvSpPr>
        <p:spPr>
          <a:xfrm>
            <a:off x="2280630" y="2973653"/>
            <a:ext cx="95117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33B5EE-7AD4-D9DB-DF4D-716710D0D205}"/>
              </a:ext>
            </a:extLst>
          </p:cNvPr>
          <p:cNvSpPr txBox="1"/>
          <p:nvPr/>
        </p:nvSpPr>
        <p:spPr>
          <a:xfrm>
            <a:off x="2278177" y="3850264"/>
            <a:ext cx="880542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8C26E9-7766-8BA5-B01E-27FDDBFC9ECB}"/>
              </a:ext>
            </a:extLst>
          </p:cNvPr>
          <p:cNvSpPr txBox="1"/>
          <p:nvPr/>
        </p:nvSpPr>
        <p:spPr>
          <a:xfrm>
            <a:off x="1750006" y="3256819"/>
            <a:ext cx="1744098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(Captive Shock Loss Layer)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16B990-2D44-3361-2979-014C366B6B0E}"/>
              </a:ext>
            </a:extLst>
          </p:cNvPr>
          <p:cNvSpPr txBox="1"/>
          <p:nvPr/>
        </p:nvSpPr>
        <p:spPr>
          <a:xfrm>
            <a:off x="1660801" y="4117036"/>
            <a:ext cx="2024633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Captive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 Frequency 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Loss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 Layer)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EF380B6E-FC92-364E-EC5A-6CA525BD3CE8}"/>
              </a:ext>
            </a:extLst>
          </p:cNvPr>
          <p:cNvGrpSpPr>
            <a:grpSpLocks/>
          </p:cNvGrpSpPr>
          <p:nvPr/>
        </p:nvGrpSpPr>
        <p:grpSpPr bwMode="auto">
          <a:xfrm>
            <a:off x="134372" y="1123950"/>
            <a:ext cx="1134236" cy="3201984"/>
            <a:chOff x="309" y="810"/>
            <a:chExt cx="610" cy="2963"/>
          </a:xfrm>
        </p:grpSpPr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58660D9C-B84E-0B6B-29DE-34A401AFB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002"/>
              <a:ext cx="52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$150,000</a:t>
              </a:r>
            </a:p>
          </p:txBody>
        </p:sp>
        <p:sp>
          <p:nvSpPr>
            <p:cNvPr id="15" name="Line 18">
              <a:extLst>
                <a:ext uri="{FF2B5EF4-FFF2-40B4-BE49-F238E27FC236}">
                  <a16:creationId xmlns:a16="http://schemas.microsoft.com/office/drawing/2014/main" id="{F35A716A-C801-94F0-0B64-08CC9AEE0F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9" y="3316"/>
              <a:ext cx="0" cy="457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2A09D064-8031-250E-00D0-1D5D54877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220"/>
              <a:ext cx="52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$500,000</a:t>
              </a:r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6A95347E-18D7-D091-F226-C2DB7EC9F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" y="1216"/>
              <a:ext cx="610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$1,000,000</a:t>
              </a:r>
            </a:p>
          </p:txBody>
        </p: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A351ED13-EF29-7201-75B0-48861E659B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2552"/>
              <a:ext cx="0" cy="470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Line 22">
              <a:extLst>
                <a:ext uri="{FF2B5EF4-FFF2-40B4-BE49-F238E27FC236}">
                  <a16:creationId xmlns:a16="http://schemas.microsoft.com/office/drawing/2014/main" id="{0B343E90-1C86-5506-325B-B48631C1AB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1530"/>
              <a:ext cx="0" cy="680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Line 23">
              <a:extLst>
                <a:ext uri="{FF2B5EF4-FFF2-40B4-BE49-F238E27FC236}">
                  <a16:creationId xmlns:a16="http://schemas.microsoft.com/office/drawing/2014/main" id="{78287083-6CA0-1EB1-3DC7-D97A39B8B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810"/>
              <a:ext cx="0" cy="352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8" name="Line 33">
            <a:extLst>
              <a:ext uri="{FF2B5EF4-FFF2-40B4-BE49-F238E27FC236}">
                <a16:creationId xmlns:a16="http://schemas.microsoft.com/office/drawing/2014/main" id="{BFFFBDD9-722A-BB54-A234-8B8E9AFC15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2249" y="2815907"/>
            <a:ext cx="6390151" cy="22254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Line 34">
            <a:extLst>
              <a:ext uri="{FF2B5EF4-FFF2-40B4-BE49-F238E27FC236}">
                <a16:creationId xmlns:a16="http://schemas.microsoft.com/office/drawing/2014/main" id="{31F5F148-7FCB-E59A-188F-E3B06419A1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8973" y="3694702"/>
            <a:ext cx="6383427" cy="10109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35">
            <a:extLst>
              <a:ext uri="{FF2B5EF4-FFF2-40B4-BE49-F238E27FC236}">
                <a16:creationId xmlns:a16="http://schemas.microsoft.com/office/drawing/2014/main" id="{034AFA95-0911-DD43-0B9F-B7639E494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915" y="1868988"/>
            <a:ext cx="25077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-$1,300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Pro-Rata Contribution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97D6F4-6A3D-370B-04B3-A724CBAAFA41}"/>
              </a:ext>
            </a:extLst>
          </p:cNvPr>
          <p:cNvSpPr txBox="1"/>
          <p:nvPr/>
        </p:nvSpPr>
        <p:spPr>
          <a:xfrm>
            <a:off x="4578484" y="2050755"/>
            <a:ext cx="219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$</a:t>
            </a:r>
            <a:r>
              <a:rPr lang="en-US" sz="1200" b="1" dirty="0">
                <a:solidFill>
                  <a:schemeClr val="tx2"/>
                </a:solidFill>
                <a:latin typeface="Muli"/>
              </a:rPr>
              <a:t>82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,700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Remaining Balance</a:t>
            </a:r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A3E1D602-535D-F1B0-6C5C-D31CC9C59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249" y="2931829"/>
            <a:ext cx="22330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-$147,000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FFCDD73B-6C81-F942-C620-9214E0752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470" y="3111533"/>
            <a:ext cx="2293477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           $0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Remaining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40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A17A9-AFE3-16E5-064C-B1F1F67CD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32">
            <a:extLst>
              <a:ext uri="{FF2B5EF4-FFF2-40B4-BE49-F238E27FC236}">
                <a16:creationId xmlns:a16="http://schemas.microsoft.com/office/drawing/2014/main" id="{16DF39E0-765F-1930-3436-FF39C18897B0}"/>
              </a:ext>
            </a:extLst>
          </p:cNvPr>
          <p:cNvSpPr/>
          <p:nvPr/>
        </p:nvSpPr>
        <p:spPr>
          <a:xfrm>
            <a:off x="1371600" y="1135029"/>
            <a:ext cx="2507785" cy="3265520"/>
          </a:xfrm>
          <a:prstGeom prst="snip1Rect">
            <a:avLst>
              <a:gd name="adj" fmla="val 22014"/>
            </a:avLst>
          </a:prstGeom>
          <a:gradFill flip="none" rotWithShape="1">
            <a:gsLst>
              <a:gs pos="27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+mn-ea"/>
              <a:cs typeface="+mn-cs"/>
            </a:endParaRPr>
          </a:p>
        </p:txBody>
      </p:sp>
      <p:sp>
        <p:nvSpPr>
          <p:cNvPr id="55301" name="Rectangle 25">
            <a:extLst>
              <a:ext uri="{FF2B5EF4-FFF2-40B4-BE49-F238E27FC236}">
                <a16:creationId xmlns:a16="http://schemas.microsoft.com/office/drawing/2014/main" id="{E4ACFB9D-97CA-AD26-44ED-83009180E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681" y="1714172"/>
            <a:ext cx="21432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$84,000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</a:p>
        </p:txBody>
      </p:sp>
      <p:sp>
        <p:nvSpPr>
          <p:cNvPr id="55303" name="Rectangle 27">
            <a:extLst>
              <a:ext uri="{FF2B5EF4-FFF2-40B4-BE49-F238E27FC236}">
                <a16:creationId xmlns:a16="http://schemas.microsoft.com/office/drawing/2014/main" id="{D7675D7A-77D1-AE76-D2F5-1C7173DEB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506" y="1432321"/>
            <a:ext cx="19816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051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 Fund Accounting</a:t>
            </a:r>
          </a:p>
        </p:txBody>
      </p:sp>
      <p:sp>
        <p:nvSpPr>
          <p:cNvPr id="77" name="Line 32">
            <a:extLst>
              <a:ext uri="{FF2B5EF4-FFF2-40B4-BE49-F238E27FC236}">
                <a16:creationId xmlns:a16="http://schemas.microsoft.com/office/drawing/2014/main" id="{2BACDD06-1AAC-C4F6-0928-74C40094FD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2249" y="1717086"/>
            <a:ext cx="6390151" cy="22139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299" name="Rectangle 23">
            <a:extLst>
              <a:ext uri="{FF2B5EF4-FFF2-40B4-BE49-F238E27FC236}">
                <a16:creationId xmlns:a16="http://schemas.microsoft.com/office/drawing/2014/main" id="{413D9035-59FC-BD3A-A7D7-2EA73C1B9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Loss Example #</a:t>
            </a:r>
            <a:r>
              <a:rPr lang="en-US" sz="3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5300" name="Rectangle 24">
            <a:extLst>
              <a:ext uri="{FF2B5EF4-FFF2-40B4-BE49-F238E27FC236}">
                <a16:creationId xmlns:a16="http://schemas.microsoft.com/office/drawing/2014/main" id="{F6A55D4F-B659-555F-148B-40D6DC9AA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742" y="704850"/>
            <a:ext cx="5213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en-US" b="1" dirty="0">
                <a:solidFill>
                  <a:srgbClr val="002855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0,000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of total claims less than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$150,000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and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$2,000,000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catastrophic claim</a:t>
            </a:r>
          </a:p>
        </p:txBody>
      </p:sp>
      <p:sp>
        <p:nvSpPr>
          <p:cNvPr id="55302" name="Rectangle 26">
            <a:extLst>
              <a:ext uri="{FF2B5EF4-FFF2-40B4-BE49-F238E27FC236}">
                <a16:creationId xmlns:a16="http://schemas.microsoft.com/office/drawing/2014/main" id="{16517D0C-E9D3-5B78-60CA-8F26E01C9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4856" y="2794853"/>
            <a:ext cx="22330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$147,000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04" name="Rectangle 28">
            <a:extLst>
              <a:ext uri="{FF2B5EF4-FFF2-40B4-BE49-F238E27FC236}">
                <a16:creationId xmlns:a16="http://schemas.microsoft.com/office/drawing/2014/main" id="{AFFFDAE9-8E3B-E0E3-FD42-24D607565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681" y="2527467"/>
            <a:ext cx="19800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051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 Fund Accounting</a:t>
            </a:r>
          </a:p>
        </p:txBody>
      </p:sp>
      <p:sp>
        <p:nvSpPr>
          <p:cNvPr id="55305" name="Rectangle 29">
            <a:extLst>
              <a:ext uri="{FF2B5EF4-FFF2-40B4-BE49-F238E27FC236}">
                <a16:creationId xmlns:a16="http://schemas.microsoft.com/office/drawing/2014/main" id="{C9451669-8FB5-B346-4093-1640C8D8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930" y="3366259"/>
            <a:ext cx="19912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051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 Fund Accounting</a:t>
            </a:r>
          </a:p>
        </p:txBody>
      </p:sp>
      <p:sp>
        <p:nvSpPr>
          <p:cNvPr id="55307" name="Rectangle 34">
            <a:extLst>
              <a:ext uri="{FF2B5EF4-FFF2-40B4-BE49-F238E27FC236}">
                <a16:creationId xmlns:a16="http://schemas.microsoft.com/office/drawing/2014/main" id="{923FF99F-9C01-C76D-8625-2B4DE7BF6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681" y="3687371"/>
            <a:ext cx="2236191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$323,000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5203" name="Rectangle 35">
            <a:extLst>
              <a:ext uri="{FF2B5EF4-FFF2-40B4-BE49-F238E27FC236}">
                <a16:creationId xmlns:a16="http://schemas.microsoft.com/office/drawing/2014/main" id="{0BEB2C2D-1C01-1FD2-36EC-957FBC8C9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134" y="3843087"/>
            <a:ext cx="50355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</a:t>
            </a:r>
            <a:r>
              <a:rPr lang="en-US" sz="1200" b="1" dirty="0">
                <a:solidFill>
                  <a:srgbClr val="FF0000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0,000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Total claims less than $150,000</a:t>
            </a:r>
          </a:p>
        </p:txBody>
      </p:sp>
      <p:sp>
        <p:nvSpPr>
          <p:cNvPr id="1415204" name="Rectangle 36">
            <a:extLst>
              <a:ext uri="{FF2B5EF4-FFF2-40B4-BE49-F238E27FC236}">
                <a16:creationId xmlns:a16="http://schemas.microsoft.com/office/drawing/2014/main" id="{875E4FA3-86EC-86AB-6335-16B5D5924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0321" y="4174454"/>
            <a:ext cx="2191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$23,000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Remaining balance</a:t>
            </a:r>
          </a:p>
        </p:txBody>
      </p:sp>
      <p:sp>
        <p:nvSpPr>
          <p:cNvPr id="1415205" name="Rectangle 37">
            <a:extLst>
              <a:ext uri="{FF2B5EF4-FFF2-40B4-BE49-F238E27FC236}">
                <a16:creationId xmlns:a16="http://schemas.microsoft.com/office/drawing/2014/main" id="{25854DB7-E478-14CF-F1AB-6E65F5A54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134" y="3995079"/>
            <a:ext cx="31502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-$150,000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1st $150,000 catastrophic loss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8E7EB25-3599-4F2D-9D41-DF84D13DCE70}"/>
              </a:ext>
            </a:extLst>
          </p:cNvPr>
          <p:cNvCxnSpPr/>
          <p:nvPr/>
        </p:nvCxnSpPr>
        <p:spPr>
          <a:xfrm>
            <a:off x="457200" y="575071"/>
            <a:ext cx="8229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C373C7D-BD0A-8656-A708-DA58C5EED54E}"/>
              </a:ext>
            </a:extLst>
          </p:cNvPr>
          <p:cNvCxnSpPr/>
          <p:nvPr/>
        </p:nvCxnSpPr>
        <p:spPr>
          <a:xfrm>
            <a:off x="674602" y="4400549"/>
            <a:ext cx="3267732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C8E1D0F-4887-1104-FDDA-EE5B9C42AC01}"/>
              </a:ext>
            </a:extLst>
          </p:cNvPr>
          <p:cNvSpPr/>
          <p:nvPr/>
        </p:nvSpPr>
        <p:spPr>
          <a:xfrm>
            <a:off x="1541463" y="2853776"/>
            <a:ext cx="2237251" cy="81292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381FDB-FECC-20AD-C579-2BDCAB421235}"/>
              </a:ext>
            </a:extLst>
          </p:cNvPr>
          <p:cNvSpPr/>
          <p:nvPr/>
        </p:nvSpPr>
        <p:spPr>
          <a:xfrm>
            <a:off x="1541463" y="1749069"/>
            <a:ext cx="2237251" cy="1031974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A59076-EE01-39F2-C916-3889AF5EA89B}"/>
              </a:ext>
            </a:extLst>
          </p:cNvPr>
          <p:cNvSpPr/>
          <p:nvPr/>
        </p:nvSpPr>
        <p:spPr>
          <a:xfrm>
            <a:off x="1541463" y="3735874"/>
            <a:ext cx="2237251" cy="664676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526F83-59A4-943A-F5D1-69DC4CE4C521}"/>
              </a:ext>
            </a:extLst>
          </p:cNvPr>
          <p:cNvSpPr/>
          <p:nvPr/>
        </p:nvSpPr>
        <p:spPr>
          <a:xfrm>
            <a:off x="1541463" y="1112043"/>
            <a:ext cx="2237251" cy="61227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9847E-58D6-1EAE-574E-324D372690F3}"/>
              </a:ext>
            </a:extLst>
          </p:cNvPr>
          <p:cNvSpPr txBox="1"/>
          <p:nvPr/>
        </p:nvSpPr>
        <p:spPr>
          <a:xfrm>
            <a:off x="1997406" y="1324484"/>
            <a:ext cx="13514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Reinsurance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3D812C-2910-AF43-CEDE-2AB0CB76419E}"/>
              </a:ext>
            </a:extLst>
          </p:cNvPr>
          <p:cNvSpPr txBox="1"/>
          <p:nvPr/>
        </p:nvSpPr>
        <p:spPr>
          <a:xfrm>
            <a:off x="2241633" y="2061749"/>
            <a:ext cx="95363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96EC4-79E9-3530-B519-CD694AF1DBA7}"/>
              </a:ext>
            </a:extLst>
          </p:cNvPr>
          <p:cNvSpPr txBox="1"/>
          <p:nvPr/>
        </p:nvSpPr>
        <p:spPr>
          <a:xfrm>
            <a:off x="2280630" y="2973653"/>
            <a:ext cx="95117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F397C6-412C-A404-0B3F-BC38FFAF6FE1}"/>
              </a:ext>
            </a:extLst>
          </p:cNvPr>
          <p:cNvSpPr txBox="1"/>
          <p:nvPr/>
        </p:nvSpPr>
        <p:spPr>
          <a:xfrm>
            <a:off x="2278177" y="3850264"/>
            <a:ext cx="880542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750C7-CBD0-255A-185C-D416AC708A35}"/>
              </a:ext>
            </a:extLst>
          </p:cNvPr>
          <p:cNvSpPr txBox="1"/>
          <p:nvPr/>
        </p:nvSpPr>
        <p:spPr>
          <a:xfrm>
            <a:off x="1750006" y="3256819"/>
            <a:ext cx="1744098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(Captive Shock Loss Layer)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3E126C-DF7E-B2C1-2114-34ED7E92E416}"/>
              </a:ext>
            </a:extLst>
          </p:cNvPr>
          <p:cNvSpPr txBox="1"/>
          <p:nvPr/>
        </p:nvSpPr>
        <p:spPr>
          <a:xfrm>
            <a:off x="1660801" y="4117036"/>
            <a:ext cx="2024633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Captive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 Frequency 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Loss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 Layer)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2B8236F6-A8C8-75AB-1A23-6B4DD8C9671A}"/>
              </a:ext>
            </a:extLst>
          </p:cNvPr>
          <p:cNvGrpSpPr>
            <a:grpSpLocks/>
          </p:cNvGrpSpPr>
          <p:nvPr/>
        </p:nvGrpSpPr>
        <p:grpSpPr bwMode="auto">
          <a:xfrm>
            <a:off x="134372" y="1123950"/>
            <a:ext cx="1134236" cy="3201984"/>
            <a:chOff x="309" y="810"/>
            <a:chExt cx="610" cy="2963"/>
          </a:xfrm>
        </p:grpSpPr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540AC82D-1A33-B674-C6B1-345482B04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002"/>
              <a:ext cx="52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$150,000</a:t>
              </a:r>
            </a:p>
          </p:txBody>
        </p:sp>
        <p:sp>
          <p:nvSpPr>
            <p:cNvPr id="15" name="Line 18">
              <a:extLst>
                <a:ext uri="{FF2B5EF4-FFF2-40B4-BE49-F238E27FC236}">
                  <a16:creationId xmlns:a16="http://schemas.microsoft.com/office/drawing/2014/main" id="{20F355AB-49E3-671F-8D4B-DB09DFF069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9" y="3316"/>
              <a:ext cx="0" cy="457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C598ADB9-DAE2-DFCF-FCC7-04E86F57F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220"/>
              <a:ext cx="52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$500,000</a:t>
              </a:r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B97912AA-35F2-6C7D-6041-1FA2B5C42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" y="1216"/>
              <a:ext cx="610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$1,000,000</a:t>
              </a:r>
            </a:p>
          </p:txBody>
        </p: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5FF9BC5F-59D8-A20D-A587-ACB8AA2EF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2552"/>
              <a:ext cx="0" cy="470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Line 22">
              <a:extLst>
                <a:ext uri="{FF2B5EF4-FFF2-40B4-BE49-F238E27FC236}">
                  <a16:creationId xmlns:a16="http://schemas.microsoft.com/office/drawing/2014/main" id="{247404F3-D736-235E-EBE6-846B97D935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1530"/>
              <a:ext cx="0" cy="680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Line 23">
              <a:extLst>
                <a:ext uri="{FF2B5EF4-FFF2-40B4-BE49-F238E27FC236}">
                  <a16:creationId xmlns:a16="http://schemas.microsoft.com/office/drawing/2014/main" id="{0B7AB09F-58B1-500E-34F9-9E5DA65ADD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810"/>
              <a:ext cx="0" cy="352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8" name="Line 33">
            <a:extLst>
              <a:ext uri="{FF2B5EF4-FFF2-40B4-BE49-F238E27FC236}">
                <a16:creationId xmlns:a16="http://schemas.microsoft.com/office/drawing/2014/main" id="{21A4B476-8CB8-4140-D6F5-9FDFD919CC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2249" y="2815907"/>
            <a:ext cx="6390151" cy="22254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Line 34">
            <a:extLst>
              <a:ext uri="{FF2B5EF4-FFF2-40B4-BE49-F238E27FC236}">
                <a16:creationId xmlns:a16="http://schemas.microsoft.com/office/drawing/2014/main" id="{69E32C53-B278-0B99-465D-230F8AB7C3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8973" y="3694702"/>
            <a:ext cx="6383427" cy="10109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35">
            <a:extLst>
              <a:ext uri="{FF2B5EF4-FFF2-40B4-BE49-F238E27FC236}">
                <a16:creationId xmlns:a16="http://schemas.microsoft.com/office/drawing/2014/main" id="{1D6309BB-DED1-C263-C06B-4E53A148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915" y="1868988"/>
            <a:ext cx="25077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-$1,300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Pro-Rata Contribution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D3F8A6-29E7-470C-67E3-9BEA344086B0}"/>
              </a:ext>
            </a:extLst>
          </p:cNvPr>
          <p:cNvSpPr txBox="1"/>
          <p:nvPr/>
        </p:nvSpPr>
        <p:spPr>
          <a:xfrm>
            <a:off x="4578484" y="2050755"/>
            <a:ext cx="219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$</a:t>
            </a:r>
            <a:r>
              <a:rPr lang="en-US" sz="1200" b="1" dirty="0">
                <a:solidFill>
                  <a:srgbClr val="002855"/>
                </a:solidFill>
                <a:latin typeface="Muli"/>
              </a:rPr>
              <a:t>82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,700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Remaining Balance</a:t>
            </a:r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C3727FCE-4673-5660-AA6D-E6D2241C2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249" y="2931829"/>
            <a:ext cx="22330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-$147,000</a:t>
            </a: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4DE5D583-CEAB-E37C-8D5B-7D79B84ED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470" y="3076218"/>
            <a:ext cx="2293477" cy="29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           $0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Remaining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99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1A2D1-0C8C-22E5-221C-0EE0D8EA7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32">
            <a:extLst>
              <a:ext uri="{FF2B5EF4-FFF2-40B4-BE49-F238E27FC236}">
                <a16:creationId xmlns:a16="http://schemas.microsoft.com/office/drawing/2014/main" id="{D00F4C98-15DB-325B-A2D2-A43B52DA0358}"/>
              </a:ext>
            </a:extLst>
          </p:cNvPr>
          <p:cNvSpPr/>
          <p:nvPr/>
        </p:nvSpPr>
        <p:spPr>
          <a:xfrm>
            <a:off x="1371600" y="1135029"/>
            <a:ext cx="2507785" cy="3265520"/>
          </a:xfrm>
          <a:prstGeom prst="snip1Rect">
            <a:avLst>
              <a:gd name="adj" fmla="val 22014"/>
            </a:avLst>
          </a:prstGeom>
          <a:gradFill flip="none" rotWithShape="1">
            <a:gsLst>
              <a:gs pos="27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+mn-ea"/>
              <a:cs typeface="+mn-cs"/>
            </a:endParaRPr>
          </a:p>
        </p:txBody>
      </p:sp>
      <p:sp>
        <p:nvSpPr>
          <p:cNvPr id="55301" name="Rectangle 25">
            <a:extLst>
              <a:ext uri="{FF2B5EF4-FFF2-40B4-BE49-F238E27FC236}">
                <a16:creationId xmlns:a16="http://schemas.microsoft.com/office/drawing/2014/main" id="{4BEFDC27-0671-EBB9-080B-386C427C3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681" y="1714172"/>
            <a:ext cx="21432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$84,000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</a:p>
        </p:txBody>
      </p:sp>
      <p:sp>
        <p:nvSpPr>
          <p:cNvPr id="55303" name="Rectangle 27">
            <a:extLst>
              <a:ext uri="{FF2B5EF4-FFF2-40B4-BE49-F238E27FC236}">
                <a16:creationId xmlns:a16="http://schemas.microsoft.com/office/drawing/2014/main" id="{DC86716E-B8D5-8938-3A7A-BBAE049EF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506" y="1432321"/>
            <a:ext cx="19816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 Fund Accounting</a:t>
            </a:r>
          </a:p>
        </p:txBody>
      </p:sp>
      <p:sp>
        <p:nvSpPr>
          <p:cNvPr id="77" name="Line 32">
            <a:extLst>
              <a:ext uri="{FF2B5EF4-FFF2-40B4-BE49-F238E27FC236}">
                <a16:creationId xmlns:a16="http://schemas.microsoft.com/office/drawing/2014/main" id="{FB97B490-F394-D3EF-5D6F-82DC4A8811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2249" y="1708005"/>
            <a:ext cx="5387861" cy="9081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299" name="Rectangle 23">
            <a:extLst>
              <a:ext uri="{FF2B5EF4-FFF2-40B4-BE49-F238E27FC236}">
                <a16:creationId xmlns:a16="http://schemas.microsoft.com/office/drawing/2014/main" id="{0FFE661E-AFA9-7443-98FB-DCFAD25E9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Loss Example #</a:t>
            </a:r>
            <a:r>
              <a:rPr lang="en-US" sz="3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5300" name="Rectangle 24">
            <a:extLst>
              <a:ext uri="{FF2B5EF4-FFF2-40B4-BE49-F238E27FC236}">
                <a16:creationId xmlns:a16="http://schemas.microsoft.com/office/drawing/2014/main" id="{60721F04-A1C7-348A-1ED8-51E12ABE0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742" y="704850"/>
            <a:ext cx="5213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en-US" b="1" dirty="0">
                <a:solidFill>
                  <a:srgbClr val="002855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0,000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of total claims less than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$150,000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and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$2,000,000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catastrophic claim</a:t>
            </a:r>
          </a:p>
        </p:txBody>
      </p:sp>
      <p:sp>
        <p:nvSpPr>
          <p:cNvPr id="55302" name="Rectangle 26">
            <a:extLst>
              <a:ext uri="{FF2B5EF4-FFF2-40B4-BE49-F238E27FC236}">
                <a16:creationId xmlns:a16="http://schemas.microsoft.com/office/drawing/2014/main" id="{74210788-BB94-B0ED-B037-65423CA69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4856" y="2794853"/>
            <a:ext cx="22330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$147,000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04" name="Rectangle 28">
            <a:extLst>
              <a:ext uri="{FF2B5EF4-FFF2-40B4-BE49-F238E27FC236}">
                <a16:creationId xmlns:a16="http://schemas.microsoft.com/office/drawing/2014/main" id="{C18721FB-52CA-6465-D424-E6CE65686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681" y="2527467"/>
            <a:ext cx="19800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 Fund Accounting</a:t>
            </a:r>
          </a:p>
        </p:txBody>
      </p:sp>
      <p:sp>
        <p:nvSpPr>
          <p:cNvPr id="55305" name="Rectangle 29">
            <a:extLst>
              <a:ext uri="{FF2B5EF4-FFF2-40B4-BE49-F238E27FC236}">
                <a16:creationId xmlns:a16="http://schemas.microsoft.com/office/drawing/2014/main" id="{96C42F48-2646-818E-D813-4D738A0AB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930" y="3366259"/>
            <a:ext cx="19912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 Fund Accounting</a:t>
            </a:r>
          </a:p>
        </p:txBody>
      </p:sp>
      <p:sp>
        <p:nvSpPr>
          <p:cNvPr id="55307" name="Rectangle 34">
            <a:extLst>
              <a:ext uri="{FF2B5EF4-FFF2-40B4-BE49-F238E27FC236}">
                <a16:creationId xmlns:a16="http://schemas.microsoft.com/office/drawing/2014/main" id="{548B6BC0-D861-8B32-6EC2-481A5865C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681" y="3687371"/>
            <a:ext cx="2236191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$323,000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5203" name="Rectangle 35">
            <a:extLst>
              <a:ext uri="{FF2B5EF4-FFF2-40B4-BE49-F238E27FC236}">
                <a16:creationId xmlns:a16="http://schemas.microsoft.com/office/drawing/2014/main" id="{52EE98A1-5481-2889-A5C1-1CA921BE7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134" y="3843087"/>
            <a:ext cx="32582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</a:t>
            </a:r>
            <a:r>
              <a:rPr lang="en-US" sz="1200" b="1" dirty="0">
                <a:solidFill>
                  <a:schemeClr val="tx2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0,000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Total claims less than $150,000</a:t>
            </a:r>
          </a:p>
        </p:txBody>
      </p:sp>
      <p:sp>
        <p:nvSpPr>
          <p:cNvPr id="1415204" name="Rectangle 36">
            <a:extLst>
              <a:ext uri="{FF2B5EF4-FFF2-40B4-BE49-F238E27FC236}">
                <a16:creationId xmlns:a16="http://schemas.microsoft.com/office/drawing/2014/main" id="{3C6C15F6-6580-2A82-A4B8-53FC10FC5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0321" y="4174454"/>
            <a:ext cx="2191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$23,000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Remaining balance</a:t>
            </a:r>
          </a:p>
        </p:txBody>
      </p:sp>
      <p:sp>
        <p:nvSpPr>
          <p:cNvPr id="1415205" name="Rectangle 37">
            <a:extLst>
              <a:ext uri="{FF2B5EF4-FFF2-40B4-BE49-F238E27FC236}">
                <a16:creationId xmlns:a16="http://schemas.microsoft.com/office/drawing/2014/main" id="{B0BDD427-1E20-1A2B-6A37-4696CCF07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134" y="3995079"/>
            <a:ext cx="31502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-$150,000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1st $150,000 catastrophic loss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8BDBE32-5346-1CDD-D152-21CAC97ED64F}"/>
              </a:ext>
            </a:extLst>
          </p:cNvPr>
          <p:cNvCxnSpPr/>
          <p:nvPr/>
        </p:nvCxnSpPr>
        <p:spPr>
          <a:xfrm>
            <a:off x="457200" y="575071"/>
            <a:ext cx="8229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C5CC4C7-FD2A-A03F-37FE-C63F9AFAFE45}"/>
              </a:ext>
            </a:extLst>
          </p:cNvPr>
          <p:cNvCxnSpPr/>
          <p:nvPr/>
        </p:nvCxnSpPr>
        <p:spPr>
          <a:xfrm>
            <a:off x="674602" y="4400549"/>
            <a:ext cx="3267732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AC9E6DE-57FC-CED3-3D16-296D47164ED6}"/>
              </a:ext>
            </a:extLst>
          </p:cNvPr>
          <p:cNvSpPr/>
          <p:nvPr/>
        </p:nvSpPr>
        <p:spPr>
          <a:xfrm>
            <a:off x="1541463" y="2853776"/>
            <a:ext cx="2237251" cy="81292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E11BB-FAB6-60D8-AF3D-55F066A94CEC}"/>
              </a:ext>
            </a:extLst>
          </p:cNvPr>
          <p:cNvSpPr/>
          <p:nvPr/>
        </p:nvSpPr>
        <p:spPr>
          <a:xfrm>
            <a:off x="1541463" y="1749069"/>
            <a:ext cx="2237251" cy="1031974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1D0088-6A19-A59E-CB62-04434037E410}"/>
              </a:ext>
            </a:extLst>
          </p:cNvPr>
          <p:cNvSpPr/>
          <p:nvPr/>
        </p:nvSpPr>
        <p:spPr>
          <a:xfrm>
            <a:off x="1541463" y="3735874"/>
            <a:ext cx="2237251" cy="664676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AD297-ACBE-6BAF-C234-C0CBE91B972D}"/>
              </a:ext>
            </a:extLst>
          </p:cNvPr>
          <p:cNvSpPr/>
          <p:nvPr/>
        </p:nvSpPr>
        <p:spPr>
          <a:xfrm>
            <a:off x="1541463" y="1112043"/>
            <a:ext cx="2237251" cy="61227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572698-1B7E-A3FB-A51F-46FF56C8B425}"/>
              </a:ext>
            </a:extLst>
          </p:cNvPr>
          <p:cNvSpPr txBox="1"/>
          <p:nvPr/>
        </p:nvSpPr>
        <p:spPr>
          <a:xfrm>
            <a:off x="1997406" y="1324484"/>
            <a:ext cx="13514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Reinsurance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EDA39A-2BC0-198D-F10C-136E8B1D9101}"/>
              </a:ext>
            </a:extLst>
          </p:cNvPr>
          <p:cNvSpPr txBox="1"/>
          <p:nvPr/>
        </p:nvSpPr>
        <p:spPr>
          <a:xfrm>
            <a:off x="2241633" y="2061749"/>
            <a:ext cx="95363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41F664-4289-9723-F00D-044B0B09E600}"/>
              </a:ext>
            </a:extLst>
          </p:cNvPr>
          <p:cNvSpPr txBox="1"/>
          <p:nvPr/>
        </p:nvSpPr>
        <p:spPr>
          <a:xfrm>
            <a:off x="2280630" y="2973653"/>
            <a:ext cx="95117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8DC8E-FD86-D09A-80DD-2E5E8FC0224F}"/>
              </a:ext>
            </a:extLst>
          </p:cNvPr>
          <p:cNvSpPr txBox="1"/>
          <p:nvPr/>
        </p:nvSpPr>
        <p:spPr>
          <a:xfrm>
            <a:off x="2278177" y="3850264"/>
            <a:ext cx="880542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5563B4-89CC-936E-9806-05B3EBB0C788}"/>
              </a:ext>
            </a:extLst>
          </p:cNvPr>
          <p:cNvSpPr txBox="1"/>
          <p:nvPr/>
        </p:nvSpPr>
        <p:spPr>
          <a:xfrm>
            <a:off x="1750006" y="3256819"/>
            <a:ext cx="1744098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(Captive Shock Loss Layer)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CE1918-CE2C-DA32-4604-69A8D3D31289}"/>
              </a:ext>
            </a:extLst>
          </p:cNvPr>
          <p:cNvSpPr txBox="1"/>
          <p:nvPr/>
        </p:nvSpPr>
        <p:spPr>
          <a:xfrm>
            <a:off x="1660801" y="4117036"/>
            <a:ext cx="2024633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Captive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 Frequency 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Loss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 Layer)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C6A3FEC3-FEBF-56ED-C959-45A0E24A6612}"/>
              </a:ext>
            </a:extLst>
          </p:cNvPr>
          <p:cNvGrpSpPr>
            <a:grpSpLocks/>
          </p:cNvGrpSpPr>
          <p:nvPr/>
        </p:nvGrpSpPr>
        <p:grpSpPr bwMode="auto">
          <a:xfrm>
            <a:off x="134372" y="1123950"/>
            <a:ext cx="1134236" cy="3201984"/>
            <a:chOff x="309" y="810"/>
            <a:chExt cx="610" cy="2963"/>
          </a:xfrm>
        </p:grpSpPr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041EBA82-0008-B042-BB93-AD6256F45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002"/>
              <a:ext cx="52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$150,000</a:t>
              </a:r>
            </a:p>
          </p:txBody>
        </p:sp>
        <p:sp>
          <p:nvSpPr>
            <p:cNvPr id="15" name="Line 18">
              <a:extLst>
                <a:ext uri="{FF2B5EF4-FFF2-40B4-BE49-F238E27FC236}">
                  <a16:creationId xmlns:a16="http://schemas.microsoft.com/office/drawing/2014/main" id="{25455E68-4C99-EDEC-219C-DC68331921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9" y="3316"/>
              <a:ext cx="0" cy="457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F784DD12-87E7-8578-55C4-ADFA9C170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220"/>
              <a:ext cx="52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$500,000</a:t>
              </a:r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4572CAF3-AF35-87AF-E4C6-FD62B0BF76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" y="1216"/>
              <a:ext cx="610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$1,000,000</a:t>
              </a:r>
            </a:p>
          </p:txBody>
        </p: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02CD8383-3E82-0C43-5D16-7A2C5ED62B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2552"/>
              <a:ext cx="0" cy="470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Line 22">
              <a:extLst>
                <a:ext uri="{FF2B5EF4-FFF2-40B4-BE49-F238E27FC236}">
                  <a16:creationId xmlns:a16="http://schemas.microsoft.com/office/drawing/2014/main" id="{C6FCF7BF-08E9-3CF3-F8D3-A334A11781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1530"/>
              <a:ext cx="0" cy="680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Line 23">
              <a:extLst>
                <a:ext uri="{FF2B5EF4-FFF2-40B4-BE49-F238E27FC236}">
                  <a16:creationId xmlns:a16="http://schemas.microsoft.com/office/drawing/2014/main" id="{BAB1E6F3-23D0-7E19-F753-3D3187746C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810"/>
              <a:ext cx="0" cy="352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8" name="Line 33">
            <a:extLst>
              <a:ext uri="{FF2B5EF4-FFF2-40B4-BE49-F238E27FC236}">
                <a16:creationId xmlns:a16="http://schemas.microsoft.com/office/drawing/2014/main" id="{DEB31622-F2D2-4566-D443-05C302CA4B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2250" y="2804029"/>
            <a:ext cx="5387860" cy="11878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Line 34">
            <a:extLst>
              <a:ext uri="{FF2B5EF4-FFF2-40B4-BE49-F238E27FC236}">
                <a16:creationId xmlns:a16="http://schemas.microsoft.com/office/drawing/2014/main" id="{BA404CE3-DE0B-D23F-76B4-F7A20F0B26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8973" y="3698697"/>
            <a:ext cx="5381137" cy="6113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35">
            <a:extLst>
              <a:ext uri="{FF2B5EF4-FFF2-40B4-BE49-F238E27FC236}">
                <a16:creationId xmlns:a16="http://schemas.microsoft.com/office/drawing/2014/main" id="{D66CF314-479D-EE88-567A-17BE7BC12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915" y="1868988"/>
            <a:ext cx="25077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-$1,300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Pro-Rata Contribution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3BF45B-8C2F-9357-C096-993FF65F0D83}"/>
              </a:ext>
            </a:extLst>
          </p:cNvPr>
          <p:cNvSpPr txBox="1"/>
          <p:nvPr/>
        </p:nvSpPr>
        <p:spPr>
          <a:xfrm>
            <a:off x="4578484" y="2050755"/>
            <a:ext cx="219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$</a:t>
            </a:r>
            <a:r>
              <a:rPr lang="en-US" sz="1200" b="1" dirty="0">
                <a:solidFill>
                  <a:schemeClr val="tx2"/>
                </a:solidFill>
                <a:latin typeface="Muli"/>
              </a:rPr>
              <a:t>82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,700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Remaining Balance</a:t>
            </a:r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0D1BF3A4-E565-F558-B086-E8275B25B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249" y="2931829"/>
            <a:ext cx="22330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-$147,000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627CDCE5-60C4-EB1B-E274-172BAD031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470" y="3076218"/>
            <a:ext cx="2293477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           $0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Remaining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31">
            <a:extLst>
              <a:ext uri="{FF2B5EF4-FFF2-40B4-BE49-F238E27FC236}">
                <a16:creationId xmlns:a16="http://schemas.microsoft.com/office/drawing/2014/main" id="{7C3410D2-1AC3-95A3-8C72-38D6F685A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927" y="2530610"/>
            <a:ext cx="1384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$350,000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 $147,000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$2</a:t>
            </a:r>
            <a:r>
              <a:rPr lang="en-US" sz="1200" b="1" dirty="0">
                <a:solidFill>
                  <a:srgbClr val="002855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,000</a:t>
            </a: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314FAC10-17C5-1C0E-35DB-838CCF4C0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378" y="2051094"/>
            <a:ext cx="2047875" cy="52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Catastrophic Claim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(B Fund Layer):</a:t>
            </a:r>
          </a:p>
        </p:txBody>
      </p:sp>
    </p:spTree>
    <p:extLst>
      <p:ext uri="{BB962C8B-B14F-4D97-AF65-F5344CB8AC3E}">
        <p14:creationId xmlns:p14="http://schemas.microsoft.com/office/powerpoint/2010/main" val="2760675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8A126-C988-15A0-FA21-9C3562DA6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32">
            <a:extLst>
              <a:ext uri="{FF2B5EF4-FFF2-40B4-BE49-F238E27FC236}">
                <a16:creationId xmlns:a16="http://schemas.microsoft.com/office/drawing/2014/main" id="{255EACAC-42F8-0E11-603F-8BD3F8E5788B}"/>
              </a:ext>
            </a:extLst>
          </p:cNvPr>
          <p:cNvSpPr/>
          <p:nvPr/>
        </p:nvSpPr>
        <p:spPr>
          <a:xfrm>
            <a:off x="1371600" y="833800"/>
            <a:ext cx="2507785" cy="3265520"/>
          </a:xfrm>
          <a:prstGeom prst="snip1Rect">
            <a:avLst>
              <a:gd name="adj" fmla="val 22014"/>
            </a:avLst>
          </a:prstGeom>
          <a:gradFill flip="none" rotWithShape="1">
            <a:gsLst>
              <a:gs pos="27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+mn-ea"/>
              <a:cs typeface="+mn-cs"/>
            </a:endParaRPr>
          </a:p>
        </p:txBody>
      </p:sp>
      <p:sp>
        <p:nvSpPr>
          <p:cNvPr id="55301" name="Rectangle 25">
            <a:extLst>
              <a:ext uri="{FF2B5EF4-FFF2-40B4-BE49-F238E27FC236}">
                <a16:creationId xmlns:a16="http://schemas.microsoft.com/office/drawing/2014/main" id="{5E1A6F4B-F78A-DC93-6DF6-A15B76DDD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681" y="1405801"/>
            <a:ext cx="21432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$84,000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</a:p>
        </p:txBody>
      </p:sp>
      <p:sp>
        <p:nvSpPr>
          <p:cNvPr id="55303" name="Rectangle 27">
            <a:extLst>
              <a:ext uri="{FF2B5EF4-FFF2-40B4-BE49-F238E27FC236}">
                <a16:creationId xmlns:a16="http://schemas.microsoft.com/office/drawing/2014/main" id="{DA0C2306-EEEA-DC2A-072C-BD3197441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506" y="1123950"/>
            <a:ext cx="19816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 Fund Accounting</a:t>
            </a:r>
          </a:p>
        </p:txBody>
      </p:sp>
      <p:sp>
        <p:nvSpPr>
          <p:cNvPr id="77" name="Line 32">
            <a:extLst>
              <a:ext uri="{FF2B5EF4-FFF2-40B4-BE49-F238E27FC236}">
                <a16:creationId xmlns:a16="http://schemas.microsoft.com/office/drawing/2014/main" id="{E8EE2B8C-BF7A-300E-707D-BC46D014C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2249" y="1408715"/>
            <a:ext cx="5425623" cy="33879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299" name="Rectangle 23">
            <a:extLst>
              <a:ext uri="{FF2B5EF4-FFF2-40B4-BE49-F238E27FC236}">
                <a16:creationId xmlns:a16="http://schemas.microsoft.com/office/drawing/2014/main" id="{85D34CC7-2E84-A740-2A96-FA71AB486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Loss Example #</a:t>
            </a:r>
            <a:r>
              <a:rPr lang="en-US" sz="3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5300" name="Rectangle 24">
            <a:extLst>
              <a:ext uri="{FF2B5EF4-FFF2-40B4-BE49-F238E27FC236}">
                <a16:creationId xmlns:a16="http://schemas.microsoft.com/office/drawing/2014/main" id="{22158256-E120-79E0-B201-2632D264D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742" y="514350"/>
            <a:ext cx="5213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en-US" b="1" dirty="0">
                <a:solidFill>
                  <a:srgbClr val="002855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0,000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of total claims less than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$150,000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and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$2,000,000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catastrophic claim</a:t>
            </a:r>
          </a:p>
        </p:txBody>
      </p:sp>
      <p:sp>
        <p:nvSpPr>
          <p:cNvPr id="55302" name="Rectangle 26">
            <a:extLst>
              <a:ext uri="{FF2B5EF4-FFF2-40B4-BE49-F238E27FC236}">
                <a16:creationId xmlns:a16="http://schemas.microsoft.com/office/drawing/2014/main" id="{FC398339-7E46-9EE0-1CD0-94842049A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4856" y="2493624"/>
            <a:ext cx="22330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$147,000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04" name="Rectangle 28">
            <a:extLst>
              <a:ext uri="{FF2B5EF4-FFF2-40B4-BE49-F238E27FC236}">
                <a16:creationId xmlns:a16="http://schemas.microsoft.com/office/drawing/2014/main" id="{FDFA6C9C-1C83-962E-F904-0DE368A97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681" y="2226238"/>
            <a:ext cx="19800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 Fund Accounting</a:t>
            </a:r>
          </a:p>
        </p:txBody>
      </p:sp>
      <p:sp>
        <p:nvSpPr>
          <p:cNvPr id="55305" name="Rectangle 29">
            <a:extLst>
              <a:ext uri="{FF2B5EF4-FFF2-40B4-BE49-F238E27FC236}">
                <a16:creationId xmlns:a16="http://schemas.microsoft.com/office/drawing/2014/main" id="{5360D81A-4A5E-FCF8-758D-7081C8AE8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930" y="3065030"/>
            <a:ext cx="19912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 Fund Accounting</a:t>
            </a:r>
          </a:p>
        </p:txBody>
      </p:sp>
      <p:sp>
        <p:nvSpPr>
          <p:cNvPr id="55307" name="Rectangle 34">
            <a:extLst>
              <a:ext uri="{FF2B5EF4-FFF2-40B4-BE49-F238E27FC236}">
                <a16:creationId xmlns:a16="http://schemas.microsoft.com/office/drawing/2014/main" id="{6B7A7368-BF39-F5A7-156F-446C26B70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681" y="3386142"/>
            <a:ext cx="2236191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$323,000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5203" name="Rectangle 35">
            <a:extLst>
              <a:ext uri="{FF2B5EF4-FFF2-40B4-BE49-F238E27FC236}">
                <a16:creationId xmlns:a16="http://schemas.microsoft.com/office/drawing/2014/main" id="{EC5C622D-3C06-C7FA-F080-731B63ACD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134" y="3541858"/>
            <a:ext cx="50355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</a:t>
            </a:r>
            <a:r>
              <a:rPr lang="en-US" sz="1200" b="1" dirty="0">
                <a:solidFill>
                  <a:schemeClr val="tx2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0,000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Total claims less than $150,000</a:t>
            </a:r>
          </a:p>
        </p:txBody>
      </p:sp>
      <p:sp>
        <p:nvSpPr>
          <p:cNvPr id="1415204" name="Rectangle 36">
            <a:extLst>
              <a:ext uri="{FF2B5EF4-FFF2-40B4-BE49-F238E27FC236}">
                <a16:creationId xmlns:a16="http://schemas.microsoft.com/office/drawing/2014/main" id="{364C716B-AAEE-2214-53F0-6C6396803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0321" y="3873225"/>
            <a:ext cx="2191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$23,000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Remaining balance</a:t>
            </a:r>
          </a:p>
        </p:txBody>
      </p:sp>
      <p:sp>
        <p:nvSpPr>
          <p:cNvPr id="1415205" name="Rectangle 37">
            <a:extLst>
              <a:ext uri="{FF2B5EF4-FFF2-40B4-BE49-F238E27FC236}">
                <a16:creationId xmlns:a16="http://schemas.microsoft.com/office/drawing/2014/main" id="{9B559D65-E2D4-8202-9A81-BC3D15858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134" y="3693850"/>
            <a:ext cx="31502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-$150,000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1st $150,000 catastrophic loss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1E701C-717D-524F-B798-94CD296B5D4F}"/>
              </a:ext>
            </a:extLst>
          </p:cNvPr>
          <p:cNvCxnSpPr/>
          <p:nvPr/>
        </p:nvCxnSpPr>
        <p:spPr>
          <a:xfrm>
            <a:off x="457200" y="498871"/>
            <a:ext cx="8229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E2C42CC-D2AE-EC4E-9CFD-F9536E72C7FD}"/>
              </a:ext>
            </a:extLst>
          </p:cNvPr>
          <p:cNvCxnSpPr/>
          <p:nvPr/>
        </p:nvCxnSpPr>
        <p:spPr>
          <a:xfrm>
            <a:off x="674602" y="4099320"/>
            <a:ext cx="3267732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859A5DB-CAFA-8002-40C3-1B8BEA5A5D71}"/>
              </a:ext>
            </a:extLst>
          </p:cNvPr>
          <p:cNvSpPr/>
          <p:nvPr/>
        </p:nvSpPr>
        <p:spPr>
          <a:xfrm>
            <a:off x="1541463" y="2552547"/>
            <a:ext cx="2237251" cy="81292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B49368-E6BF-E2C4-BD5B-42BCF690A538}"/>
              </a:ext>
            </a:extLst>
          </p:cNvPr>
          <p:cNvSpPr/>
          <p:nvPr/>
        </p:nvSpPr>
        <p:spPr>
          <a:xfrm>
            <a:off x="1541463" y="1447840"/>
            <a:ext cx="2237251" cy="1031974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4DB92D-1A0F-516D-AB11-A73442323E3C}"/>
              </a:ext>
            </a:extLst>
          </p:cNvPr>
          <p:cNvSpPr/>
          <p:nvPr/>
        </p:nvSpPr>
        <p:spPr>
          <a:xfrm>
            <a:off x="1541463" y="3434645"/>
            <a:ext cx="2237251" cy="664676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51E193-0DC9-3C4F-1024-94F7F8D4D5F2}"/>
              </a:ext>
            </a:extLst>
          </p:cNvPr>
          <p:cNvSpPr/>
          <p:nvPr/>
        </p:nvSpPr>
        <p:spPr>
          <a:xfrm>
            <a:off x="1541463" y="810814"/>
            <a:ext cx="2237251" cy="61227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E3541-C7B1-505D-82EC-2E4B1A6D4FB7}"/>
              </a:ext>
            </a:extLst>
          </p:cNvPr>
          <p:cNvSpPr txBox="1"/>
          <p:nvPr/>
        </p:nvSpPr>
        <p:spPr>
          <a:xfrm>
            <a:off x="1997406" y="1023255"/>
            <a:ext cx="13514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Reinsurance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5357AA-6A97-F9A8-8732-0D5BF6D4C6B4}"/>
              </a:ext>
            </a:extLst>
          </p:cNvPr>
          <p:cNvSpPr txBox="1"/>
          <p:nvPr/>
        </p:nvSpPr>
        <p:spPr>
          <a:xfrm>
            <a:off x="2241633" y="1760520"/>
            <a:ext cx="95363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4480E-80BE-6A0B-D564-AE1A89A67291}"/>
              </a:ext>
            </a:extLst>
          </p:cNvPr>
          <p:cNvSpPr txBox="1"/>
          <p:nvPr/>
        </p:nvSpPr>
        <p:spPr>
          <a:xfrm>
            <a:off x="2280630" y="2672424"/>
            <a:ext cx="95117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342ADE-3C47-C682-B624-944F2CA9EB1F}"/>
              </a:ext>
            </a:extLst>
          </p:cNvPr>
          <p:cNvSpPr txBox="1"/>
          <p:nvPr/>
        </p:nvSpPr>
        <p:spPr>
          <a:xfrm>
            <a:off x="2278177" y="3549035"/>
            <a:ext cx="880542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C2107D-4122-C31A-A4A8-0F44C49A5543}"/>
              </a:ext>
            </a:extLst>
          </p:cNvPr>
          <p:cNvSpPr txBox="1"/>
          <p:nvPr/>
        </p:nvSpPr>
        <p:spPr>
          <a:xfrm>
            <a:off x="1750006" y="2955590"/>
            <a:ext cx="1744098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(Captive Shock Loss Layer)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A11F42-7B63-AA4A-8795-F9565915DD82}"/>
              </a:ext>
            </a:extLst>
          </p:cNvPr>
          <p:cNvSpPr txBox="1"/>
          <p:nvPr/>
        </p:nvSpPr>
        <p:spPr>
          <a:xfrm>
            <a:off x="1660801" y="3815807"/>
            <a:ext cx="2024633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Captive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 Frequency 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Loss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 Layer)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C77B808E-E627-4282-D368-5331A0AF3106}"/>
              </a:ext>
            </a:extLst>
          </p:cNvPr>
          <p:cNvGrpSpPr>
            <a:grpSpLocks/>
          </p:cNvGrpSpPr>
          <p:nvPr/>
        </p:nvGrpSpPr>
        <p:grpSpPr bwMode="auto">
          <a:xfrm>
            <a:off x="134372" y="822721"/>
            <a:ext cx="1134236" cy="3201984"/>
            <a:chOff x="309" y="810"/>
            <a:chExt cx="610" cy="2963"/>
          </a:xfrm>
        </p:grpSpPr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C65EDE07-2BC5-61D4-6992-2B96A469A2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002"/>
              <a:ext cx="52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$150,000</a:t>
              </a:r>
            </a:p>
          </p:txBody>
        </p:sp>
        <p:sp>
          <p:nvSpPr>
            <p:cNvPr id="15" name="Line 18">
              <a:extLst>
                <a:ext uri="{FF2B5EF4-FFF2-40B4-BE49-F238E27FC236}">
                  <a16:creationId xmlns:a16="http://schemas.microsoft.com/office/drawing/2014/main" id="{C706DC6B-CC38-7E78-ECEA-A9ABC68BC8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9" y="3316"/>
              <a:ext cx="0" cy="457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AD8CD77D-2FB5-4A93-FE8E-E9CD1661C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220"/>
              <a:ext cx="52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$500,000</a:t>
              </a:r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B6EC7271-C4B5-2A0F-9CB0-02FF6BE2F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" y="1216"/>
              <a:ext cx="610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$1,000,000</a:t>
              </a:r>
            </a:p>
          </p:txBody>
        </p: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EBF5343F-D130-4151-CAF5-0D800F341D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2552"/>
              <a:ext cx="0" cy="470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Line 22">
              <a:extLst>
                <a:ext uri="{FF2B5EF4-FFF2-40B4-BE49-F238E27FC236}">
                  <a16:creationId xmlns:a16="http://schemas.microsoft.com/office/drawing/2014/main" id="{DDCAB210-FAD6-F31A-C144-58C9BE6802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1530"/>
              <a:ext cx="0" cy="680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Line 23">
              <a:extLst>
                <a:ext uri="{FF2B5EF4-FFF2-40B4-BE49-F238E27FC236}">
                  <a16:creationId xmlns:a16="http://schemas.microsoft.com/office/drawing/2014/main" id="{0BC06048-CF36-E17B-87E3-AF6F0D83D5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810"/>
              <a:ext cx="0" cy="352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8" name="Line 33">
            <a:extLst>
              <a:ext uri="{FF2B5EF4-FFF2-40B4-BE49-F238E27FC236}">
                <a16:creationId xmlns:a16="http://schemas.microsoft.com/office/drawing/2014/main" id="{F9CF12FD-547A-609C-9C2A-B8BF1A56E2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2250" y="2511487"/>
            <a:ext cx="5489698" cy="3191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Line 34">
            <a:extLst>
              <a:ext uri="{FF2B5EF4-FFF2-40B4-BE49-F238E27FC236}">
                <a16:creationId xmlns:a16="http://schemas.microsoft.com/office/drawing/2014/main" id="{E7A476AF-E146-2FD7-34EA-462655269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8974" y="3403581"/>
            <a:ext cx="5482974" cy="19805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35">
            <a:extLst>
              <a:ext uri="{FF2B5EF4-FFF2-40B4-BE49-F238E27FC236}">
                <a16:creationId xmlns:a16="http://schemas.microsoft.com/office/drawing/2014/main" id="{1C63EBD0-DC47-2E25-F64A-03A37FE50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915" y="1560617"/>
            <a:ext cx="25077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-$1,300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Pro-Rata Contribution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073D16-B816-12BF-2725-572EDB6FFD5C}"/>
              </a:ext>
            </a:extLst>
          </p:cNvPr>
          <p:cNvSpPr txBox="1"/>
          <p:nvPr/>
        </p:nvSpPr>
        <p:spPr>
          <a:xfrm>
            <a:off x="4578484" y="1742384"/>
            <a:ext cx="219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$</a:t>
            </a:r>
            <a:r>
              <a:rPr lang="en-US" sz="1200" b="1" dirty="0">
                <a:solidFill>
                  <a:schemeClr val="tx2"/>
                </a:solidFill>
                <a:latin typeface="Muli"/>
              </a:rPr>
              <a:t>82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,700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Remaining Balance</a:t>
            </a:r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2F989507-6616-49E0-B46C-0FD74A1AB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249" y="2630600"/>
            <a:ext cx="22330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-$147,000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324FDEE6-8114-F386-6312-6DED3F818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470" y="2774989"/>
            <a:ext cx="2293477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           $0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Remaining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31">
            <a:extLst>
              <a:ext uri="{FF2B5EF4-FFF2-40B4-BE49-F238E27FC236}">
                <a16:creationId xmlns:a16="http://schemas.microsoft.com/office/drawing/2014/main" id="{364B0CBE-5480-7055-3E71-C59D6F055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927" y="2229381"/>
            <a:ext cx="13843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$350,000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 $147,000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$2</a:t>
            </a:r>
            <a:r>
              <a:rPr lang="en-US" sz="1200" b="1" dirty="0">
                <a:solidFill>
                  <a:srgbClr val="002855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,000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>
                <a:solidFill>
                  <a:srgbClr val="FF0000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-$23,000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2855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$180,000</a:t>
            </a:r>
            <a:endParaRPr kumimoji="0" lang="en-US" sz="12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30B97C1C-B941-572D-DAFA-1773F0FCC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378" y="1749865"/>
            <a:ext cx="2047875" cy="52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Catastrophic Claim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(B Fund Layer):</a:t>
            </a:r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B7CBCE01-B4AD-DF09-79C8-56123920D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4856" y="4024705"/>
            <a:ext cx="36047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-$23,000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Less Additional for Catastrophic Loss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9491FEDA-1238-65BF-E490-C77617495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054" y="4190907"/>
            <a:ext cx="15199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Ending Balance</a:t>
            </a:r>
          </a:p>
        </p:txBody>
      </p:sp>
    </p:spTree>
    <p:extLst>
      <p:ext uri="{BB962C8B-B14F-4D97-AF65-F5344CB8AC3E}">
        <p14:creationId xmlns:p14="http://schemas.microsoft.com/office/powerpoint/2010/main" val="2641565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E7BA4-A120-E9A6-8523-55E7A3C55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32">
            <a:extLst>
              <a:ext uri="{FF2B5EF4-FFF2-40B4-BE49-F238E27FC236}">
                <a16:creationId xmlns:a16="http://schemas.microsoft.com/office/drawing/2014/main" id="{AAC79C8B-FBCB-D218-54C2-8F6A817CD22D}"/>
              </a:ext>
            </a:extLst>
          </p:cNvPr>
          <p:cNvSpPr/>
          <p:nvPr/>
        </p:nvSpPr>
        <p:spPr>
          <a:xfrm>
            <a:off x="1371600" y="833800"/>
            <a:ext cx="2507785" cy="3265520"/>
          </a:xfrm>
          <a:prstGeom prst="snip1Rect">
            <a:avLst>
              <a:gd name="adj" fmla="val 22014"/>
            </a:avLst>
          </a:prstGeom>
          <a:gradFill flip="none" rotWithShape="1">
            <a:gsLst>
              <a:gs pos="27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+mn-ea"/>
              <a:cs typeface="+mn-cs"/>
            </a:endParaRPr>
          </a:p>
        </p:txBody>
      </p:sp>
      <p:sp>
        <p:nvSpPr>
          <p:cNvPr id="55301" name="Rectangle 25">
            <a:extLst>
              <a:ext uri="{FF2B5EF4-FFF2-40B4-BE49-F238E27FC236}">
                <a16:creationId xmlns:a16="http://schemas.microsoft.com/office/drawing/2014/main" id="{1D05A249-00D8-B6F4-62B8-DEDE3805E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34" y="1405801"/>
            <a:ext cx="21432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$84,000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</a:p>
        </p:txBody>
      </p:sp>
      <p:sp>
        <p:nvSpPr>
          <p:cNvPr id="55303" name="Rectangle 27">
            <a:extLst>
              <a:ext uri="{FF2B5EF4-FFF2-40B4-BE49-F238E27FC236}">
                <a16:creationId xmlns:a16="http://schemas.microsoft.com/office/drawing/2014/main" id="{EB64A314-F00A-A382-743C-29ECC59B7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59" y="1123950"/>
            <a:ext cx="19816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 Fund Accounting</a:t>
            </a:r>
          </a:p>
        </p:txBody>
      </p:sp>
      <p:sp>
        <p:nvSpPr>
          <p:cNvPr id="77" name="Line 32">
            <a:extLst>
              <a:ext uri="{FF2B5EF4-FFF2-40B4-BE49-F238E27FC236}">
                <a16:creationId xmlns:a16="http://schemas.microsoft.com/office/drawing/2014/main" id="{327CDC04-5B51-FA3F-2D59-8D93CD61D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2249" y="1408715"/>
            <a:ext cx="5425623" cy="33879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299" name="Rectangle 23">
            <a:extLst>
              <a:ext uri="{FF2B5EF4-FFF2-40B4-BE49-F238E27FC236}">
                <a16:creationId xmlns:a16="http://schemas.microsoft.com/office/drawing/2014/main" id="{C5331E03-FE9E-03F3-A04D-9FBC8C999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Loss Example #</a:t>
            </a:r>
            <a:r>
              <a:rPr lang="en-US" sz="3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5300" name="Rectangle 24">
            <a:extLst>
              <a:ext uri="{FF2B5EF4-FFF2-40B4-BE49-F238E27FC236}">
                <a16:creationId xmlns:a16="http://schemas.microsoft.com/office/drawing/2014/main" id="{59A766C1-CF7E-F904-E8EA-9C0D830CB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742" y="514350"/>
            <a:ext cx="5213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en-US" b="1" dirty="0">
                <a:solidFill>
                  <a:srgbClr val="002855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0,000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of total claims less than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$150,000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and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$2,000,000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catastrophic claim</a:t>
            </a:r>
          </a:p>
        </p:txBody>
      </p:sp>
      <p:sp>
        <p:nvSpPr>
          <p:cNvPr id="55302" name="Rectangle 26">
            <a:extLst>
              <a:ext uri="{FF2B5EF4-FFF2-40B4-BE49-F238E27FC236}">
                <a16:creationId xmlns:a16="http://schemas.microsoft.com/office/drawing/2014/main" id="{B5ED0664-CD79-23BC-514D-B126F689B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109" y="2493624"/>
            <a:ext cx="22330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$147,000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04" name="Rectangle 28">
            <a:extLst>
              <a:ext uri="{FF2B5EF4-FFF2-40B4-BE49-F238E27FC236}">
                <a16:creationId xmlns:a16="http://schemas.microsoft.com/office/drawing/2014/main" id="{A1D8D192-895D-4D45-E276-FBA382CBB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34" y="2226238"/>
            <a:ext cx="19800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 Fund Accounting</a:t>
            </a:r>
          </a:p>
        </p:txBody>
      </p:sp>
      <p:sp>
        <p:nvSpPr>
          <p:cNvPr id="55305" name="Rectangle 29">
            <a:extLst>
              <a:ext uri="{FF2B5EF4-FFF2-40B4-BE49-F238E27FC236}">
                <a16:creationId xmlns:a16="http://schemas.microsoft.com/office/drawing/2014/main" id="{FE82EE87-283C-535A-C44E-013A1DFA4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796" y="3065030"/>
            <a:ext cx="19912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 Fund Accounting</a:t>
            </a:r>
          </a:p>
        </p:txBody>
      </p:sp>
      <p:sp>
        <p:nvSpPr>
          <p:cNvPr id="55307" name="Rectangle 34">
            <a:extLst>
              <a:ext uri="{FF2B5EF4-FFF2-40B4-BE49-F238E27FC236}">
                <a16:creationId xmlns:a16="http://schemas.microsoft.com/office/drawing/2014/main" id="{660DAFC1-E54A-11E3-C311-DAC6A619C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547" y="3386142"/>
            <a:ext cx="2236191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$323,000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5203" name="Rectangle 35">
            <a:extLst>
              <a:ext uri="{FF2B5EF4-FFF2-40B4-BE49-F238E27FC236}">
                <a16:creationId xmlns:a16="http://schemas.microsoft.com/office/drawing/2014/main" id="{399D1818-F8D0-A2CA-3B31-58B567670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480" y="3541858"/>
            <a:ext cx="50355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</a:t>
            </a:r>
            <a:r>
              <a:rPr lang="en-US" sz="1200" b="1" dirty="0">
                <a:solidFill>
                  <a:schemeClr val="tx2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0,000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Total claims less than $150,000</a:t>
            </a:r>
          </a:p>
        </p:txBody>
      </p:sp>
      <p:sp>
        <p:nvSpPr>
          <p:cNvPr id="1415204" name="Rectangle 36">
            <a:extLst>
              <a:ext uri="{FF2B5EF4-FFF2-40B4-BE49-F238E27FC236}">
                <a16:creationId xmlns:a16="http://schemas.microsoft.com/office/drawing/2014/main" id="{8E9B940E-ABD7-F5B1-9FFE-D9437D801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187" y="3873225"/>
            <a:ext cx="2191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$23,000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Remaining balance</a:t>
            </a:r>
          </a:p>
        </p:txBody>
      </p:sp>
      <p:sp>
        <p:nvSpPr>
          <p:cNvPr id="1415205" name="Rectangle 37">
            <a:extLst>
              <a:ext uri="{FF2B5EF4-FFF2-40B4-BE49-F238E27FC236}">
                <a16:creationId xmlns:a16="http://schemas.microsoft.com/office/drawing/2014/main" id="{5BEBB875-8E37-990C-76BF-D7DD5280A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693850"/>
            <a:ext cx="31502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-$150,000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1st $150,000 catastrophic loss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25072A-FBF0-CA93-7D08-E294035A2933}"/>
              </a:ext>
            </a:extLst>
          </p:cNvPr>
          <p:cNvCxnSpPr/>
          <p:nvPr/>
        </p:nvCxnSpPr>
        <p:spPr>
          <a:xfrm>
            <a:off x="457200" y="498871"/>
            <a:ext cx="8229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E3E7E3-4572-8BE2-CB38-9CE383588A64}"/>
              </a:ext>
            </a:extLst>
          </p:cNvPr>
          <p:cNvCxnSpPr/>
          <p:nvPr/>
        </p:nvCxnSpPr>
        <p:spPr>
          <a:xfrm>
            <a:off x="674602" y="4099320"/>
            <a:ext cx="3267732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47C36A1-9FBB-EE37-47BF-56ED2A59DF33}"/>
              </a:ext>
            </a:extLst>
          </p:cNvPr>
          <p:cNvSpPr/>
          <p:nvPr/>
        </p:nvSpPr>
        <p:spPr>
          <a:xfrm>
            <a:off x="1541463" y="2552547"/>
            <a:ext cx="2237251" cy="81292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385A6-4207-6516-F689-A9153444D7A5}"/>
              </a:ext>
            </a:extLst>
          </p:cNvPr>
          <p:cNvSpPr/>
          <p:nvPr/>
        </p:nvSpPr>
        <p:spPr>
          <a:xfrm>
            <a:off x="1541463" y="1447840"/>
            <a:ext cx="2237251" cy="1031974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3CE158-E982-7837-B64C-EE4DCC6E50F8}"/>
              </a:ext>
            </a:extLst>
          </p:cNvPr>
          <p:cNvSpPr/>
          <p:nvPr/>
        </p:nvSpPr>
        <p:spPr>
          <a:xfrm>
            <a:off x="1541463" y="3434645"/>
            <a:ext cx="2237251" cy="664676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26B160-D668-4A5F-27B3-E53782554B81}"/>
              </a:ext>
            </a:extLst>
          </p:cNvPr>
          <p:cNvSpPr/>
          <p:nvPr/>
        </p:nvSpPr>
        <p:spPr>
          <a:xfrm>
            <a:off x="1541463" y="810814"/>
            <a:ext cx="2237251" cy="61227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BDE13-AB24-76EB-3CE1-7F7E9B8CBE5A}"/>
              </a:ext>
            </a:extLst>
          </p:cNvPr>
          <p:cNvSpPr txBox="1"/>
          <p:nvPr/>
        </p:nvSpPr>
        <p:spPr>
          <a:xfrm>
            <a:off x="1997406" y="1023255"/>
            <a:ext cx="13514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Reinsurance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196F67-D4AC-F525-EE51-113AA53D795B}"/>
              </a:ext>
            </a:extLst>
          </p:cNvPr>
          <p:cNvSpPr txBox="1"/>
          <p:nvPr/>
        </p:nvSpPr>
        <p:spPr>
          <a:xfrm>
            <a:off x="2241633" y="1760520"/>
            <a:ext cx="95363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D9E87B-46E2-5DAE-966A-9482F35DDC69}"/>
              </a:ext>
            </a:extLst>
          </p:cNvPr>
          <p:cNvSpPr txBox="1"/>
          <p:nvPr/>
        </p:nvSpPr>
        <p:spPr>
          <a:xfrm>
            <a:off x="2280630" y="2672424"/>
            <a:ext cx="95117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D1099C-2616-CCDB-BDC0-3D501717C680}"/>
              </a:ext>
            </a:extLst>
          </p:cNvPr>
          <p:cNvSpPr txBox="1"/>
          <p:nvPr/>
        </p:nvSpPr>
        <p:spPr>
          <a:xfrm>
            <a:off x="2278177" y="3549035"/>
            <a:ext cx="880542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3B118A-FA27-1A93-E1A1-55E91D404290}"/>
              </a:ext>
            </a:extLst>
          </p:cNvPr>
          <p:cNvSpPr txBox="1"/>
          <p:nvPr/>
        </p:nvSpPr>
        <p:spPr>
          <a:xfrm>
            <a:off x="1750006" y="2955590"/>
            <a:ext cx="1744098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(Captive Shock Loss Layer)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EF02BB-DE51-1FDF-01B4-947E5DE1D0EF}"/>
              </a:ext>
            </a:extLst>
          </p:cNvPr>
          <p:cNvSpPr txBox="1"/>
          <p:nvPr/>
        </p:nvSpPr>
        <p:spPr>
          <a:xfrm>
            <a:off x="1660801" y="3815807"/>
            <a:ext cx="2024633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Captive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 Frequency 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Loss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 Layer)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8958633D-7C6D-22F4-6CBD-E58C58F74827}"/>
              </a:ext>
            </a:extLst>
          </p:cNvPr>
          <p:cNvGrpSpPr>
            <a:grpSpLocks/>
          </p:cNvGrpSpPr>
          <p:nvPr/>
        </p:nvGrpSpPr>
        <p:grpSpPr bwMode="auto">
          <a:xfrm>
            <a:off x="134372" y="822721"/>
            <a:ext cx="1134236" cy="3201984"/>
            <a:chOff x="309" y="810"/>
            <a:chExt cx="610" cy="2963"/>
          </a:xfrm>
        </p:grpSpPr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F0A88E89-9827-8E89-F9B5-B3037A5FB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002"/>
              <a:ext cx="52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$150,000</a:t>
              </a:r>
            </a:p>
          </p:txBody>
        </p:sp>
        <p:sp>
          <p:nvSpPr>
            <p:cNvPr id="15" name="Line 18">
              <a:extLst>
                <a:ext uri="{FF2B5EF4-FFF2-40B4-BE49-F238E27FC236}">
                  <a16:creationId xmlns:a16="http://schemas.microsoft.com/office/drawing/2014/main" id="{E704098D-CD58-E276-800F-FAF6AF43EB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9" y="3316"/>
              <a:ext cx="0" cy="457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2B9D4A4D-27E6-3AD3-D7DD-DE6DF9627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220"/>
              <a:ext cx="52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$500,000</a:t>
              </a:r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922C078A-70B7-BEB3-C6A8-AD2FA37CB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" y="1216"/>
              <a:ext cx="610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$1,000,000</a:t>
              </a:r>
            </a:p>
          </p:txBody>
        </p: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528C62BB-87F5-0D7C-F5D5-3C4A15FB74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2552"/>
              <a:ext cx="0" cy="470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Line 22">
              <a:extLst>
                <a:ext uri="{FF2B5EF4-FFF2-40B4-BE49-F238E27FC236}">
                  <a16:creationId xmlns:a16="http://schemas.microsoft.com/office/drawing/2014/main" id="{9A64D09D-0DF0-7044-ED82-08E0FF9AF0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1530"/>
              <a:ext cx="0" cy="680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Line 23">
              <a:extLst>
                <a:ext uri="{FF2B5EF4-FFF2-40B4-BE49-F238E27FC236}">
                  <a16:creationId xmlns:a16="http://schemas.microsoft.com/office/drawing/2014/main" id="{60D792D2-5439-0D8A-D8C9-641E1F611D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" y="810"/>
              <a:ext cx="0" cy="352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8" name="Line 33">
            <a:extLst>
              <a:ext uri="{FF2B5EF4-FFF2-40B4-BE49-F238E27FC236}">
                <a16:creationId xmlns:a16="http://schemas.microsoft.com/office/drawing/2014/main" id="{D0085678-73B3-AC47-DC98-25263C7403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2250" y="2511487"/>
            <a:ext cx="5489698" cy="3191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Line 34">
            <a:extLst>
              <a:ext uri="{FF2B5EF4-FFF2-40B4-BE49-F238E27FC236}">
                <a16:creationId xmlns:a16="http://schemas.microsoft.com/office/drawing/2014/main" id="{2F271C0D-0A6A-EB9F-6E3F-B2C9FF01D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8974" y="3403581"/>
            <a:ext cx="5482974" cy="19805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35">
            <a:extLst>
              <a:ext uri="{FF2B5EF4-FFF2-40B4-BE49-F238E27FC236}">
                <a16:creationId xmlns:a16="http://schemas.microsoft.com/office/drawing/2014/main" id="{DD06A31D-0A69-8CA0-48A7-2AA880979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560617"/>
            <a:ext cx="25077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-$1,300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Pro-Rata Contribution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0A57E2-DD04-993C-3806-847FE30F837B}"/>
              </a:ext>
            </a:extLst>
          </p:cNvPr>
          <p:cNvSpPr txBox="1"/>
          <p:nvPr/>
        </p:nvSpPr>
        <p:spPr>
          <a:xfrm>
            <a:off x="4259737" y="1742384"/>
            <a:ext cx="219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$</a:t>
            </a:r>
            <a:r>
              <a:rPr lang="en-US" sz="1200" b="1" dirty="0">
                <a:solidFill>
                  <a:schemeClr val="tx2"/>
                </a:solidFill>
                <a:latin typeface="Muli"/>
              </a:rPr>
              <a:t>82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,700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Remaining Balance</a:t>
            </a:r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E8FCA0B1-1AC8-B437-B96F-984181102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502" y="2630600"/>
            <a:ext cx="22330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-$147,000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6653E321-437B-5116-17F1-008D6360B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723" y="2774989"/>
            <a:ext cx="2293477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           $0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Remaining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31">
            <a:extLst>
              <a:ext uri="{FF2B5EF4-FFF2-40B4-BE49-F238E27FC236}">
                <a16:creationId xmlns:a16="http://schemas.microsoft.com/office/drawing/2014/main" id="{6028D682-7699-62DB-2F12-C7BBABF71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927" y="2229381"/>
            <a:ext cx="13843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$350,000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 $147,000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$2</a:t>
            </a:r>
            <a:r>
              <a:rPr lang="en-US" sz="1200" b="1" dirty="0">
                <a:solidFill>
                  <a:schemeClr val="tx2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,000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>
                <a:solidFill>
                  <a:schemeClr val="tx2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-$23,000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$180,000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SHARED</a:t>
            </a: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1FD159E0-149A-95B9-9763-067242299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378" y="1749865"/>
            <a:ext cx="2047875" cy="52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Catastrophic Claim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(B Fund Layer):</a:t>
            </a:r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5EFEBA6B-5F3F-D41A-47AC-CB9CE49A0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722" y="4024705"/>
            <a:ext cx="36047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-$23,000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Less Additional for Catastrophic Loss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1935B203-3378-B986-96D5-B238030C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920" y="4190907"/>
            <a:ext cx="15199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Ending Balance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966A29-AFEA-6282-62E7-418B74D1FC4E}"/>
              </a:ext>
            </a:extLst>
          </p:cNvPr>
          <p:cNvSpPr/>
          <p:nvPr/>
        </p:nvSpPr>
        <p:spPr>
          <a:xfrm>
            <a:off x="7484373" y="3087081"/>
            <a:ext cx="897627" cy="577984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63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+mn-lt"/>
              </a:rPr>
              <a:t>Loss example #2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900" dirty="0">
                <a:latin typeface="+mn-lt"/>
              </a:rPr>
              <a:t>Majority of loss reinsured away</a:t>
            </a:r>
          </a:p>
          <a:p>
            <a:r>
              <a:rPr lang="en-US" sz="1900" dirty="0">
                <a:latin typeface="+mn-lt"/>
              </a:rPr>
              <a:t>Impact on risk sharing minimized</a:t>
            </a:r>
          </a:p>
          <a:p>
            <a:r>
              <a:rPr lang="en-US" sz="1900" dirty="0">
                <a:latin typeface="+mn-lt"/>
              </a:rPr>
              <a:t>Interest income still generated</a:t>
            </a:r>
          </a:p>
          <a:p>
            <a:r>
              <a:rPr lang="en-US" sz="1900" dirty="0">
                <a:latin typeface="+mn-lt"/>
              </a:rPr>
              <a:t>C Fund balance still returned</a:t>
            </a: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352550"/>
            <a:ext cx="4648200" cy="1752600"/>
          </a:xfrm>
          <a:prstGeom prst="rect">
            <a:avLst/>
          </a:prstGeom>
        </p:spPr>
        <p:txBody>
          <a:bodyPr vert="horz" lIns="91434" tIns="45717" rIns="91434" bIns="45717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0" cap="all" spc="15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all" spc="15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Taviraj"/>
                <a:ea typeface="+mj-ea"/>
              </a:rPr>
              <a:t>“Catastrophic  YEAR”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all" spc="15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Taviraj"/>
                <a:ea typeface="+mj-ea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41261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8229600" cy="857250"/>
          </a:xfrm>
        </p:spPr>
        <p:txBody>
          <a:bodyPr/>
          <a:lstStyle/>
          <a:p>
            <a:r>
              <a:rPr lang="en-US" dirty="0"/>
              <a:t>Captive Insurance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2A0279-5FA3-7EAC-2970-C5DC914FF52A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960291"/>
          <a:ext cx="7924800" cy="3549593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71602749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43123798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323189539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7040229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49448168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61220358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71729645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397797137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95191143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Target</a:t>
                      </a:r>
                    </a:p>
                    <a:p>
                      <a:r>
                        <a:rPr lang="en-US" sz="1200" dirty="0"/>
                        <a:t>Premium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Coverage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Financial Benefit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A-Rated Backing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Upfront Costs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Ongoing Costs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Balance Sheet Risk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Other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261876042"/>
                  </a:ext>
                </a:extLst>
              </a:tr>
              <a:tr h="94355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Single Parent Captive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$3M+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Flexible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All lines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Redirect Underwriting Profit, Investment Income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Optional </a:t>
                      </a:r>
                      <a:b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at a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Feasibility Study, Capitalization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Captive Mgmt. Fees, Claims TPA, Domicile Fees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High, particularly in early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Must have  between 7 - 12 entities under parent company sharing risk per IRS.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957522"/>
                  </a:ext>
                </a:extLst>
              </a:tr>
              <a:tr h="94355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Group Captive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$250K -$5M+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WC/GL</a:t>
                      </a:r>
                      <a:b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/Auto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Redirect Underwriting Profit, </a:t>
                      </a:r>
                      <a:r>
                        <a:rPr lang="en-US" sz="90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Investment Inc,</a:t>
                      </a:r>
                      <a:b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Control Rates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Included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Collateral, </a:t>
                      </a:r>
                      <a:b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Small Capitalization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None – Services included in premium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Low – easily defined worst case scenario. Protected by reinsurance from day one.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Only best risks are accepted. (Avg LR &lt;60%)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557375"/>
                  </a:ext>
                </a:extLst>
              </a:tr>
              <a:tr h="94355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“Rent-A-Captive”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$100,000 - 1M+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Flexible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Modest / </a:t>
                      </a:r>
                      <a:b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if 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Collateral required for Risk Gap </a:t>
                      </a:r>
                      <a:r>
                        <a:rPr lang="en-US" sz="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(Difference between limit and premium) </a:t>
                      </a:r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Moderate Capitalization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Modest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Low – protected captive &amp; reinsurance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Best use is to plug coverage gaps &amp; evidence insurance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9356398"/>
                  </a:ext>
                </a:extLst>
              </a:tr>
            </a:tbl>
          </a:graphicData>
        </a:graphic>
      </p:graphicFrame>
      <p:sp>
        <p:nvSpPr>
          <p:cNvPr id="5" name="Arrow: Pentagon 4">
            <a:extLst>
              <a:ext uri="{FF2B5EF4-FFF2-40B4-BE49-F238E27FC236}">
                <a16:creationId xmlns:a16="http://schemas.microsoft.com/office/drawing/2014/main" id="{9CE9FF0C-6D24-F8A6-E249-64C6320AFF94}"/>
              </a:ext>
            </a:extLst>
          </p:cNvPr>
          <p:cNvSpPr/>
          <p:nvPr/>
        </p:nvSpPr>
        <p:spPr bwMode="auto">
          <a:xfrm>
            <a:off x="609600" y="960291"/>
            <a:ext cx="457200" cy="510675"/>
          </a:xfrm>
          <a:prstGeom prst="homePlate">
            <a:avLst/>
          </a:prstGeom>
          <a:solidFill>
            <a:srgbClr val="8F13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5915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14550"/>
            <a:ext cx="8229600" cy="1570435"/>
          </a:xfrm>
        </p:spPr>
        <p:txBody>
          <a:bodyPr/>
          <a:lstStyle/>
          <a:p>
            <a:r>
              <a:rPr lang="en-US" dirty="0">
                <a:latin typeface="+mj-lt"/>
              </a:rPr>
              <a:t>HIGH Frequency YEAR</a:t>
            </a:r>
          </a:p>
        </p:txBody>
      </p:sp>
    </p:spTree>
    <p:extLst>
      <p:ext uri="{BB962C8B-B14F-4D97-AF65-F5344CB8AC3E}">
        <p14:creationId xmlns:p14="http://schemas.microsoft.com/office/powerpoint/2010/main" val="2567192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nip Single Corner Rectangle 36"/>
          <p:cNvSpPr/>
          <p:nvPr/>
        </p:nvSpPr>
        <p:spPr>
          <a:xfrm>
            <a:off x="1388973" y="1135029"/>
            <a:ext cx="2507785" cy="3265520"/>
          </a:xfrm>
          <a:prstGeom prst="snip1Rect">
            <a:avLst>
              <a:gd name="adj" fmla="val 22014"/>
            </a:avLst>
          </a:prstGeom>
          <a:gradFill flip="none" rotWithShape="1">
            <a:gsLst>
              <a:gs pos="27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+mn-ea"/>
              <a:cs typeface="+mn-cs"/>
            </a:endParaRPr>
          </a:p>
        </p:txBody>
      </p:sp>
      <p:sp>
        <p:nvSpPr>
          <p:cNvPr id="5529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Loss Example #</a:t>
            </a:r>
            <a:r>
              <a:rPr lang="en-US" sz="3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55300" name="Rectangle 24"/>
          <p:cNvSpPr>
            <a:spLocks noChangeArrowheads="1"/>
          </p:cNvSpPr>
          <p:nvPr/>
        </p:nvSpPr>
        <p:spPr bwMode="auto">
          <a:xfrm>
            <a:off x="3943464" y="1158305"/>
            <a:ext cx="5213350" cy="33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en-US" b="1" dirty="0">
                <a:solidFill>
                  <a:srgbClr val="002855"/>
                </a:solidFill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423,000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of total claims less than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$150,000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01" name="Rectangle 25"/>
          <p:cNvSpPr>
            <a:spLocks noChangeArrowheads="1"/>
          </p:cNvSpPr>
          <p:nvPr/>
        </p:nvSpPr>
        <p:spPr bwMode="auto">
          <a:xfrm>
            <a:off x="4571681" y="2151269"/>
            <a:ext cx="21432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$84,000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</a:p>
        </p:txBody>
      </p:sp>
      <p:sp>
        <p:nvSpPr>
          <p:cNvPr id="55302" name="Rectangle 26"/>
          <p:cNvSpPr>
            <a:spLocks noChangeArrowheads="1"/>
          </p:cNvSpPr>
          <p:nvPr/>
        </p:nvSpPr>
        <p:spPr bwMode="auto">
          <a:xfrm>
            <a:off x="4574856" y="2794853"/>
            <a:ext cx="22330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$147,000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03" name="Rectangle 27"/>
          <p:cNvSpPr>
            <a:spLocks noChangeArrowheads="1"/>
          </p:cNvSpPr>
          <p:nvPr/>
        </p:nvSpPr>
        <p:spPr bwMode="auto">
          <a:xfrm>
            <a:off x="4568506" y="1869418"/>
            <a:ext cx="19816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051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 Fund Accounting</a:t>
            </a:r>
          </a:p>
        </p:txBody>
      </p:sp>
      <p:sp>
        <p:nvSpPr>
          <p:cNvPr id="55304" name="Rectangle 28"/>
          <p:cNvSpPr>
            <a:spLocks noChangeArrowheads="1"/>
          </p:cNvSpPr>
          <p:nvPr/>
        </p:nvSpPr>
        <p:spPr bwMode="auto">
          <a:xfrm>
            <a:off x="4571681" y="2527467"/>
            <a:ext cx="19800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051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 Fund Accounting</a:t>
            </a:r>
          </a:p>
        </p:txBody>
      </p:sp>
      <p:sp>
        <p:nvSpPr>
          <p:cNvPr id="55305" name="Rectangle 29"/>
          <p:cNvSpPr>
            <a:spLocks noChangeArrowheads="1"/>
          </p:cNvSpPr>
          <p:nvPr/>
        </p:nvSpPr>
        <p:spPr bwMode="auto">
          <a:xfrm>
            <a:off x="4587930" y="3366259"/>
            <a:ext cx="19912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051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 Fund Accounting</a:t>
            </a:r>
          </a:p>
        </p:txBody>
      </p:sp>
      <p:sp>
        <p:nvSpPr>
          <p:cNvPr id="55307" name="Rectangle 34"/>
          <p:cNvSpPr>
            <a:spLocks noChangeArrowheads="1"/>
          </p:cNvSpPr>
          <p:nvPr/>
        </p:nvSpPr>
        <p:spPr bwMode="auto">
          <a:xfrm>
            <a:off x="4504226" y="3703120"/>
            <a:ext cx="3250801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 $323,000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5203" name="Rectangle 35"/>
          <p:cNvSpPr>
            <a:spLocks noChangeArrowheads="1"/>
          </p:cNvSpPr>
          <p:nvPr/>
        </p:nvSpPr>
        <p:spPr bwMode="auto">
          <a:xfrm>
            <a:off x="4478199" y="3883281"/>
            <a:ext cx="3276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-$423,000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Total claims less than $150,000</a:t>
            </a:r>
          </a:p>
        </p:txBody>
      </p:sp>
      <p:sp>
        <p:nvSpPr>
          <p:cNvPr id="1415204" name="Rectangle 36"/>
          <p:cNvSpPr>
            <a:spLocks noChangeArrowheads="1"/>
          </p:cNvSpPr>
          <p:nvPr/>
        </p:nvSpPr>
        <p:spPr bwMode="auto">
          <a:xfrm>
            <a:off x="4395129" y="4060878"/>
            <a:ext cx="24445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-$100,000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Line 32"/>
          <p:cNvSpPr>
            <a:spLocks noChangeShapeType="1"/>
          </p:cNvSpPr>
          <p:nvPr/>
        </p:nvSpPr>
        <p:spPr bwMode="auto">
          <a:xfrm>
            <a:off x="1382249" y="2154183"/>
            <a:ext cx="6390151" cy="22139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Line 33"/>
          <p:cNvSpPr>
            <a:spLocks noChangeShapeType="1"/>
          </p:cNvSpPr>
          <p:nvPr/>
        </p:nvSpPr>
        <p:spPr bwMode="auto">
          <a:xfrm>
            <a:off x="1382249" y="2815907"/>
            <a:ext cx="6390151" cy="22254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Line 34"/>
          <p:cNvSpPr>
            <a:spLocks noChangeShapeType="1"/>
          </p:cNvSpPr>
          <p:nvPr/>
        </p:nvSpPr>
        <p:spPr bwMode="auto">
          <a:xfrm flipV="1">
            <a:off x="1388973" y="3694702"/>
            <a:ext cx="6383427" cy="10109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57200" y="800100"/>
            <a:ext cx="8229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16"/>
          <p:cNvGrpSpPr>
            <a:grpSpLocks/>
          </p:cNvGrpSpPr>
          <p:nvPr/>
        </p:nvGrpSpPr>
        <p:grpSpPr bwMode="auto">
          <a:xfrm>
            <a:off x="305482" y="1504548"/>
            <a:ext cx="1134341" cy="2838883"/>
            <a:chOff x="231" y="1149"/>
            <a:chExt cx="800" cy="2627"/>
          </a:xfrm>
        </p:grpSpPr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231" y="3028"/>
              <a:ext cx="52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$150,000</a:t>
              </a: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 flipH="1" flipV="1">
              <a:off x="607" y="3319"/>
              <a:ext cx="0" cy="457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237" y="2214"/>
              <a:ext cx="692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$500,000</a:t>
              </a: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231" y="1620"/>
              <a:ext cx="800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$1,000,000</a:t>
              </a:r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 flipV="1">
              <a:off x="609" y="2499"/>
              <a:ext cx="6" cy="516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flipV="1">
              <a:off x="615" y="1883"/>
              <a:ext cx="0" cy="332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23"/>
            <p:cNvSpPr>
              <a:spLocks noChangeShapeType="1"/>
            </p:cNvSpPr>
            <p:nvPr/>
          </p:nvSpPr>
          <p:spPr bwMode="auto">
            <a:xfrm flipV="1">
              <a:off x="615" y="1149"/>
              <a:ext cx="0" cy="431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558836" y="2853776"/>
            <a:ext cx="2237251" cy="81292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58836" y="2191937"/>
            <a:ext cx="2237251" cy="599754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58836" y="3735874"/>
            <a:ext cx="2237251" cy="664676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558836" y="1523485"/>
            <a:ext cx="2237251" cy="61227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74602" y="4400549"/>
            <a:ext cx="3267732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014779" y="1779014"/>
            <a:ext cx="13514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Reinsurance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95550" y="2362821"/>
            <a:ext cx="95363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98003" y="2973653"/>
            <a:ext cx="95117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95550" y="3850264"/>
            <a:ext cx="880542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7379" y="3256819"/>
            <a:ext cx="1744098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(Captive Shock Loss Layer)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78174" y="4117036"/>
            <a:ext cx="2024633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Captive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 Frequency 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Loss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 Layer)</a:t>
            </a:r>
          </a:p>
        </p:txBody>
      </p:sp>
    </p:spTree>
    <p:extLst>
      <p:ext uri="{BB962C8B-B14F-4D97-AF65-F5344CB8AC3E}">
        <p14:creationId xmlns:p14="http://schemas.microsoft.com/office/powerpoint/2010/main" val="2542337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nip Single Corner Rectangle 36"/>
          <p:cNvSpPr/>
          <p:nvPr/>
        </p:nvSpPr>
        <p:spPr>
          <a:xfrm>
            <a:off x="1388973" y="1062400"/>
            <a:ext cx="2507785" cy="3265520"/>
          </a:xfrm>
          <a:prstGeom prst="snip1Rect">
            <a:avLst>
              <a:gd name="adj" fmla="val 22014"/>
            </a:avLst>
          </a:prstGeom>
          <a:gradFill flip="none" rotWithShape="1">
            <a:gsLst>
              <a:gs pos="27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+mn-ea"/>
              <a:cs typeface="+mn-cs"/>
            </a:endParaRPr>
          </a:p>
        </p:txBody>
      </p:sp>
      <p:sp>
        <p:nvSpPr>
          <p:cNvPr id="55299" name="Rectangle 23"/>
          <p:cNvSpPr>
            <a:spLocks noGrp="1" noChangeArrowheads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Loss Example #</a:t>
            </a:r>
            <a:r>
              <a:rPr lang="en-US" sz="3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55300" name="Rectangle 24"/>
          <p:cNvSpPr>
            <a:spLocks noChangeArrowheads="1"/>
          </p:cNvSpPr>
          <p:nvPr/>
        </p:nvSpPr>
        <p:spPr bwMode="auto">
          <a:xfrm>
            <a:off x="3943464" y="1085676"/>
            <a:ext cx="5213350" cy="33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$423,000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of total claims less than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$150,000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01" name="Rectangle 25"/>
          <p:cNvSpPr>
            <a:spLocks noChangeArrowheads="1"/>
          </p:cNvSpPr>
          <p:nvPr/>
        </p:nvSpPr>
        <p:spPr bwMode="auto">
          <a:xfrm>
            <a:off x="4571681" y="2078640"/>
            <a:ext cx="21432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$84,000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</a:p>
        </p:txBody>
      </p:sp>
      <p:sp>
        <p:nvSpPr>
          <p:cNvPr id="55302" name="Rectangle 26"/>
          <p:cNvSpPr>
            <a:spLocks noChangeArrowheads="1"/>
          </p:cNvSpPr>
          <p:nvPr/>
        </p:nvSpPr>
        <p:spPr bwMode="auto">
          <a:xfrm>
            <a:off x="4574856" y="2722224"/>
            <a:ext cx="2233016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$147,000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03" name="Rectangle 27"/>
          <p:cNvSpPr>
            <a:spLocks noChangeArrowheads="1"/>
          </p:cNvSpPr>
          <p:nvPr/>
        </p:nvSpPr>
        <p:spPr bwMode="auto">
          <a:xfrm>
            <a:off x="4568506" y="1796789"/>
            <a:ext cx="19816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051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 Fund Accounting</a:t>
            </a:r>
          </a:p>
        </p:txBody>
      </p:sp>
      <p:sp>
        <p:nvSpPr>
          <p:cNvPr id="55304" name="Rectangle 28"/>
          <p:cNvSpPr>
            <a:spLocks noChangeArrowheads="1"/>
          </p:cNvSpPr>
          <p:nvPr/>
        </p:nvSpPr>
        <p:spPr bwMode="auto">
          <a:xfrm>
            <a:off x="4571681" y="2454838"/>
            <a:ext cx="19800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051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 Fund Accounting</a:t>
            </a:r>
          </a:p>
        </p:txBody>
      </p:sp>
      <p:sp>
        <p:nvSpPr>
          <p:cNvPr id="55305" name="Rectangle 29"/>
          <p:cNvSpPr>
            <a:spLocks noChangeArrowheads="1"/>
          </p:cNvSpPr>
          <p:nvPr/>
        </p:nvSpPr>
        <p:spPr bwMode="auto">
          <a:xfrm>
            <a:off x="4587930" y="3293630"/>
            <a:ext cx="19912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051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 Fund Accounting</a:t>
            </a:r>
          </a:p>
        </p:txBody>
      </p:sp>
      <p:sp>
        <p:nvSpPr>
          <p:cNvPr id="55307" name="Rectangle 34"/>
          <p:cNvSpPr>
            <a:spLocks noChangeArrowheads="1"/>
          </p:cNvSpPr>
          <p:nvPr/>
        </p:nvSpPr>
        <p:spPr bwMode="auto">
          <a:xfrm>
            <a:off x="4556071" y="3623060"/>
            <a:ext cx="2236191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$323,000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Beginning balance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5203" name="Rectangle 35"/>
          <p:cNvSpPr>
            <a:spLocks noChangeArrowheads="1"/>
          </p:cNvSpPr>
          <p:nvPr/>
        </p:nvSpPr>
        <p:spPr bwMode="auto">
          <a:xfrm>
            <a:off x="4500940" y="3791002"/>
            <a:ext cx="50355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-$423,000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Total claims less than $150,000</a:t>
            </a:r>
          </a:p>
        </p:txBody>
      </p:sp>
      <p:sp>
        <p:nvSpPr>
          <p:cNvPr id="1415204" name="Rectangle 36"/>
          <p:cNvSpPr>
            <a:spLocks noChangeArrowheads="1"/>
          </p:cNvSpPr>
          <p:nvPr/>
        </p:nvSpPr>
        <p:spPr bwMode="auto">
          <a:xfrm>
            <a:off x="4495800" y="3962131"/>
            <a:ext cx="2362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-$100,000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Line 32"/>
          <p:cNvSpPr>
            <a:spLocks noChangeShapeType="1"/>
          </p:cNvSpPr>
          <p:nvPr/>
        </p:nvSpPr>
        <p:spPr bwMode="auto">
          <a:xfrm>
            <a:off x="1382249" y="2081554"/>
            <a:ext cx="6390151" cy="22139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Line 33"/>
          <p:cNvSpPr>
            <a:spLocks noChangeShapeType="1"/>
          </p:cNvSpPr>
          <p:nvPr/>
        </p:nvSpPr>
        <p:spPr bwMode="auto">
          <a:xfrm>
            <a:off x="1382249" y="2743278"/>
            <a:ext cx="6390151" cy="22254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viraj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Line 34"/>
          <p:cNvSpPr>
            <a:spLocks noChangeShapeType="1"/>
          </p:cNvSpPr>
          <p:nvPr/>
        </p:nvSpPr>
        <p:spPr bwMode="auto">
          <a:xfrm flipV="1">
            <a:off x="1388973" y="3622073"/>
            <a:ext cx="6383427" cy="10109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57200" y="727471"/>
            <a:ext cx="8229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16"/>
          <p:cNvGrpSpPr>
            <a:grpSpLocks/>
          </p:cNvGrpSpPr>
          <p:nvPr/>
        </p:nvGrpSpPr>
        <p:grpSpPr bwMode="auto">
          <a:xfrm>
            <a:off x="285101" y="1431919"/>
            <a:ext cx="1134340" cy="2838883"/>
            <a:chOff x="331" y="1149"/>
            <a:chExt cx="800" cy="2627"/>
          </a:xfrm>
        </p:grpSpPr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377" y="3021"/>
              <a:ext cx="52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$150,000</a:t>
              </a: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 flipH="1" flipV="1">
              <a:off x="732" y="3319"/>
              <a:ext cx="0" cy="457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381" y="2214"/>
              <a:ext cx="692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$500,000</a:t>
              </a: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331" y="1621"/>
              <a:ext cx="800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CECFF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rgbClr val="CCECFF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rgbClr val="CCECFF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CECFF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Muli"/>
                  <a:ea typeface="Tahoma" panose="020B0604030504040204" pitchFamily="34" charset="0"/>
                  <a:cs typeface="Tahoma" panose="020B0604030504040204" pitchFamily="34" charset="0"/>
                </a:rPr>
                <a:t>$1,000,000</a:t>
              </a:r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 flipV="1">
              <a:off x="740" y="2499"/>
              <a:ext cx="0" cy="522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flipV="1">
              <a:off x="740" y="1883"/>
              <a:ext cx="0" cy="332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23"/>
            <p:cNvSpPr>
              <a:spLocks noChangeShapeType="1"/>
            </p:cNvSpPr>
            <p:nvPr/>
          </p:nvSpPr>
          <p:spPr bwMode="auto">
            <a:xfrm flipV="1">
              <a:off x="740" y="1149"/>
              <a:ext cx="0" cy="431"/>
            </a:xfrm>
            <a:prstGeom prst="lin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558836" y="2781147"/>
            <a:ext cx="2237251" cy="81292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58836" y="2119308"/>
            <a:ext cx="2237251" cy="599754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58836" y="3663245"/>
            <a:ext cx="2237251" cy="664676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558836" y="1450856"/>
            <a:ext cx="2237251" cy="61227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74602" y="4327920"/>
            <a:ext cx="3267732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014779" y="1706385"/>
            <a:ext cx="13514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Reinsurance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95550" y="2290192"/>
            <a:ext cx="95363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98003" y="2901024"/>
            <a:ext cx="95117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B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95550" y="3777635"/>
            <a:ext cx="880542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A 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7379" y="3184190"/>
            <a:ext cx="1744098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(Captive Shock Loss Layer)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78174" y="4044407"/>
            <a:ext cx="2024633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Captive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 Frequency 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Loss</a:t>
            </a:r>
            <a:r>
              <a:rPr kumimoji="0" lang="cy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Tahoma" panose="020B0604030504040204" pitchFamily="34" charset="0"/>
                <a:cs typeface="Tahoma" panose="020B0604030504040204" pitchFamily="34" charset="0"/>
              </a:rPr>
              <a:t> Layer)</a:t>
            </a:r>
          </a:p>
        </p:txBody>
      </p:sp>
      <p:sp>
        <p:nvSpPr>
          <p:cNvPr id="57" name="Rectangle 36"/>
          <p:cNvSpPr>
            <a:spLocks noChangeArrowheads="1"/>
          </p:cNvSpPr>
          <p:nvPr/>
        </p:nvSpPr>
        <p:spPr bwMode="auto">
          <a:xfrm>
            <a:off x="4510264" y="4102842"/>
            <a:ext cx="29555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$100,000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A Fund Assessment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5011827" y="4275818"/>
            <a:ext cx="2743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Tahoma" panose="020B0604030504040204" pitchFamily="34" charset="0"/>
                <a:cs typeface="Tahoma" panose="020B0604030504040204" pitchFamily="34" charset="0"/>
              </a:rPr>
              <a:t> $0 Ending Balance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ul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425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+mn-lt"/>
              </a:rPr>
              <a:t>Loss example #3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>
              <a:solidFill>
                <a:schemeClr val="accent5"/>
              </a:solidFill>
            </a:endParaRPr>
          </a:p>
        </p:txBody>
      </p:sp>
      <p:sp>
        <p:nvSpPr>
          <p:cNvPr id="9" name="Rectangle 1027"/>
          <p:cNvSpPr>
            <a:spLocks noChangeArrowheads="1"/>
          </p:cNvSpPr>
          <p:nvPr/>
        </p:nvSpPr>
        <p:spPr bwMode="auto">
          <a:xfrm>
            <a:off x="4700589" y="1838543"/>
            <a:ext cx="4672012" cy="248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2" tIns="44447" rIns="90482" bIns="44447">
            <a:spAutoFit/>
          </a:bodyPr>
          <a:lstStyle>
            <a:lvl1pPr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406400" algn="l"/>
                <a:tab pos="1828800" algn="dec"/>
                <a:tab pos="24003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har char="–"/>
              <a:tabLst>
                <a:tab pos="406400" algn="l"/>
                <a:tab pos="1828800" algn="dec"/>
                <a:tab pos="2400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har char="•"/>
              <a:tabLst>
                <a:tab pos="406400" algn="l"/>
                <a:tab pos="1828800" algn="dec"/>
                <a:tab pos="240030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06400" algn="l"/>
                <a:tab pos="1828800" algn="dec"/>
                <a:tab pos="24003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06400" algn="l"/>
                <a:tab pos="1828800" algn="dec"/>
                <a:tab pos="24003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6400" algn="l"/>
                <a:tab pos="1828800" algn="dec"/>
                <a:tab pos="24003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6400" algn="l"/>
                <a:tab pos="1828800" algn="dec"/>
                <a:tab pos="24003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6400" algn="l"/>
                <a:tab pos="1828800" algn="dec"/>
                <a:tab pos="24003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6400" algn="l"/>
                <a:tab pos="1828800" algn="dec"/>
                <a:tab pos="24003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Pct val="75000"/>
              <a:buFont typeface="Times" panose="02020603050405020304" pitchFamily="18" charset="0"/>
              <a:buNone/>
              <a:tabLst>
                <a:tab pos="406400" algn="l"/>
                <a:tab pos="1828800" algn="dec"/>
                <a:tab pos="2400300" algn="l"/>
              </a:tabLst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B806D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$100,000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	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Adjustment Paid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Pct val="75000"/>
              <a:buFont typeface="Times" panose="02020603050405020304" pitchFamily="18" charset="0"/>
              <a:buNone/>
              <a:tabLst>
                <a:tab pos="406400" algn="l"/>
                <a:tab pos="1828800" algn="dec"/>
                <a:tab pos="2400300" algn="l"/>
              </a:tabLst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B Fund Balance Still Returned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Pct val="75000"/>
              <a:buFont typeface="Times" panose="02020603050405020304" pitchFamily="18" charset="0"/>
              <a:buNone/>
              <a:tabLst>
                <a:tab pos="406400" algn="l"/>
                <a:tab pos="1828800" algn="dec"/>
                <a:tab pos="2400300" algn="l"/>
              </a:tabLst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C Fund Balance Still Returned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Pct val="75000"/>
              <a:buFont typeface="Times" panose="02020603050405020304" pitchFamily="18" charset="0"/>
              <a:buNone/>
              <a:tabLst>
                <a:tab pos="406400" algn="l"/>
                <a:tab pos="1828800" algn="dec"/>
                <a:tab pos="2400300" algn="l"/>
              </a:tabLst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Investment Income Still Generated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Pct val="75000"/>
              <a:buFont typeface="Times" panose="02020603050405020304" pitchFamily="18" charset="0"/>
              <a:buNone/>
              <a:tabLst>
                <a:tab pos="406400" algn="l"/>
                <a:tab pos="1828800" algn="dec"/>
                <a:tab pos="2400300" algn="l"/>
              </a:tabLst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	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Pct val="75000"/>
              <a:buFont typeface="Times" panose="02020603050405020304" pitchFamily="18" charset="0"/>
              <a:buNone/>
              <a:tabLst>
                <a:tab pos="406400" algn="l"/>
                <a:tab pos="1828800" algn="dec"/>
                <a:tab pos="2400300" algn="l"/>
              </a:tabLst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			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9A4B7B-FB6C-D24F-5CCB-3AB29141558E}"/>
              </a:ext>
            </a:extLst>
          </p:cNvPr>
          <p:cNvSpPr txBox="1">
            <a:spLocks/>
          </p:cNvSpPr>
          <p:nvPr/>
        </p:nvSpPr>
        <p:spPr>
          <a:xfrm>
            <a:off x="0" y="1352550"/>
            <a:ext cx="4648200" cy="1752600"/>
          </a:xfrm>
          <a:prstGeom prst="rect">
            <a:avLst/>
          </a:prstGeom>
        </p:spPr>
        <p:txBody>
          <a:bodyPr vert="horz" lIns="91434" tIns="45717" rIns="91434" bIns="45717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0" cap="all" spc="15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all" spc="15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Taviraj"/>
                <a:ea typeface="+mj-ea"/>
              </a:rPr>
              <a:t>“High Frequency YEAR”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all" spc="15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Taviraj"/>
                <a:ea typeface="+mj-ea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417057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19224" y="285750"/>
          <a:ext cx="7991376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j-lt"/>
                <a:cs typeface="Arial" panose="020B0604020202020204" pitchFamily="34" charset="0"/>
              </a:rPr>
              <a:t>Experience Adjustment Schedule</a:t>
            </a:r>
          </a:p>
        </p:txBody>
      </p:sp>
      <p:sp>
        <p:nvSpPr>
          <p:cNvPr id="1425417" name="Rectangle 9"/>
          <p:cNvSpPr>
            <a:spLocks noChangeArrowheads="1"/>
          </p:cNvSpPr>
          <p:nvPr/>
        </p:nvSpPr>
        <p:spPr bwMode="auto">
          <a:xfrm>
            <a:off x="381000" y="2311063"/>
            <a:ext cx="2286000" cy="158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072" tIns="39718" rIns="79072" bIns="39718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B806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$800,000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Premium paid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Mul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A Fund Claims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Exceeded A Fund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contributions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by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051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$100,000</a:t>
            </a:r>
          </a:p>
        </p:txBody>
      </p:sp>
      <p:sp>
        <p:nvSpPr>
          <p:cNvPr id="1425422" name="Rectangle 14"/>
          <p:cNvSpPr>
            <a:spLocks noChangeArrowheads="1"/>
          </p:cNvSpPr>
          <p:nvPr/>
        </p:nvSpPr>
        <p:spPr bwMode="auto">
          <a:xfrm>
            <a:off x="2438400" y="2266950"/>
            <a:ext cx="2286000" cy="212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072" tIns="39718" rIns="79072" bIns="39718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2443" algn="r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B806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50%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806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806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of experience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2443" algn="r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adjustment due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(Paid quarterly)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Mul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2443" algn="r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Mul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2443" algn="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$100,000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2443" algn="r"/>
              </a:tabLst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	-50,000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Mul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2443" algn="r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	$50,000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2443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(Remaining balance)</a:t>
            </a:r>
          </a:p>
        </p:txBody>
      </p:sp>
      <p:sp>
        <p:nvSpPr>
          <p:cNvPr id="1425427" name="Rectangle 19"/>
          <p:cNvSpPr>
            <a:spLocks noChangeArrowheads="1"/>
          </p:cNvSpPr>
          <p:nvPr/>
        </p:nvSpPr>
        <p:spPr bwMode="auto">
          <a:xfrm>
            <a:off x="4495800" y="2266950"/>
            <a:ext cx="2286000" cy="212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072" tIns="39718" rIns="79072" bIns="39718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43210" algn="r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B806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30%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806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806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806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of experience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43210" algn="r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adjustment due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(Paid quarterly)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Mul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43210" algn="r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Mul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43210" algn="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$50,000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43210" algn="r"/>
              </a:tabLst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	-30,000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Mul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43210" algn="r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	$23,000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4321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(Remaining balance)</a:t>
            </a:r>
          </a:p>
        </p:txBody>
      </p:sp>
      <p:sp>
        <p:nvSpPr>
          <p:cNvPr id="1425432" name="Rectangle 24"/>
          <p:cNvSpPr>
            <a:spLocks noChangeArrowheads="1"/>
          </p:cNvSpPr>
          <p:nvPr/>
        </p:nvSpPr>
        <p:spPr bwMode="auto">
          <a:xfrm>
            <a:off x="6400800" y="2266950"/>
            <a:ext cx="2286000" cy="212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072" tIns="39718" rIns="79072" bIns="39718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2443" algn="r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B806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20%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806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806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806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of experience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2443" algn="r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adjustment due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(Paid quarterly)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Mul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2443" algn="r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Mul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2443" algn="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$23,000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2443" algn="r"/>
              </a:tabLst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	-20,000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 	$0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(Remaining balance)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24000" y="1885950"/>
            <a:ext cx="0" cy="425113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05200" y="1885948"/>
            <a:ext cx="0" cy="425113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62600" y="1885950"/>
            <a:ext cx="0" cy="425113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467600" y="1885949"/>
            <a:ext cx="0" cy="425113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937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Collateral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002855">
                    <a:tint val="75000"/>
                  </a:srgbClr>
                </a:solidFill>
              </a:rPr>
              <a:t>— </a:t>
            </a:r>
            <a:fld id="{7AE84B2E-461B-3C47-8495-2674B7B5261B}" type="slidenum">
              <a:rPr lang="en-US" smtClean="0">
                <a:solidFill>
                  <a:srgbClr val="002855">
                    <a:tint val="75000"/>
                  </a:srgbClr>
                </a:solidFill>
                <a:latin typeface="Verdana"/>
                <a:cs typeface="Verdana"/>
              </a:rPr>
              <a:pPr/>
              <a:t>35</a:t>
            </a:fld>
            <a:r>
              <a:rPr lang="en-US">
                <a:solidFill>
                  <a:srgbClr val="002855">
                    <a:tint val="75000"/>
                  </a:srgbClr>
                </a:solidFill>
                <a:latin typeface="Verdana"/>
                <a:cs typeface="Verdana"/>
              </a:rPr>
              <a:t> </a:t>
            </a:r>
            <a:r>
              <a:rPr lang="en-US">
                <a:solidFill>
                  <a:srgbClr val="002855">
                    <a:tint val="75000"/>
                  </a:srgbClr>
                </a:solidFill>
              </a:rPr>
              <a:t>—</a:t>
            </a:r>
            <a:endParaRPr lang="en-US" dirty="0">
              <a:solidFill>
                <a:srgbClr val="002855">
                  <a:tint val="75000"/>
                </a:srgbClr>
              </a:solidFill>
            </a:endParaRP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3624524" y="2368994"/>
            <a:ext cx="1861876" cy="1459065"/>
            <a:chOff x="2121" y="2026"/>
            <a:chExt cx="1351" cy="1101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525" y="2026"/>
              <a:ext cx="514" cy="552"/>
            </a:xfrm>
            <a:custGeom>
              <a:avLst/>
              <a:gdLst>
                <a:gd name="T0" fmla="*/ 70704750 w 324"/>
                <a:gd name="T1" fmla="*/ 0 h 348"/>
                <a:gd name="T2" fmla="*/ 0 w 324"/>
                <a:gd name="T3" fmla="*/ 70396349 h 348"/>
                <a:gd name="T4" fmla="*/ 71228350 w 324"/>
                <a:gd name="T5" fmla="*/ 141954904 h 348"/>
                <a:gd name="T6" fmla="*/ 132435485 w 324"/>
                <a:gd name="T7" fmla="*/ 105862565 h 348"/>
                <a:gd name="T8" fmla="*/ 71228350 w 324"/>
                <a:gd name="T9" fmla="*/ 70950340 h 348"/>
                <a:gd name="T10" fmla="*/ 70704750 w 324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4"/>
                <a:gd name="T19" fmla="*/ 0 h 348"/>
                <a:gd name="T20" fmla="*/ 324 w 324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4" h="348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70"/>
                    <a:pt x="77" y="348"/>
                    <a:pt x="174" y="348"/>
                  </a:cubicBezTo>
                  <a:cubicBezTo>
                    <a:pt x="236" y="347"/>
                    <a:pt x="293" y="314"/>
                    <a:pt x="324" y="260"/>
                  </a:cubicBezTo>
                  <a:lnTo>
                    <a:pt x="174" y="17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>
                <a:solidFill>
                  <a:srgbClr val="002855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121" y="2639"/>
              <a:ext cx="1351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3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30000"/>
                </a:spcBef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rgbClr val="1B806D"/>
                  </a:solidFill>
                  <a:latin typeface="Muli"/>
                </a:rPr>
                <a:t>2/3rds</a:t>
              </a:r>
              <a:r>
                <a:rPr lang="en-US" altLang="en-US" sz="1800" dirty="0">
                  <a:solidFill>
                    <a:srgbClr val="002855"/>
                  </a:solidFill>
                  <a:latin typeface="Muli"/>
                </a:rPr>
                <a:t> of </a:t>
              </a:r>
              <a:br>
                <a:rPr lang="en-US" altLang="en-US" sz="1800" dirty="0">
                  <a:solidFill>
                    <a:srgbClr val="002855"/>
                  </a:solidFill>
                  <a:latin typeface="Muli"/>
                </a:rPr>
              </a:br>
              <a:r>
                <a:rPr lang="en-US" altLang="en-US" sz="1800" dirty="0">
                  <a:solidFill>
                    <a:srgbClr val="002855"/>
                  </a:solidFill>
                  <a:latin typeface="Muli"/>
                </a:rPr>
                <a:t>A Fund 2</a:t>
              </a:r>
              <a:r>
                <a:rPr lang="en-US" altLang="en-US" sz="1800" baseline="30000" dirty="0">
                  <a:solidFill>
                    <a:srgbClr val="002855"/>
                  </a:solidFill>
                  <a:latin typeface="Muli"/>
                </a:rPr>
                <a:t>nd</a:t>
              </a:r>
              <a:r>
                <a:rPr lang="en-US" altLang="en-US" sz="1800" dirty="0">
                  <a:solidFill>
                    <a:srgbClr val="002855"/>
                  </a:solidFill>
                  <a:latin typeface="Muli"/>
                </a:rPr>
                <a:t> year</a:t>
              </a:r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835443" y="2368994"/>
            <a:ext cx="1809506" cy="1459065"/>
            <a:chOff x="478" y="2026"/>
            <a:chExt cx="1313" cy="1101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78" y="2639"/>
              <a:ext cx="1313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3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30000"/>
                </a:spcBef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rgbClr val="1B806D"/>
                  </a:solidFill>
                  <a:latin typeface="Muli"/>
                </a:rPr>
                <a:t>2/3rds</a:t>
              </a:r>
              <a:r>
                <a:rPr lang="en-US" altLang="en-US" sz="1800" dirty="0">
                  <a:solidFill>
                    <a:srgbClr val="002855"/>
                  </a:solidFill>
                  <a:latin typeface="Muli"/>
                </a:rPr>
                <a:t> of </a:t>
              </a:r>
              <a:br>
                <a:rPr lang="en-US" altLang="en-US" sz="1800" dirty="0">
                  <a:solidFill>
                    <a:srgbClr val="002855"/>
                  </a:solidFill>
                  <a:latin typeface="Muli"/>
                </a:rPr>
              </a:br>
              <a:r>
                <a:rPr lang="en-US" altLang="en-US" sz="1800" dirty="0">
                  <a:solidFill>
                    <a:srgbClr val="002855"/>
                  </a:solidFill>
                  <a:latin typeface="Muli"/>
                </a:rPr>
                <a:t>A Fund 1</a:t>
              </a:r>
              <a:r>
                <a:rPr lang="en-US" altLang="en-US" sz="1800" baseline="30000" dirty="0">
                  <a:solidFill>
                    <a:srgbClr val="002855"/>
                  </a:solidFill>
                  <a:latin typeface="Muli"/>
                </a:rPr>
                <a:t>st</a:t>
              </a:r>
              <a:r>
                <a:rPr lang="en-US" altLang="en-US" sz="1800" dirty="0">
                  <a:solidFill>
                    <a:srgbClr val="002855"/>
                  </a:solidFill>
                  <a:latin typeface="Muli"/>
                </a:rPr>
                <a:t> year</a:t>
              </a: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53" y="2026"/>
              <a:ext cx="514" cy="552"/>
            </a:xfrm>
            <a:custGeom>
              <a:avLst/>
              <a:gdLst>
                <a:gd name="T0" fmla="*/ 70704750 w 324"/>
                <a:gd name="T1" fmla="*/ 0 h 348"/>
                <a:gd name="T2" fmla="*/ 0 w 324"/>
                <a:gd name="T3" fmla="*/ 70396349 h 348"/>
                <a:gd name="T4" fmla="*/ 71228350 w 324"/>
                <a:gd name="T5" fmla="*/ 141954904 h 348"/>
                <a:gd name="T6" fmla="*/ 132435485 w 324"/>
                <a:gd name="T7" fmla="*/ 105862565 h 348"/>
                <a:gd name="T8" fmla="*/ 71228350 w 324"/>
                <a:gd name="T9" fmla="*/ 70950340 h 348"/>
                <a:gd name="T10" fmla="*/ 70704750 w 324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4"/>
                <a:gd name="T19" fmla="*/ 0 h 348"/>
                <a:gd name="T20" fmla="*/ 324 w 324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4" h="348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70"/>
                    <a:pt x="77" y="348"/>
                    <a:pt x="174" y="348"/>
                  </a:cubicBezTo>
                  <a:cubicBezTo>
                    <a:pt x="236" y="347"/>
                    <a:pt x="293" y="314"/>
                    <a:pt x="324" y="260"/>
                  </a:cubicBezTo>
                  <a:lnTo>
                    <a:pt x="174" y="17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>
                <a:solidFill>
                  <a:srgbClr val="002855"/>
                </a:solidFill>
              </a:endParaRPr>
            </a:p>
          </p:txBody>
        </p:sp>
      </p:grpSp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6402179" y="2368994"/>
            <a:ext cx="1827422" cy="1459065"/>
            <a:chOff x="3806" y="2026"/>
            <a:chExt cx="1326" cy="1101"/>
          </a:xfrm>
        </p:grpSpPr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3806" y="2639"/>
              <a:ext cx="132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3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30000"/>
                </a:spcBef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rgbClr val="1B806D"/>
                  </a:solidFill>
                  <a:latin typeface="Muli"/>
                </a:rPr>
                <a:t>2/3rds</a:t>
              </a:r>
              <a:r>
                <a:rPr lang="en-US" altLang="en-US" sz="1800" dirty="0">
                  <a:solidFill>
                    <a:srgbClr val="002855"/>
                  </a:solidFill>
                  <a:latin typeface="Muli"/>
                </a:rPr>
                <a:t> of </a:t>
              </a:r>
              <a:br>
                <a:rPr lang="en-US" altLang="en-US" sz="1800" dirty="0">
                  <a:solidFill>
                    <a:srgbClr val="002855"/>
                  </a:solidFill>
                  <a:latin typeface="Muli"/>
                </a:rPr>
              </a:br>
              <a:r>
                <a:rPr lang="en-US" altLang="en-US" sz="1800" dirty="0">
                  <a:solidFill>
                    <a:srgbClr val="002855"/>
                  </a:solidFill>
                  <a:latin typeface="Muli"/>
                </a:rPr>
                <a:t>A Fund 3</a:t>
              </a:r>
              <a:r>
                <a:rPr lang="en-US" altLang="en-US" sz="1800" baseline="30000" dirty="0">
                  <a:solidFill>
                    <a:srgbClr val="002855"/>
                  </a:solidFill>
                  <a:latin typeface="Muli"/>
                </a:rPr>
                <a:t>rd</a:t>
              </a:r>
              <a:r>
                <a:rPr lang="en-US" altLang="en-US" sz="1800" dirty="0">
                  <a:solidFill>
                    <a:srgbClr val="002855"/>
                  </a:solidFill>
                  <a:latin typeface="Muli"/>
                </a:rPr>
                <a:t> year</a:t>
              </a: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05" y="2026"/>
              <a:ext cx="514" cy="552"/>
            </a:xfrm>
            <a:custGeom>
              <a:avLst/>
              <a:gdLst>
                <a:gd name="T0" fmla="*/ 70704750 w 324"/>
                <a:gd name="T1" fmla="*/ 0 h 348"/>
                <a:gd name="T2" fmla="*/ 0 w 324"/>
                <a:gd name="T3" fmla="*/ 70396349 h 348"/>
                <a:gd name="T4" fmla="*/ 71228350 w 324"/>
                <a:gd name="T5" fmla="*/ 141954904 h 348"/>
                <a:gd name="T6" fmla="*/ 132435485 w 324"/>
                <a:gd name="T7" fmla="*/ 105862565 h 348"/>
                <a:gd name="T8" fmla="*/ 71228350 w 324"/>
                <a:gd name="T9" fmla="*/ 70950340 h 348"/>
                <a:gd name="T10" fmla="*/ 70704750 w 324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4"/>
                <a:gd name="T19" fmla="*/ 0 h 348"/>
                <a:gd name="T20" fmla="*/ 324 w 324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4" h="348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70"/>
                    <a:pt x="77" y="348"/>
                    <a:pt x="174" y="348"/>
                  </a:cubicBezTo>
                  <a:cubicBezTo>
                    <a:pt x="236" y="347"/>
                    <a:pt x="293" y="314"/>
                    <a:pt x="324" y="260"/>
                  </a:cubicBezTo>
                  <a:lnTo>
                    <a:pt x="174" y="17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>
                <a:solidFill>
                  <a:srgbClr val="002855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032040" y="409575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B806D"/>
                </a:solidFill>
              </a:rPr>
              <a:t>Total = 2 X average A Fund</a:t>
            </a:r>
          </a:p>
        </p:txBody>
      </p:sp>
      <p:graphicFrame>
        <p:nvGraphicFramePr>
          <p:cNvPr id="39" name="Diagram 38"/>
          <p:cNvGraphicFramePr/>
          <p:nvPr/>
        </p:nvGraphicFramePr>
        <p:xfrm>
          <a:off x="536346" y="1191062"/>
          <a:ext cx="7991376" cy="69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0" name="Straight Arrow Connector 39"/>
          <p:cNvCxnSpPr/>
          <p:nvPr/>
        </p:nvCxnSpPr>
        <p:spPr>
          <a:xfrm>
            <a:off x="1676400" y="1873924"/>
            <a:ext cx="0" cy="425113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95800" y="1873924"/>
            <a:ext cx="0" cy="425113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239000" y="1918037"/>
            <a:ext cx="0" cy="425113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646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Collateral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002855">
                    <a:tint val="75000"/>
                  </a:srgbClr>
                </a:solidFill>
              </a:rPr>
              <a:t>— </a:t>
            </a:r>
            <a:fld id="{7AE84B2E-461B-3C47-8495-2674B7B5261B}" type="slidenum">
              <a:rPr lang="en-US" smtClean="0">
                <a:solidFill>
                  <a:srgbClr val="002855">
                    <a:tint val="75000"/>
                  </a:srgbClr>
                </a:solidFill>
                <a:latin typeface="Verdana"/>
                <a:cs typeface="Verdana"/>
              </a:rPr>
              <a:pPr/>
              <a:t>36</a:t>
            </a:fld>
            <a:r>
              <a:rPr lang="en-US">
                <a:solidFill>
                  <a:srgbClr val="002855">
                    <a:tint val="75000"/>
                  </a:srgbClr>
                </a:solidFill>
                <a:latin typeface="Verdana"/>
                <a:cs typeface="Verdana"/>
              </a:rPr>
              <a:t> </a:t>
            </a:r>
            <a:r>
              <a:rPr lang="en-US">
                <a:solidFill>
                  <a:srgbClr val="002855">
                    <a:tint val="75000"/>
                  </a:srgbClr>
                </a:solidFill>
              </a:rPr>
              <a:t>—</a:t>
            </a:r>
            <a:endParaRPr lang="en-US" dirty="0">
              <a:solidFill>
                <a:srgbClr val="002855">
                  <a:tint val="75000"/>
                </a:srgbClr>
              </a:solidFill>
            </a:endParaRP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3624524" y="2368994"/>
            <a:ext cx="1861876" cy="1459065"/>
            <a:chOff x="2121" y="2026"/>
            <a:chExt cx="1351" cy="1101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525" y="2026"/>
              <a:ext cx="514" cy="552"/>
            </a:xfrm>
            <a:custGeom>
              <a:avLst/>
              <a:gdLst>
                <a:gd name="T0" fmla="*/ 70704750 w 324"/>
                <a:gd name="T1" fmla="*/ 0 h 348"/>
                <a:gd name="T2" fmla="*/ 0 w 324"/>
                <a:gd name="T3" fmla="*/ 70396349 h 348"/>
                <a:gd name="T4" fmla="*/ 71228350 w 324"/>
                <a:gd name="T5" fmla="*/ 141954904 h 348"/>
                <a:gd name="T6" fmla="*/ 132435485 w 324"/>
                <a:gd name="T7" fmla="*/ 105862565 h 348"/>
                <a:gd name="T8" fmla="*/ 71228350 w 324"/>
                <a:gd name="T9" fmla="*/ 70950340 h 348"/>
                <a:gd name="T10" fmla="*/ 70704750 w 324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4"/>
                <a:gd name="T19" fmla="*/ 0 h 348"/>
                <a:gd name="T20" fmla="*/ 324 w 324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4" h="348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70"/>
                    <a:pt x="77" y="348"/>
                    <a:pt x="174" y="348"/>
                  </a:cubicBezTo>
                  <a:cubicBezTo>
                    <a:pt x="236" y="347"/>
                    <a:pt x="293" y="314"/>
                    <a:pt x="324" y="260"/>
                  </a:cubicBezTo>
                  <a:lnTo>
                    <a:pt x="174" y="17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>
                <a:solidFill>
                  <a:srgbClr val="002855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121" y="2639"/>
              <a:ext cx="1351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3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30000"/>
                </a:spcBef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rgbClr val="1B806D"/>
                  </a:solidFill>
                  <a:latin typeface="Muli"/>
                </a:rPr>
                <a:t>2/3rds</a:t>
              </a:r>
              <a:r>
                <a:rPr lang="en-US" altLang="en-US" sz="1800" dirty="0">
                  <a:solidFill>
                    <a:srgbClr val="002855"/>
                  </a:solidFill>
                  <a:latin typeface="Muli"/>
                </a:rPr>
                <a:t> of </a:t>
              </a:r>
              <a:br>
                <a:rPr lang="en-US" altLang="en-US" sz="1800" dirty="0">
                  <a:solidFill>
                    <a:srgbClr val="002855"/>
                  </a:solidFill>
                  <a:latin typeface="Muli"/>
                </a:rPr>
              </a:br>
              <a:r>
                <a:rPr lang="en-US" altLang="en-US" sz="1800" dirty="0">
                  <a:solidFill>
                    <a:srgbClr val="002855"/>
                  </a:solidFill>
                  <a:latin typeface="Muli"/>
                </a:rPr>
                <a:t>A Fund 2</a:t>
              </a:r>
              <a:r>
                <a:rPr lang="en-US" altLang="en-US" sz="1800" baseline="30000" dirty="0">
                  <a:solidFill>
                    <a:srgbClr val="002855"/>
                  </a:solidFill>
                  <a:latin typeface="Muli"/>
                </a:rPr>
                <a:t>nd</a:t>
              </a:r>
              <a:r>
                <a:rPr lang="en-US" altLang="en-US" sz="1800" dirty="0">
                  <a:solidFill>
                    <a:srgbClr val="002855"/>
                  </a:solidFill>
                  <a:latin typeface="Muli"/>
                </a:rPr>
                <a:t> year</a:t>
              </a:r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835443" y="2368994"/>
            <a:ext cx="1809506" cy="1459065"/>
            <a:chOff x="478" y="2026"/>
            <a:chExt cx="1313" cy="1101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78" y="2639"/>
              <a:ext cx="1313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3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30000"/>
                </a:spcBef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rgbClr val="1B806D"/>
                  </a:solidFill>
                  <a:latin typeface="Muli"/>
                </a:rPr>
                <a:t>2/3rds</a:t>
              </a:r>
              <a:r>
                <a:rPr lang="en-US" altLang="en-US" sz="1800" dirty="0">
                  <a:solidFill>
                    <a:srgbClr val="002855"/>
                  </a:solidFill>
                  <a:latin typeface="Muli"/>
                </a:rPr>
                <a:t> of </a:t>
              </a:r>
              <a:br>
                <a:rPr lang="en-US" altLang="en-US" sz="1800" dirty="0">
                  <a:solidFill>
                    <a:srgbClr val="002855"/>
                  </a:solidFill>
                  <a:latin typeface="Muli"/>
                </a:rPr>
              </a:br>
              <a:r>
                <a:rPr lang="en-US" altLang="en-US" sz="1800" dirty="0">
                  <a:solidFill>
                    <a:srgbClr val="002855"/>
                  </a:solidFill>
                  <a:latin typeface="Muli"/>
                </a:rPr>
                <a:t>A Fund 1</a:t>
              </a:r>
              <a:r>
                <a:rPr lang="en-US" altLang="en-US" sz="1800" baseline="30000" dirty="0">
                  <a:solidFill>
                    <a:srgbClr val="002855"/>
                  </a:solidFill>
                  <a:latin typeface="Muli"/>
                </a:rPr>
                <a:t>st</a:t>
              </a:r>
              <a:r>
                <a:rPr lang="en-US" altLang="en-US" sz="1800" dirty="0">
                  <a:solidFill>
                    <a:srgbClr val="002855"/>
                  </a:solidFill>
                  <a:latin typeface="Muli"/>
                </a:rPr>
                <a:t> year</a:t>
              </a: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53" y="2026"/>
              <a:ext cx="514" cy="552"/>
            </a:xfrm>
            <a:custGeom>
              <a:avLst/>
              <a:gdLst>
                <a:gd name="T0" fmla="*/ 70704750 w 324"/>
                <a:gd name="T1" fmla="*/ 0 h 348"/>
                <a:gd name="T2" fmla="*/ 0 w 324"/>
                <a:gd name="T3" fmla="*/ 70396349 h 348"/>
                <a:gd name="T4" fmla="*/ 71228350 w 324"/>
                <a:gd name="T5" fmla="*/ 141954904 h 348"/>
                <a:gd name="T6" fmla="*/ 132435485 w 324"/>
                <a:gd name="T7" fmla="*/ 105862565 h 348"/>
                <a:gd name="T8" fmla="*/ 71228350 w 324"/>
                <a:gd name="T9" fmla="*/ 70950340 h 348"/>
                <a:gd name="T10" fmla="*/ 70704750 w 324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4"/>
                <a:gd name="T19" fmla="*/ 0 h 348"/>
                <a:gd name="T20" fmla="*/ 324 w 324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4" h="348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70"/>
                    <a:pt x="77" y="348"/>
                    <a:pt x="174" y="348"/>
                  </a:cubicBezTo>
                  <a:cubicBezTo>
                    <a:pt x="236" y="347"/>
                    <a:pt x="293" y="314"/>
                    <a:pt x="324" y="260"/>
                  </a:cubicBezTo>
                  <a:lnTo>
                    <a:pt x="174" y="17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>
                <a:solidFill>
                  <a:srgbClr val="002855"/>
                </a:solidFill>
              </a:endParaRPr>
            </a:p>
          </p:txBody>
        </p:sp>
      </p:grpSp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6402179" y="2368994"/>
            <a:ext cx="1827422" cy="1459065"/>
            <a:chOff x="3806" y="2026"/>
            <a:chExt cx="1326" cy="1101"/>
          </a:xfrm>
        </p:grpSpPr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3806" y="2639"/>
              <a:ext cx="132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3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30000"/>
                </a:spcBef>
                <a:buChar char="•"/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rgbClr val="1B806D"/>
                  </a:solidFill>
                  <a:latin typeface="Muli"/>
                </a:rPr>
                <a:t>2/3rds</a:t>
              </a:r>
              <a:r>
                <a:rPr lang="en-US" altLang="en-US" sz="1800" dirty="0">
                  <a:solidFill>
                    <a:srgbClr val="002855"/>
                  </a:solidFill>
                  <a:latin typeface="Muli"/>
                </a:rPr>
                <a:t> of </a:t>
              </a:r>
              <a:br>
                <a:rPr lang="en-US" altLang="en-US" sz="1800" dirty="0">
                  <a:solidFill>
                    <a:srgbClr val="002855"/>
                  </a:solidFill>
                  <a:latin typeface="Muli"/>
                </a:rPr>
              </a:br>
              <a:r>
                <a:rPr lang="en-US" altLang="en-US" sz="1800" dirty="0">
                  <a:solidFill>
                    <a:srgbClr val="002855"/>
                  </a:solidFill>
                  <a:latin typeface="Muli"/>
                </a:rPr>
                <a:t>A Fund 3</a:t>
              </a:r>
              <a:r>
                <a:rPr lang="en-US" altLang="en-US" sz="1800" baseline="30000" dirty="0">
                  <a:solidFill>
                    <a:srgbClr val="002855"/>
                  </a:solidFill>
                  <a:latin typeface="Muli"/>
                </a:rPr>
                <a:t>rd</a:t>
              </a:r>
              <a:r>
                <a:rPr lang="en-US" altLang="en-US" sz="1800" dirty="0">
                  <a:solidFill>
                    <a:srgbClr val="002855"/>
                  </a:solidFill>
                  <a:latin typeface="Muli"/>
                </a:rPr>
                <a:t> year</a:t>
              </a: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05" y="2026"/>
              <a:ext cx="514" cy="552"/>
            </a:xfrm>
            <a:custGeom>
              <a:avLst/>
              <a:gdLst>
                <a:gd name="T0" fmla="*/ 70704750 w 324"/>
                <a:gd name="T1" fmla="*/ 0 h 348"/>
                <a:gd name="T2" fmla="*/ 0 w 324"/>
                <a:gd name="T3" fmla="*/ 70396349 h 348"/>
                <a:gd name="T4" fmla="*/ 71228350 w 324"/>
                <a:gd name="T5" fmla="*/ 141954904 h 348"/>
                <a:gd name="T6" fmla="*/ 132435485 w 324"/>
                <a:gd name="T7" fmla="*/ 105862565 h 348"/>
                <a:gd name="T8" fmla="*/ 71228350 w 324"/>
                <a:gd name="T9" fmla="*/ 70950340 h 348"/>
                <a:gd name="T10" fmla="*/ 70704750 w 324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4"/>
                <a:gd name="T19" fmla="*/ 0 h 348"/>
                <a:gd name="T20" fmla="*/ 324 w 324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4" h="348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70"/>
                    <a:pt x="77" y="348"/>
                    <a:pt x="174" y="348"/>
                  </a:cubicBezTo>
                  <a:cubicBezTo>
                    <a:pt x="236" y="347"/>
                    <a:pt x="293" y="314"/>
                    <a:pt x="324" y="260"/>
                  </a:cubicBezTo>
                  <a:lnTo>
                    <a:pt x="174" y="17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>
                <a:solidFill>
                  <a:srgbClr val="002855"/>
                </a:solidFill>
              </a:endParaRPr>
            </a:p>
          </p:txBody>
        </p:sp>
      </p:grpSp>
      <p:graphicFrame>
        <p:nvGraphicFramePr>
          <p:cNvPr id="39" name="Diagram 38"/>
          <p:cNvGraphicFramePr/>
          <p:nvPr/>
        </p:nvGraphicFramePr>
        <p:xfrm>
          <a:off x="536346" y="1191062"/>
          <a:ext cx="7991376" cy="69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0" name="Straight Arrow Connector 39"/>
          <p:cNvCxnSpPr/>
          <p:nvPr/>
        </p:nvCxnSpPr>
        <p:spPr>
          <a:xfrm>
            <a:off x="1676400" y="1873924"/>
            <a:ext cx="0" cy="425113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95800" y="1873924"/>
            <a:ext cx="0" cy="425113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239000" y="1918037"/>
            <a:ext cx="0" cy="425113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07138" y="907018"/>
            <a:ext cx="4346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5F5F5F"/>
                </a:solidFill>
              </a:rPr>
              <a:t>Assume A Equals $323,000 Each Year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8638" y="3790950"/>
            <a:ext cx="1515962" cy="369332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3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b="1" dirty="0">
                <a:solidFill>
                  <a:srgbClr val="002855"/>
                </a:solidFill>
              </a:rPr>
              <a:t>$215,333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75919" y="3790950"/>
            <a:ext cx="1515962" cy="369332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3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b="1" dirty="0">
                <a:solidFill>
                  <a:srgbClr val="002855"/>
                </a:solidFill>
              </a:rPr>
              <a:t>$215,333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48261" y="3790950"/>
            <a:ext cx="1515962" cy="369332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3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b="1" dirty="0">
                <a:solidFill>
                  <a:srgbClr val="002855"/>
                </a:solidFill>
              </a:rPr>
              <a:t>$215,333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2939" y="4259818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1B806D"/>
                </a:solidFill>
              </a:rPr>
              <a:t>Total = 2 X average A Fund = </a:t>
            </a:r>
            <a:r>
              <a:rPr lang="en-US" b="1" dirty="0">
                <a:solidFill>
                  <a:srgbClr val="1B806D"/>
                </a:solidFill>
              </a:rPr>
              <a:t>$646,000</a:t>
            </a:r>
          </a:p>
        </p:txBody>
      </p:sp>
    </p:spTree>
    <p:extLst>
      <p:ext uri="{BB962C8B-B14F-4D97-AF65-F5344CB8AC3E}">
        <p14:creationId xmlns:p14="http://schemas.microsoft.com/office/powerpoint/2010/main" val="1387563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A07DCB-479E-4070-B3B4-361EB135B22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42665" y="753868"/>
            <a:ext cx="8014692" cy="356636"/>
          </a:xfrm>
        </p:spPr>
        <p:txBody>
          <a:bodyPr/>
          <a:lstStyle/>
          <a:p>
            <a:r>
              <a:rPr lang="en-US" sz="1500" dirty="0"/>
              <a:t>Share Purchase - $31,000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4DAFA0-311E-4B51-B1B7-746350A9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Member’s Investment?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47739A-DA62-4C5B-B970-5F2A8BC41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64" y="1029635"/>
            <a:ext cx="7589795" cy="34229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6C9CBF-8A2D-48C4-AEE4-FC539E60767D}"/>
              </a:ext>
            </a:extLst>
          </p:cNvPr>
          <p:cNvSpPr/>
          <p:nvPr/>
        </p:nvSpPr>
        <p:spPr>
          <a:xfrm>
            <a:off x="5181600" y="1685340"/>
            <a:ext cx="2133600" cy="276810"/>
          </a:xfrm>
          <a:prstGeom prst="rect">
            <a:avLst/>
          </a:prstGeom>
          <a:solidFill>
            <a:srgbClr val="3C96A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0850B-385E-436F-B8C8-6335BB31B89D}"/>
              </a:ext>
            </a:extLst>
          </p:cNvPr>
          <p:cNvSpPr txBox="1"/>
          <p:nvPr/>
        </p:nvSpPr>
        <p:spPr>
          <a:xfrm>
            <a:off x="5486400" y="168534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$30,900</a:t>
            </a:r>
          </a:p>
        </p:txBody>
      </p:sp>
    </p:spTree>
    <p:extLst>
      <p:ext uri="{BB962C8B-B14F-4D97-AF65-F5344CB8AC3E}">
        <p14:creationId xmlns:p14="http://schemas.microsoft.com/office/powerpoint/2010/main" val="1917626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EF45E-9F64-4401-BFCD-AB9D79E3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1144"/>
            <a:ext cx="8014692" cy="300082"/>
          </a:xfrm>
        </p:spPr>
        <p:txBody>
          <a:bodyPr>
            <a:noAutofit/>
          </a:bodyPr>
          <a:lstStyle/>
          <a:p>
            <a:r>
              <a:rPr lang="en-IN" sz="1800" dirty="0"/>
              <a:t>Companies participating in Group Captives</a:t>
            </a: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7E45F8-D790-40B6-A323-C5CEA691FE9D}"/>
              </a:ext>
            </a:extLst>
          </p:cNvPr>
          <p:cNvSpPr/>
          <p:nvPr/>
        </p:nvSpPr>
        <p:spPr>
          <a:xfrm>
            <a:off x="4578189" y="4354752"/>
            <a:ext cx="4287662" cy="2738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lang="en-US" sz="825" b="1" i="1" dirty="0">
              <a:solidFill>
                <a:schemeClr val="accent1"/>
              </a:solidFill>
              <a:latin typeface="Helvetica Now Text" panose="020B050403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1F55AD-2FBE-4574-B442-ACBF59408DA1}"/>
              </a:ext>
            </a:extLst>
          </p:cNvPr>
          <p:cNvSpPr txBox="1">
            <a:spLocks/>
          </p:cNvSpPr>
          <p:nvPr/>
        </p:nvSpPr>
        <p:spPr>
          <a:xfrm>
            <a:off x="5800779" y="945067"/>
            <a:ext cx="2524991" cy="38635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102863" tIns="68576" rIns="68576" bIns="68576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tabLst/>
              <a:defRPr sz="3000" b="1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1pPr>
            <a:lvl2pPr marL="0" indent="0" algn="l" defTabSz="1828709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2pPr>
            <a:lvl3pPr marL="254000" indent="-2540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Clr>
                <a:schemeClr val="tx1"/>
              </a:buClr>
              <a:buFont typeface="Helvetica Neue Condensed Bold" panose="02000503000000020004" pitchFamily="2" charset="0"/>
              <a:buChar char="•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3pPr>
            <a:lvl4pPr marL="521208" indent="-2540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System Font Regular"/>
              <a:buChar char="○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4pPr>
            <a:lvl5pPr marL="914400" indent="-3810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Clr>
                <a:schemeClr val="tx1"/>
              </a:buClr>
              <a:buFont typeface="System Font Regular"/>
              <a:buChar char="—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5pPr>
            <a:lvl6pPr marL="1199515" indent="-2667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Clr>
                <a:schemeClr val="tx1"/>
              </a:buClr>
              <a:buFont typeface="System Font Regular"/>
              <a:buChar char="–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6pPr>
            <a:lvl7pPr marL="457200" indent="-4572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Font typeface="+mj-lt"/>
              <a:buAutoNum type="arabicPeriod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7pPr>
            <a:lvl8pPr marL="731520" indent="-4572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Font typeface="+mj-lt"/>
              <a:buAutoNum type="arabicPeriod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8pPr>
            <a:lvl9pPr marL="1005840" indent="-4572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Font typeface="+mj-lt"/>
              <a:buAutoNum type="arabicPeriod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1050" b="0" dirty="0"/>
              <a:t>Retail</a:t>
            </a:r>
          </a:p>
          <a:p>
            <a:pPr>
              <a:spcAft>
                <a:spcPts val="300"/>
              </a:spcAft>
            </a:pPr>
            <a:r>
              <a:rPr lang="en-US" sz="1050" b="0" dirty="0"/>
              <a:t>Manufacturing</a:t>
            </a:r>
          </a:p>
          <a:p>
            <a:pPr>
              <a:spcAft>
                <a:spcPts val="300"/>
              </a:spcAft>
            </a:pPr>
            <a:r>
              <a:rPr lang="en-US" sz="1050" b="0" dirty="0"/>
              <a:t>Distribution &amp; Transportation</a:t>
            </a:r>
          </a:p>
          <a:p>
            <a:pPr>
              <a:spcAft>
                <a:spcPts val="300"/>
              </a:spcAft>
            </a:pPr>
            <a:r>
              <a:rPr lang="en-US" sz="1050" b="0" dirty="0"/>
              <a:t>General Contracting</a:t>
            </a:r>
          </a:p>
          <a:p>
            <a:pPr>
              <a:spcAft>
                <a:spcPts val="300"/>
              </a:spcAft>
            </a:pPr>
            <a:r>
              <a:rPr lang="en-US" sz="1050" b="0" dirty="0"/>
              <a:t>Metal Fabrication</a:t>
            </a:r>
          </a:p>
          <a:p>
            <a:pPr>
              <a:spcAft>
                <a:spcPts val="300"/>
              </a:spcAft>
            </a:pPr>
            <a:r>
              <a:rPr lang="en-US" sz="1050" b="0" dirty="0"/>
              <a:t>Electrical Contracting</a:t>
            </a:r>
          </a:p>
          <a:p>
            <a:pPr>
              <a:spcAft>
                <a:spcPts val="300"/>
              </a:spcAft>
            </a:pPr>
            <a:r>
              <a:rPr lang="en-US" sz="1050" b="0" dirty="0"/>
              <a:t>Street &amp; Road</a:t>
            </a:r>
          </a:p>
          <a:p>
            <a:pPr>
              <a:spcAft>
                <a:spcPts val="300"/>
              </a:spcAft>
            </a:pPr>
            <a:r>
              <a:rPr lang="en-US" sz="1050" b="0" dirty="0"/>
              <a:t>Concrete</a:t>
            </a:r>
          </a:p>
          <a:p>
            <a:pPr>
              <a:spcAft>
                <a:spcPts val="300"/>
              </a:spcAft>
            </a:pPr>
            <a:r>
              <a:rPr lang="en-US" sz="1050" b="0" dirty="0"/>
              <a:t>HVAC</a:t>
            </a:r>
          </a:p>
          <a:p>
            <a:pPr>
              <a:spcAft>
                <a:spcPts val="300"/>
              </a:spcAft>
            </a:pPr>
            <a:r>
              <a:rPr lang="en-US" sz="1050" b="0" dirty="0"/>
              <a:t>Heavy Equipment Dealers</a:t>
            </a:r>
          </a:p>
          <a:p>
            <a:pPr>
              <a:spcAft>
                <a:spcPts val="300"/>
              </a:spcAft>
            </a:pPr>
            <a:r>
              <a:rPr lang="en-US" sz="1050" b="0" dirty="0"/>
              <a:t>Lumber &amp; Steel</a:t>
            </a:r>
          </a:p>
          <a:p>
            <a:pPr>
              <a:spcAft>
                <a:spcPts val="300"/>
              </a:spcAft>
            </a:pPr>
            <a:r>
              <a:rPr lang="en-US" sz="1050" b="0" dirty="0"/>
              <a:t>Food Manufacturing</a:t>
            </a:r>
          </a:p>
          <a:p>
            <a:pPr>
              <a:spcAft>
                <a:spcPts val="300"/>
              </a:spcAft>
            </a:pPr>
            <a:r>
              <a:rPr lang="en-US" sz="1050" b="0" dirty="0"/>
              <a:t>Hotels</a:t>
            </a:r>
          </a:p>
          <a:p>
            <a:pPr>
              <a:spcAft>
                <a:spcPts val="300"/>
              </a:spcAft>
            </a:pPr>
            <a:r>
              <a:rPr lang="en-US" sz="1050" b="0" dirty="0"/>
              <a:t>Waste Disposal</a:t>
            </a:r>
          </a:p>
          <a:p>
            <a:pPr>
              <a:spcAft>
                <a:spcPts val="300"/>
              </a:spcAft>
            </a:pPr>
            <a:r>
              <a:rPr lang="en-US" sz="1050" b="0" dirty="0"/>
              <a:t>Higher Education</a:t>
            </a:r>
          </a:p>
          <a:p>
            <a:pPr>
              <a:spcAft>
                <a:spcPts val="300"/>
              </a:spcAft>
            </a:pPr>
            <a:r>
              <a:rPr lang="en-US" sz="1050" b="0" dirty="0"/>
              <a:t>Engineering</a:t>
            </a:r>
          </a:p>
          <a:p>
            <a:pPr>
              <a:spcAft>
                <a:spcPts val="300"/>
              </a:spcAft>
            </a:pPr>
            <a:r>
              <a:rPr lang="en-US" sz="1050" b="0" dirty="0"/>
              <a:t>Beverage Bottling &amp; Distribution</a:t>
            </a:r>
          </a:p>
          <a:p>
            <a:pPr>
              <a:spcAft>
                <a:spcPts val="300"/>
              </a:spcAft>
            </a:pPr>
            <a:r>
              <a:rPr lang="en-US" sz="1050" b="0" dirty="0"/>
              <a:t>Site Work</a:t>
            </a:r>
          </a:p>
          <a:p>
            <a:pPr>
              <a:spcAft>
                <a:spcPts val="300"/>
              </a:spcAft>
            </a:pPr>
            <a:r>
              <a:rPr lang="en-US" sz="1050" b="0" dirty="0"/>
              <a:t>… etc.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B1347AF-E31E-49F0-9E09-DA7C8F34C8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68314" y="1604910"/>
            <a:ext cx="338520" cy="2810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5E4BC4-FEB4-4A69-BD3E-40884FFF18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66576" y="2241535"/>
            <a:ext cx="305968" cy="2540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EF4031D-198A-42E4-BD08-DDE4F19C11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61618" y="2842941"/>
            <a:ext cx="315838" cy="262209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8E6B14B-C7BA-4DCD-9639-814079258931}"/>
              </a:ext>
            </a:extLst>
          </p:cNvPr>
          <p:cNvSpPr txBox="1">
            <a:spLocks/>
          </p:cNvSpPr>
          <p:nvPr/>
        </p:nvSpPr>
        <p:spPr>
          <a:xfrm>
            <a:off x="1763180" y="1037355"/>
            <a:ext cx="3570820" cy="322510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2863" tIns="68576" rIns="68576" bIns="68576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tabLst/>
              <a:defRPr sz="3000" b="1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1pPr>
            <a:lvl2pPr marL="0" indent="0" algn="l" defTabSz="1828709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2pPr>
            <a:lvl3pPr marL="254000" indent="-2540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Clr>
                <a:schemeClr val="tx1"/>
              </a:buClr>
              <a:buFont typeface="Helvetica Neue Condensed Bold" panose="02000503000000020004" pitchFamily="2" charset="0"/>
              <a:buChar char="•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3pPr>
            <a:lvl4pPr marL="521208" indent="-2540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System Font Regular"/>
              <a:buChar char="○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4pPr>
            <a:lvl5pPr marL="914400" indent="-3810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Clr>
                <a:schemeClr val="tx1"/>
              </a:buClr>
              <a:buFont typeface="System Font Regular"/>
              <a:buChar char="—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5pPr>
            <a:lvl6pPr marL="1199515" indent="-2667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Clr>
                <a:schemeClr val="tx1"/>
              </a:buClr>
              <a:buFont typeface="System Font Regular"/>
              <a:buChar char="–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6pPr>
            <a:lvl7pPr marL="457200" indent="-4572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Font typeface="+mj-lt"/>
              <a:buAutoNum type="arabicPeriod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7pPr>
            <a:lvl8pPr marL="731520" indent="-4572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Font typeface="+mj-lt"/>
              <a:buAutoNum type="arabicPeriod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8pPr>
            <a:lvl9pPr marL="1005840" indent="-4572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Font typeface="+mj-lt"/>
              <a:buAutoNum type="arabicPeriod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9pPr>
          </a:lstStyle>
          <a:p>
            <a:r>
              <a:rPr lang="en-US" sz="1575" i="1" u="sng" dirty="0"/>
              <a:t>“Best in Class”</a:t>
            </a:r>
          </a:p>
          <a:p>
            <a:r>
              <a:rPr lang="en-US" sz="1400" b="0" dirty="0"/>
              <a:t>Private, Family, PE, &amp; Publicly Owned companies; US subsidiaries</a:t>
            </a:r>
          </a:p>
          <a:p>
            <a:r>
              <a:rPr lang="en-US" sz="1400" b="0" dirty="0"/>
              <a:t>Casualty </a:t>
            </a:r>
            <a:r>
              <a:rPr lang="en-US" sz="1400" dirty="0"/>
              <a:t>loss ratio &lt; 60%</a:t>
            </a:r>
            <a:br>
              <a:rPr lang="en-US" sz="1400" dirty="0"/>
            </a:br>
            <a:r>
              <a:rPr lang="en-US" sz="1400" b="0" dirty="0"/>
              <a:t>(WC, GL, &amp; Auto)</a:t>
            </a:r>
          </a:p>
          <a:p>
            <a:r>
              <a:rPr lang="en-US" sz="1400" dirty="0"/>
              <a:t>$250k  - $5m+ </a:t>
            </a:r>
            <a:r>
              <a:rPr lang="en-US" sz="1400" b="0" dirty="0"/>
              <a:t>casualty insurance spend or TCOR </a:t>
            </a:r>
          </a:p>
          <a:p>
            <a:r>
              <a:rPr lang="en-US" sz="1400" b="0" dirty="0"/>
              <a:t>Commitment to safety with effective risk management processes and controls in place + entrepreneurial mojo.</a:t>
            </a:r>
          </a:p>
          <a:p>
            <a:endParaRPr lang="en-US" sz="1650" b="0" dirty="0"/>
          </a:p>
          <a:p>
            <a:endParaRPr lang="en-US" sz="1650" b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4BF9AD-6522-4E7B-8674-E001B43EA8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96487" y="3486150"/>
            <a:ext cx="338520" cy="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99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525315"/>
            <a:ext cx="8229600" cy="1570435"/>
          </a:xfrm>
        </p:spPr>
        <p:txBody>
          <a:bodyPr/>
          <a:lstStyle/>
          <a:p>
            <a:r>
              <a:rPr lang="en-US" dirty="0">
                <a:latin typeface="+mj-lt"/>
              </a:rPr>
              <a:t>Thank you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331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FBCBC525-E2FF-4C1F-A764-CD1CD8620BF9}"/>
              </a:ext>
            </a:extLst>
          </p:cNvPr>
          <p:cNvSpPr/>
          <p:nvPr/>
        </p:nvSpPr>
        <p:spPr>
          <a:xfrm>
            <a:off x="4600715" y="1656159"/>
            <a:ext cx="3675200" cy="1017885"/>
          </a:xfrm>
          <a:custGeom>
            <a:avLst/>
            <a:gdLst>
              <a:gd name="connsiteX0" fmla="*/ 0 w 8128920"/>
              <a:gd name="connsiteY0" fmla="*/ 239634 h 1437778"/>
              <a:gd name="connsiteX1" fmla="*/ 239634 w 8128920"/>
              <a:gd name="connsiteY1" fmla="*/ 0 h 1437778"/>
              <a:gd name="connsiteX2" fmla="*/ 7889286 w 8128920"/>
              <a:gd name="connsiteY2" fmla="*/ 0 h 1437778"/>
              <a:gd name="connsiteX3" fmla="*/ 8128920 w 8128920"/>
              <a:gd name="connsiteY3" fmla="*/ 239634 h 1437778"/>
              <a:gd name="connsiteX4" fmla="*/ 8128920 w 8128920"/>
              <a:gd name="connsiteY4" fmla="*/ 1198144 h 1437778"/>
              <a:gd name="connsiteX5" fmla="*/ 7889286 w 8128920"/>
              <a:gd name="connsiteY5" fmla="*/ 1437778 h 1437778"/>
              <a:gd name="connsiteX6" fmla="*/ 239634 w 8128920"/>
              <a:gd name="connsiteY6" fmla="*/ 1437778 h 1437778"/>
              <a:gd name="connsiteX7" fmla="*/ 0 w 8128920"/>
              <a:gd name="connsiteY7" fmla="*/ 1198144 h 1437778"/>
              <a:gd name="connsiteX8" fmla="*/ 0 w 8128920"/>
              <a:gd name="connsiteY8" fmla="*/ 239634 h 1437778"/>
              <a:gd name="connsiteX0" fmla="*/ 0 w 8128920"/>
              <a:gd name="connsiteY0" fmla="*/ 239634 h 1437778"/>
              <a:gd name="connsiteX1" fmla="*/ 239634 w 8128920"/>
              <a:gd name="connsiteY1" fmla="*/ 0 h 1437778"/>
              <a:gd name="connsiteX2" fmla="*/ 7889286 w 8128920"/>
              <a:gd name="connsiteY2" fmla="*/ 0 h 1437778"/>
              <a:gd name="connsiteX3" fmla="*/ 8128920 w 8128920"/>
              <a:gd name="connsiteY3" fmla="*/ 239634 h 1437778"/>
              <a:gd name="connsiteX4" fmla="*/ 8128920 w 8128920"/>
              <a:gd name="connsiteY4" fmla="*/ 1198144 h 1437778"/>
              <a:gd name="connsiteX5" fmla="*/ 7889286 w 8128920"/>
              <a:gd name="connsiteY5" fmla="*/ 1437778 h 1437778"/>
              <a:gd name="connsiteX6" fmla="*/ 239634 w 8128920"/>
              <a:gd name="connsiteY6" fmla="*/ 1437778 h 1437778"/>
              <a:gd name="connsiteX7" fmla="*/ 0 w 8128920"/>
              <a:gd name="connsiteY7" fmla="*/ 1198144 h 1437778"/>
              <a:gd name="connsiteX8" fmla="*/ 0 w 8128920"/>
              <a:gd name="connsiteY8" fmla="*/ 239634 h 1437778"/>
              <a:gd name="connsiteX0" fmla="*/ 0 w 8128920"/>
              <a:gd name="connsiteY0" fmla="*/ 239634 h 4836961"/>
              <a:gd name="connsiteX1" fmla="*/ 239634 w 8128920"/>
              <a:gd name="connsiteY1" fmla="*/ 0 h 4836961"/>
              <a:gd name="connsiteX2" fmla="*/ 7889286 w 8128920"/>
              <a:gd name="connsiteY2" fmla="*/ 0 h 4836961"/>
              <a:gd name="connsiteX3" fmla="*/ 8128920 w 8128920"/>
              <a:gd name="connsiteY3" fmla="*/ 239634 h 4836961"/>
              <a:gd name="connsiteX4" fmla="*/ 8128920 w 8128920"/>
              <a:gd name="connsiteY4" fmla="*/ 1198144 h 4836961"/>
              <a:gd name="connsiteX5" fmla="*/ 7889286 w 8128920"/>
              <a:gd name="connsiteY5" fmla="*/ 4836961 h 4836961"/>
              <a:gd name="connsiteX6" fmla="*/ 239634 w 8128920"/>
              <a:gd name="connsiteY6" fmla="*/ 1437778 h 4836961"/>
              <a:gd name="connsiteX7" fmla="*/ 0 w 8128920"/>
              <a:gd name="connsiteY7" fmla="*/ 1198144 h 4836961"/>
              <a:gd name="connsiteX8" fmla="*/ 0 w 8128920"/>
              <a:gd name="connsiteY8" fmla="*/ 239634 h 4836961"/>
              <a:gd name="connsiteX0" fmla="*/ 0 w 8128920"/>
              <a:gd name="connsiteY0" fmla="*/ 239634 h 4936352"/>
              <a:gd name="connsiteX1" fmla="*/ 239634 w 8128920"/>
              <a:gd name="connsiteY1" fmla="*/ 0 h 4936352"/>
              <a:gd name="connsiteX2" fmla="*/ 7889286 w 8128920"/>
              <a:gd name="connsiteY2" fmla="*/ 0 h 4936352"/>
              <a:gd name="connsiteX3" fmla="*/ 8128920 w 8128920"/>
              <a:gd name="connsiteY3" fmla="*/ 239634 h 4936352"/>
              <a:gd name="connsiteX4" fmla="*/ 8128920 w 8128920"/>
              <a:gd name="connsiteY4" fmla="*/ 1198144 h 4936352"/>
              <a:gd name="connsiteX5" fmla="*/ 7889286 w 8128920"/>
              <a:gd name="connsiteY5" fmla="*/ 4836961 h 4936352"/>
              <a:gd name="connsiteX6" fmla="*/ 179999 w 8128920"/>
              <a:gd name="connsiteY6" fmla="*/ 4936352 h 4936352"/>
              <a:gd name="connsiteX7" fmla="*/ 0 w 8128920"/>
              <a:gd name="connsiteY7" fmla="*/ 1198144 h 4936352"/>
              <a:gd name="connsiteX8" fmla="*/ 0 w 8128920"/>
              <a:gd name="connsiteY8" fmla="*/ 239634 h 4936352"/>
              <a:gd name="connsiteX0" fmla="*/ 0 w 8128920"/>
              <a:gd name="connsiteY0" fmla="*/ 239634 h 4936352"/>
              <a:gd name="connsiteX1" fmla="*/ 239634 w 8128920"/>
              <a:gd name="connsiteY1" fmla="*/ 0 h 4936352"/>
              <a:gd name="connsiteX2" fmla="*/ 7889286 w 8128920"/>
              <a:gd name="connsiteY2" fmla="*/ 0 h 4936352"/>
              <a:gd name="connsiteX3" fmla="*/ 8128920 w 8128920"/>
              <a:gd name="connsiteY3" fmla="*/ 239634 h 4936352"/>
              <a:gd name="connsiteX4" fmla="*/ 8128920 w 8128920"/>
              <a:gd name="connsiteY4" fmla="*/ 1198144 h 4936352"/>
              <a:gd name="connsiteX5" fmla="*/ 7889286 w 8128920"/>
              <a:gd name="connsiteY5" fmla="*/ 4836961 h 4936352"/>
              <a:gd name="connsiteX6" fmla="*/ 179999 w 8128920"/>
              <a:gd name="connsiteY6" fmla="*/ 4936352 h 4936352"/>
              <a:gd name="connsiteX7" fmla="*/ 39757 w 8128920"/>
              <a:gd name="connsiteY7" fmla="*/ 4656961 h 4936352"/>
              <a:gd name="connsiteX8" fmla="*/ 0 w 8128920"/>
              <a:gd name="connsiteY8" fmla="*/ 239634 h 4936352"/>
              <a:gd name="connsiteX0" fmla="*/ 0 w 8128920"/>
              <a:gd name="connsiteY0" fmla="*/ 239634 h 4936352"/>
              <a:gd name="connsiteX1" fmla="*/ 239634 w 8128920"/>
              <a:gd name="connsiteY1" fmla="*/ 0 h 4936352"/>
              <a:gd name="connsiteX2" fmla="*/ 7889286 w 8128920"/>
              <a:gd name="connsiteY2" fmla="*/ 0 h 4936352"/>
              <a:gd name="connsiteX3" fmla="*/ 8128920 w 8128920"/>
              <a:gd name="connsiteY3" fmla="*/ 239634 h 4936352"/>
              <a:gd name="connsiteX4" fmla="*/ 8049407 w 8128920"/>
              <a:gd name="connsiteY4" fmla="*/ 4537691 h 4936352"/>
              <a:gd name="connsiteX5" fmla="*/ 7889286 w 8128920"/>
              <a:gd name="connsiteY5" fmla="*/ 4836961 h 4936352"/>
              <a:gd name="connsiteX6" fmla="*/ 179999 w 8128920"/>
              <a:gd name="connsiteY6" fmla="*/ 4936352 h 4936352"/>
              <a:gd name="connsiteX7" fmla="*/ 39757 w 8128920"/>
              <a:gd name="connsiteY7" fmla="*/ 4656961 h 4936352"/>
              <a:gd name="connsiteX8" fmla="*/ 0 w 8128920"/>
              <a:gd name="connsiteY8" fmla="*/ 239634 h 4936352"/>
              <a:gd name="connsiteX0" fmla="*/ 0 w 8128920"/>
              <a:gd name="connsiteY0" fmla="*/ 239634 h 4936352"/>
              <a:gd name="connsiteX1" fmla="*/ 239634 w 8128920"/>
              <a:gd name="connsiteY1" fmla="*/ 0 h 4936352"/>
              <a:gd name="connsiteX2" fmla="*/ 7889286 w 8128920"/>
              <a:gd name="connsiteY2" fmla="*/ 0 h 4936352"/>
              <a:gd name="connsiteX3" fmla="*/ 8128920 w 8128920"/>
              <a:gd name="connsiteY3" fmla="*/ 239634 h 4936352"/>
              <a:gd name="connsiteX4" fmla="*/ 8058551 w 8128920"/>
              <a:gd name="connsiteY4" fmla="*/ 4619987 h 4936352"/>
              <a:gd name="connsiteX5" fmla="*/ 7889286 w 8128920"/>
              <a:gd name="connsiteY5" fmla="*/ 4836961 h 4936352"/>
              <a:gd name="connsiteX6" fmla="*/ 179999 w 8128920"/>
              <a:gd name="connsiteY6" fmla="*/ 4936352 h 4936352"/>
              <a:gd name="connsiteX7" fmla="*/ 39757 w 8128920"/>
              <a:gd name="connsiteY7" fmla="*/ 4656961 h 4936352"/>
              <a:gd name="connsiteX8" fmla="*/ 0 w 8128920"/>
              <a:gd name="connsiteY8" fmla="*/ 239634 h 4936352"/>
              <a:gd name="connsiteX0" fmla="*/ 0 w 8128920"/>
              <a:gd name="connsiteY0" fmla="*/ 239634 h 4936352"/>
              <a:gd name="connsiteX1" fmla="*/ 239634 w 8128920"/>
              <a:gd name="connsiteY1" fmla="*/ 0 h 4936352"/>
              <a:gd name="connsiteX2" fmla="*/ 7889286 w 8128920"/>
              <a:gd name="connsiteY2" fmla="*/ 0 h 4936352"/>
              <a:gd name="connsiteX3" fmla="*/ 8128920 w 8128920"/>
              <a:gd name="connsiteY3" fmla="*/ 239634 h 4936352"/>
              <a:gd name="connsiteX4" fmla="*/ 8058551 w 8128920"/>
              <a:gd name="connsiteY4" fmla="*/ 4619987 h 4936352"/>
              <a:gd name="connsiteX5" fmla="*/ 7889286 w 8128920"/>
              <a:gd name="connsiteY5" fmla="*/ 4836961 h 4936352"/>
              <a:gd name="connsiteX6" fmla="*/ 179999 w 8128920"/>
              <a:gd name="connsiteY6" fmla="*/ 4936352 h 4936352"/>
              <a:gd name="connsiteX7" fmla="*/ 21469 w 8128920"/>
              <a:gd name="connsiteY7" fmla="*/ 4684393 h 4936352"/>
              <a:gd name="connsiteX8" fmla="*/ 0 w 8128920"/>
              <a:gd name="connsiteY8" fmla="*/ 239634 h 4936352"/>
              <a:gd name="connsiteX0" fmla="*/ 0 w 8128920"/>
              <a:gd name="connsiteY0" fmla="*/ 239634 h 4936352"/>
              <a:gd name="connsiteX1" fmla="*/ 239634 w 8128920"/>
              <a:gd name="connsiteY1" fmla="*/ 0 h 4936352"/>
              <a:gd name="connsiteX2" fmla="*/ 7889286 w 8128920"/>
              <a:gd name="connsiteY2" fmla="*/ 0 h 4936352"/>
              <a:gd name="connsiteX3" fmla="*/ 8128920 w 8128920"/>
              <a:gd name="connsiteY3" fmla="*/ 239634 h 4936352"/>
              <a:gd name="connsiteX4" fmla="*/ 8058551 w 8128920"/>
              <a:gd name="connsiteY4" fmla="*/ 4619987 h 4936352"/>
              <a:gd name="connsiteX5" fmla="*/ 7889286 w 8128920"/>
              <a:gd name="connsiteY5" fmla="*/ 4836961 h 4936352"/>
              <a:gd name="connsiteX6" fmla="*/ 179999 w 8128920"/>
              <a:gd name="connsiteY6" fmla="*/ 4936352 h 4936352"/>
              <a:gd name="connsiteX7" fmla="*/ 12325 w 8128920"/>
              <a:gd name="connsiteY7" fmla="*/ 2370961 h 4936352"/>
              <a:gd name="connsiteX8" fmla="*/ 0 w 8128920"/>
              <a:gd name="connsiteY8" fmla="*/ 239634 h 4936352"/>
              <a:gd name="connsiteX0" fmla="*/ 0 w 8128920"/>
              <a:gd name="connsiteY0" fmla="*/ 239634 h 4936352"/>
              <a:gd name="connsiteX1" fmla="*/ 239634 w 8128920"/>
              <a:gd name="connsiteY1" fmla="*/ 0 h 4936352"/>
              <a:gd name="connsiteX2" fmla="*/ 7889286 w 8128920"/>
              <a:gd name="connsiteY2" fmla="*/ 0 h 4936352"/>
              <a:gd name="connsiteX3" fmla="*/ 8128920 w 8128920"/>
              <a:gd name="connsiteY3" fmla="*/ 239634 h 4936352"/>
              <a:gd name="connsiteX4" fmla="*/ 8104271 w 8128920"/>
              <a:gd name="connsiteY4" fmla="*/ 2471147 h 4936352"/>
              <a:gd name="connsiteX5" fmla="*/ 7889286 w 8128920"/>
              <a:gd name="connsiteY5" fmla="*/ 4836961 h 4936352"/>
              <a:gd name="connsiteX6" fmla="*/ 179999 w 8128920"/>
              <a:gd name="connsiteY6" fmla="*/ 4936352 h 4936352"/>
              <a:gd name="connsiteX7" fmla="*/ 12325 w 8128920"/>
              <a:gd name="connsiteY7" fmla="*/ 2370961 h 4936352"/>
              <a:gd name="connsiteX8" fmla="*/ 0 w 8128920"/>
              <a:gd name="connsiteY8" fmla="*/ 239634 h 4936352"/>
              <a:gd name="connsiteX0" fmla="*/ 0 w 8128920"/>
              <a:gd name="connsiteY0" fmla="*/ 239634 h 4936352"/>
              <a:gd name="connsiteX1" fmla="*/ 239634 w 8128920"/>
              <a:gd name="connsiteY1" fmla="*/ 0 h 4936352"/>
              <a:gd name="connsiteX2" fmla="*/ 7889286 w 8128920"/>
              <a:gd name="connsiteY2" fmla="*/ 0 h 4936352"/>
              <a:gd name="connsiteX3" fmla="*/ 8128920 w 8128920"/>
              <a:gd name="connsiteY3" fmla="*/ 239634 h 4936352"/>
              <a:gd name="connsiteX4" fmla="*/ 8104271 w 8128920"/>
              <a:gd name="connsiteY4" fmla="*/ 2471147 h 4936352"/>
              <a:gd name="connsiteX5" fmla="*/ 7880142 w 8128920"/>
              <a:gd name="connsiteY5" fmla="*/ 2706409 h 4936352"/>
              <a:gd name="connsiteX6" fmla="*/ 179999 w 8128920"/>
              <a:gd name="connsiteY6" fmla="*/ 4936352 h 4936352"/>
              <a:gd name="connsiteX7" fmla="*/ 12325 w 8128920"/>
              <a:gd name="connsiteY7" fmla="*/ 2370961 h 4936352"/>
              <a:gd name="connsiteX8" fmla="*/ 0 w 8128920"/>
              <a:gd name="connsiteY8" fmla="*/ 239634 h 4936352"/>
              <a:gd name="connsiteX0" fmla="*/ 0 w 8128920"/>
              <a:gd name="connsiteY0" fmla="*/ 239634 h 2706409"/>
              <a:gd name="connsiteX1" fmla="*/ 239634 w 8128920"/>
              <a:gd name="connsiteY1" fmla="*/ 0 h 2706409"/>
              <a:gd name="connsiteX2" fmla="*/ 7889286 w 8128920"/>
              <a:gd name="connsiteY2" fmla="*/ 0 h 2706409"/>
              <a:gd name="connsiteX3" fmla="*/ 8128920 w 8128920"/>
              <a:gd name="connsiteY3" fmla="*/ 239634 h 2706409"/>
              <a:gd name="connsiteX4" fmla="*/ 8104271 w 8128920"/>
              <a:gd name="connsiteY4" fmla="*/ 2471147 h 2706409"/>
              <a:gd name="connsiteX5" fmla="*/ 7880142 w 8128920"/>
              <a:gd name="connsiteY5" fmla="*/ 2706409 h 2706409"/>
              <a:gd name="connsiteX6" fmla="*/ 308015 w 8128920"/>
              <a:gd name="connsiteY6" fmla="*/ 2686928 h 2706409"/>
              <a:gd name="connsiteX7" fmla="*/ 12325 w 8128920"/>
              <a:gd name="connsiteY7" fmla="*/ 2370961 h 2706409"/>
              <a:gd name="connsiteX8" fmla="*/ 0 w 8128920"/>
              <a:gd name="connsiteY8" fmla="*/ 239634 h 2706409"/>
              <a:gd name="connsiteX0" fmla="*/ 0 w 8128920"/>
              <a:gd name="connsiteY0" fmla="*/ 239634 h 2706409"/>
              <a:gd name="connsiteX1" fmla="*/ 239634 w 8128920"/>
              <a:gd name="connsiteY1" fmla="*/ 0 h 2706409"/>
              <a:gd name="connsiteX2" fmla="*/ 7889286 w 8128920"/>
              <a:gd name="connsiteY2" fmla="*/ 0 h 2706409"/>
              <a:gd name="connsiteX3" fmla="*/ 8128920 w 8128920"/>
              <a:gd name="connsiteY3" fmla="*/ 239634 h 2706409"/>
              <a:gd name="connsiteX4" fmla="*/ 8104271 w 8128920"/>
              <a:gd name="connsiteY4" fmla="*/ 2471147 h 2706409"/>
              <a:gd name="connsiteX5" fmla="*/ 7880142 w 8128920"/>
              <a:gd name="connsiteY5" fmla="*/ 2706409 h 2706409"/>
              <a:gd name="connsiteX6" fmla="*/ 271439 w 8128920"/>
              <a:gd name="connsiteY6" fmla="*/ 2696072 h 2706409"/>
              <a:gd name="connsiteX7" fmla="*/ 12325 w 8128920"/>
              <a:gd name="connsiteY7" fmla="*/ 2370961 h 2706409"/>
              <a:gd name="connsiteX8" fmla="*/ 0 w 8128920"/>
              <a:gd name="connsiteY8" fmla="*/ 239634 h 2706409"/>
              <a:gd name="connsiteX0" fmla="*/ 0 w 8128920"/>
              <a:gd name="connsiteY0" fmla="*/ 239634 h 2706409"/>
              <a:gd name="connsiteX1" fmla="*/ 239634 w 8128920"/>
              <a:gd name="connsiteY1" fmla="*/ 0 h 2706409"/>
              <a:gd name="connsiteX2" fmla="*/ 7889286 w 8128920"/>
              <a:gd name="connsiteY2" fmla="*/ 0 h 2706409"/>
              <a:gd name="connsiteX3" fmla="*/ 8128920 w 8128920"/>
              <a:gd name="connsiteY3" fmla="*/ 239634 h 2706409"/>
              <a:gd name="connsiteX4" fmla="*/ 8104271 w 8128920"/>
              <a:gd name="connsiteY4" fmla="*/ 2471147 h 2706409"/>
              <a:gd name="connsiteX5" fmla="*/ 7880142 w 8128920"/>
              <a:gd name="connsiteY5" fmla="*/ 2706409 h 2706409"/>
              <a:gd name="connsiteX6" fmla="*/ 271439 w 8128920"/>
              <a:gd name="connsiteY6" fmla="*/ 2696072 h 2706409"/>
              <a:gd name="connsiteX7" fmla="*/ 12325 w 8128920"/>
              <a:gd name="connsiteY7" fmla="*/ 2398393 h 2706409"/>
              <a:gd name="connsiteX8" fmla="*/ 0 w 8128920"/>
              <a:gd name="connsiteY8" fmla="*/ 239634 h 2706409"/>
              <a:gd name="connsiteX0" fmla="*/ 0 w 8128920"/>
              <a:gd name="connsiteY0" fmla="*/ 239634 h 2714360"/>
              <a:gd name="connsiteX1" fmla="*/ 239634 w 8128920"/>
              <a:gd name="connsiteY1" fmla="*/ 0 h 2714360"/>
              <a:gd name="connsiteX2" fmla="*/ 7889286 w 8128920"/>
              <a:gd name="connsiteY2" fmla="*/ 0 h 2714360"/>
              <a:gd name="connsiteX3" fmla="*/ 8128920 w 8128920"/>
              <a:gd name="connsiteY3" fmla="*/ 239634 h 2714360"/>
              <a:gd name="connsiteX4" fmla="*/ 8104271 w 8128920"/>
              <a:gd name="connsiteY4" fmla="*/ 2471147 h 2714360"/>
              <a:gd name="connsiteX5" fmla="*/ 7880142 w 8128920"/>
              <a:gd name="connsiteY5" fmla="*/ 2706409 h 2714360"/>
              <a:gd name="connsiteX6" fmla="*/ 253151 w 8128920"/>
              <a:gd name="connsiteY6" fmla="*/ 2714360 h 2714360"/>
              <a:gd name="connsiteX7" fmla="*/ 12325 w 8128920"/>
              <a:gd name="connsiteY7" fmla="*/ 2398393 h 2714360"/>
              <a:gd name="connsiteX8" fmla="*/ 0 w 8128920"/>
              <a:gd name="connsiteY8" fmla="*/ 239634 h 2714360"/>
              <a:gd name="connsiteX0" fmla="*/ 0 w 8128920"/>
              <a:gd name="connsiteY0" fmla="*/ 239634 h 2714360"/>
              <a:gd name="connsiteX1" fmla="*/ 239634 w 8128920"/>
              <a:gd name="connsiteY1" fmla="*/ 0 h 2714360"/>
              <a:gd name="connsiteX2" fmla="*/ 7889286 w 8128920"/>
              <a:gd name="connsiteY2" fmla="*/ 0 h 2714360"/>
              <a:gd name="connsiteX3" fmla="*/ 8128920 w 8128920"/>
              <a:gd name="connsiteY3" fmla="*/ 239634 h 2714360"/>
              <a:gd name="connsiteX4" fmla="*/ 8104271 w 8128920"/>
              <a:gd name="connsiteY4" fmla="*/ 2471147 h 2714360"/>
              <a:gd name="connsiteX5" fmla="*/ 7880142 w 8128920"/>
              <a:gd name="connsiteY5" fmla="*/ 2706409 h 2714360"/>
              <a:gd name="connsiteX6" fmla="*/ 253151 w 8128920"/>
              <a:gd name="connsiteY6" fmla="*/ 2714360 h 2714360"/>
              <a:gd name="connsiteX7" fmla="*/ 3181 w 8128920"/>
              <a:gd name="connsiteY7" fmla="*/ 2462401 h 2714360"/>
              <a:gd name="connsiteX8" fmla="*/ 0 w 8128920"/>
              <a:gd name="connsiteY8" fmla="*/ 239634 h 271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920" h="2714360">
                <a:moveTo>
                  <a:pt x="0" y="239634"/>
                </a:moveTo>
                <a:cubicBezTo>
                  <a:pt x="0" y="107288"/>
                  <a:pt x="107288" y="0"/>
                  <a:pt x="239634" y="0"/>
                </a:cubicBezTo>
                <a:lnTo>
                  <a:pt x="7889286" y="0"/>
                </a:lnTo>
                <a:cubicBezTo>
                  <a:pt x="8021632" y="0"/>
                  <a:pt x="8128920" y="107288"/>
                  <a:pt x="8128920" y="239634"/>
                </a:cubicBezTo>
                <a:lnTo>
                  <a:pt x="8104271" y="2471147"/>
                </a:lnTo>
                <a:cubicBezTo>
                  <a:pt x="8104271" y="2603493"/>
                  <a:pt x="8012488" y="2706409"/>
                  <a:pt x="7880142" y="2706409"/>
                </a:cubicBezTo>
                <a:lnTo>
                  <a:pt x="253151" y="2714360"/>
                </a:lnTo>
                <a:cubicBezTo>
                  <a:pt x="120805" y="2714360"/>
                  <a:pt x="3181" y="2594747"/>
                  <a:pt x="3181" y="2462401"/>
                </a:cubicBezTo>
                <a:cubicBezTo>
                  <a:pt x="-927" y="1751959"/>
                  <a:pt x="4108" y="950076"/>
                  <a:pt x="0" y="23963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>
              <a:solidFill>
                <a:schemeClr val="tx2"/>
              </a:solidFill>
              <a:latin typeface="Helvetica Now Text" panose="020B0504030202020204" pitchFamily="34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B26ECE-F7FD-544E-8114-847F33EFE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65" y="351144"/>
            <a:ext cx="8014692" cy="300082"/>
          </a:xfrm>
        </p:spPr>
        <p:txBody>
          <a:bodyPr>
            <a:normAutofit fontScale="90000"/>
          </a:bodyPr>
          <a:lstStyle/>
          <a:p>
            <a:r>
              <a:rPr lang="en-GB" dirty="0"/>
              <a:t>Group Captive Value Proposition </a:t>
            </a:r>
            <a:br>
              <a:rPr lang="en-GB" dirty="0"/>
            </a:br>
            <a:r>
              <a:rPr lang="en-GB" dirty="0"/>
              <a:t>for Best-in-Class Companies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DCB01AC-1D98-2544-963F-7933681FFB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90232" y="2874609"/>
            <a:ext cx="6632970" cy="1710413"/>
          </a:xfrm>
        </p:spPr>
        <p:txBody>
          <a:bodyPr>
            <a:normAutofit fontScale="25000" lnSpcReduction="20000"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Catastrophic losses continue to be transferred to a third party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Enhanced loss control and claims management – more insured/member input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Predictable Premium / Assessment formula / Collateral formula is clearly defined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Investment Income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Full premium is deductible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Proven process to close underwriting years</a:t>
            </a:r>
            <a:br>
              <a:rPr lang="en-US" altLang="en-US" sz="9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22BB3F-027B-4E74-BDF4-7402D61E54D7}"/>
              </a:ext>
            </a:extLst>
          </p:cNvPr>
          <p:cNvSpPr/>
          <p:nvPr/>
        </p:nvSpPr>
        <p:spPr>
          <a:xfrm>
            <a:off x="842665" y="1053782"/>
            <a:ext cx="3623043" cy="553529"/>
          </a:xfrm>
          <a:prstGeom prst="roundRect">
            <a:avLst/>
          </a:prstGeom>
          <a:solidFill>
            <a:srgbClr val="8F1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>
              <a:solidFill>
                <a:schemeClr val="tx2"/>
              </a:solidFill>
              <a:latin typeface="Helvetica Now Text" panose="020B0504030202020204" pitchFamily="34" charset="77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A5DE85F-88A9-4DCA-A0DE-D4037F843320}"/>
              </a:ext>
            </a:extLst>
          </p:cNvPr>
          <p:cNvSpPr/>
          <p:nvPr/>
        </p:nvSpPr>
        <p:spPr>
          <a:xfrm>
            <a:off x="828213" y="1656159"/>
            <a:ext cx="3637494" cy="1017885"/>
          </a:xfrm>
          <a:custGeom>
            <a:avLst/>
            <a:gdLst>
              <a:gd name="connsiteX0" fmla="*/ 0 w 8128920"/>
              <a:gd name="connsiteY0" fmla="*/ 239634 h 1437778"/>
              <a:gd name="connsiteX1" fmla="*/ 239634 w 8128920"/>
              <a:gd name="connsiteY1" fmla="*/ 0 h 1437778"/>
              <a:gd name="connsiteX2" fmla="*/ 7889286 w 8128920"/>
              <a:gd name="connsiteY2" fmla="*/ 0 h 1437778"/>
              <a:gd name="connsiteX3" fmla="*/ 8128920 w 8128920"/>
              <a:gd name="connsiteY3" fmla="*/ 239634 h 1437778"/>
              <a:gd name="connsiteX4" fmla="*/ 8128920 w 8128920"/>
              <a:gd name="connsiteY4" fmla="*/ 1198144 h 1437778"/>
              <a:gd name="connsiteX5" fmla="*/ 7889286 w 8128920"/>
              <a:gd name="connsiteY5" fmla="*/ 1437778 h 1437778"/>
              <a:gd name="connsiteX6" fmla="*/ 239634 w 8128920"/>
              <a:gd name="connsiteY6" fmla="*/ 1437778 h 1437778"/>
              <a:gd name="connsiteX7" fmla="*/ 0 w 8128920"/>
              <a:gd name="connsiteY7" fmla="*/ 1198144 h 1437778"/>
              <a:gd name="connsiteX8" fmla="*/ 0 w 8128920"/>
              <a:gd name="connsiteY8" fmla="*/ 239634 h 1437778"/>
              <a:gd name="connsiteX0" fmla="*/ 0 w 8128920"/>
              <a:gd name="connsiteY0" fmla="*/ 239634 h 1437778"/>
              <a:gd name="connsiteX1" fmla="*/ 239634 w 8128920"/>
              <a:gd name="connsiteY1" fmla="*/ 0 h 1437778"/>
              <a:gd name="connsiteX2" fmla="*/ 7889286 w 8128920"/>
              <a:gd name="connsiteY2" fmla="*/ 0 h 1437778"/>
              <a:gd name="connsiteX3" fmla="*/ 8128920 w 8128920"/>
              <a:gd name="connsiteY3" fmla="*/ 239634 h 1437778"/>
              <a:gd name="connsiteX4" fmla="*/ 8128920 w 8128920"/>
              <a:gd name="connsiteY4" fmla="*/ 1198144 h 1437778"/>
              <a:gd name="connsiteX5" fmla="*/ 7889286 w 8128920"/>
              <a:gd name="connsiteY5" fmla="*/ 1437778 h 1437778"/>
              <a:gd name="connsiteX6" fmla="*/ 239634 w 8128920"/>
              <a:gd name="connsiteY6" fmla="*/ 1437778 h 1437778"/>
              <a:gd name="connsiteX7" fmla="*/ 0 w 8128920"/>
              <a:gd name="connsiteY7" fmla="*/ 1198144 h 1437778"/>
              <a:gd name="connsiteX8" fmla="*/ 0 w 8128920"/>
              <a:gd name="connsiteY8" fmla="*/ 239634 h 1437778"/>
              <a:gd name="connsiteX0" fmla="*/ 0 w 8128920"/>
              <a:gd name="connsiteY0" fmla="*/ 239634 h 4836961"/>
              <a:gd name="connsiteX1" fmla="*/ 239634 w 8128920"/>
              <a:gd name="connsiteY1" fmla="*/ 0 h 4836961"/>
              <a:gd name="connsiteX2" fmla="*/ 7889286 w 8128920"/>
              <a:gd name="connsiteY2" fmla="*/ 0 h 4836961"/>
              <a:gd name="connsiteX3" fmla="*/ 8128920 w 8128920"/>
              <a:gd name="connsiteY3" fmla="*/ 239634 h 4836961"/>
              <a:gd name="connsiteX4" fmla="*/ 8128920 w 8128920"/>
              <a:gd name="connsiteY4" fmla="*/ 1198144 h 4836961"/>
              <a:gd name="connsiteX5" fmla="*/ 7889286 w 8128920"/>
              <a:gd name="connsiteY5" fmla="*/ 4836961 h 4836961"/>
              <a:gd name="connsiteX6" fmla="*/ 239634 w 8128920"/>
              <a:gd name="connsiteY6" fmla="*/ 1437778 h 4836961"/>
              <a:gd name="connsiteX7" fmla="*/ 0 w 8128920"/>
              <a:gd name="connsiteY7" fmla="*/ 1198144 h 4836961"/>
              <a:gd name="connsiteX8" fmla="*/ 0 w 8128920"/>
              <a:gd name="connsiteY8" fmla="*/ 239634 h 4836961"/>
              <a:gd name="connsiteX0" fmla="*/ 0 w 8128920"/>
              <a:gd name="connsiteY0" fmla="*/ 239634 h 4936352"/>
              <a:gd name="connsiteX1" fmla="*/ 239634 w 8128920"/>
              <a:gd name="connsiteY1" fmla="*/ 0 h 4936352"/>
              <a:gd name="connsiteX2" fmla="*/ 7889286 w 8128920"/>
              <a:gd name="connsiteY2" fmla="*/ 0 h 4936352"/>
              <a:gd name="connsiteX3" fmla="*/ 8128920 w 8128920"/>
              <a:gd name="connsiteY3" fmla="*/ 239634 h 4936352"/>
              <a:gd name="connsiteX4" fmla="*/ 8128920 w 8128920"/>
              <a:gd name="connsiteY4" fmla="*/ 1198144 h 4936352"/>
              <a:gd name="connsiteX5" fmla="*/ 7889286 w 8128920"/>
              <a:gd name="connsiteY5" fmla="*/ 4836961 h 4936352"/>
              <a:gd name="connsiteX6" fmla="*/ 179999 w 8128920"/>
              <a:gd name="connsiteY6" fmla="*/ 4936352 h 4936352"/>
              <a:gd name="connsiteX7" fmla="*/ 0 w 8128920"/>
              <a:gd name="connsiteY7" fmla="*/ 1198144 h 4936352"/>
              <a:gd name="connsiteX8" fmla="*/ 0 w 8128920"/>
              <a:gd name="connsiteY8" fmla="*/ 239634 h 4936352"/>
              <a:gd name="connsiteX0" fmla="*/ 0 w 8128920"/>
              <a:gd name="connsiteY0" fmla="*/ 239634 h 4936352"/>
              <a:gd name="connsiteX1" fmla="*/ 239634 w 8128920"/>
              <a:gd name="connsiteY1" fmla="*/ 0 h 4936352"/>
              <a:gd name="connsiteX2" fmla="*/ 7889286 w 8128920"/>
              <a:gd name="connsiteY2" fmla="*/ 0 h 4936352"/>
              <a:gd name="connsiteX3" fmla="*/ 8128920 w 8128920"/>
              <a:gd name="connsiteY3" fmla="*/ 239634 h 4936352"/>
              <a:gd name="connsiteX4" fmla="*/ 8128920 w 8128920"/>
              <a:gd name="connsiteY4" fmla="*/ 1198144 h 4936352"/>
              <a:gd name="connsiteX5" fmla="*/ 7889286 w 8128920"/>
              <a:gd name="connsiteY5" fmla="*/ 4836961 h 4936352"/>
              <a:gd name="connsiteX6" fmla="*/ 179999 w 8128920"/>
              <a:gd name="connsiteY6" fmla="*/ 4936352 h 4936352"/>
              <a:gd name="connsiteX7" fmla="*/ 39757 w 8128920"/>
              <a:gd name="connsiteY7" fmla="*/ 4656961 h 4936352"/>
              <a:gd name="connsiteX8" fmla="*/ 0 w 8128920"/>
              <a:gd name="connsiteY8" fmla="*/ 239634 h 4936352"/>
              <a:gd name="connsiteX0" fmla="*/ 0 w 8128920"/>
              <a:gd name="connsiteY0" fmla="*/ 239634 h 4936352"/>
              <a:gd name="connsiteX1" fmla="*/ 239634 w 8128920"/>
              <a:gd name="connsiteY1" fmla="*/ 0 h 4936352"/>
              <a:gd name="connsiteX2" fmla="*/ 7889286 w 8128920"/>
              <a:gd name="connsiteY2" fmla="*/ 0 h 4936352"/>
              <a:gd name="connsiteX3" fmla="*/ 8128920 w 8128920"/>
              <a:gd name="connsiteY3" fmla="*/ 239634 h 4936352"/>
              <a:gd name="connsiteX4" fmla="*/ 8049407 w 8128920"/>
              <a:gd name="connsiteY4" fmla="*/ 4537691 h 4936352"/>
              <a:gd name="connsiteX5" fmla="*/ 7889286 w 8128920"/>
              <a:gd name="connsiteY5" fmla="*/ 4836961 h 4936352"/>
              <a:gd name="connsiteX6" fmla="*/ 179999 w 8128920"/>
              <a:gd name="connsiteY6" fmla="*/ 4936352 h 4936352"/>
              <a:gd name="connsiteX7" fmla="*/ 39757 w 8128920"/>
              <a:gd name="connsiteY7" fmla="*/ 4656961 h 4936352"/>
              <a:gd name="connsiteX8" fmla="*/ 0 w 8128920"/>
              <a:gd name="connsiteY8" fmla="*/ 239634 h 4936352"/>
              <a:gd name="connsiteX0" fmla="*/ 0 w 8128920"/>
              <a:gd name="connsiteY0" fmla="*/ 239634 h 4936352"/>
              <a:gd name="connsiteX1" fmla="*/ 239634 w 8128920"/>
              <a:gd name="connsiteY1" fmla="*/ 0 h 4936352"/>
              <a:gd name="connsiteX2" fmla="*/ 7889286 w 8128920"/>
              <a:gd name="connsiteY2" fmla="*/ 0 h 4936352"/>
              <a:gd name="connsiteX3" fmla="*/ 8128920 w 8128920"/>
              <a:gd name="connsiteY3" fmla="*/ 239634 h 4936352"/>
              <a:gd name="connsiteX4" fmla="*/ 8058551 w 8128920"/>
              <a:gd name="connsiteY4" fmla="*/ 4619987 h 4936352"/>
              <a:gd name="connsiteX5" fmla="*/ 7889286 w 8128920"/>
              <a:gd name="connsiteY5" fmla="*/ 4836961 h 4936352"/>
              <a:gd name="connsiteX6" fmla="*/ 179999 w 8128920"/>
              <a:gd name="connsiteY6" fmla="*/ 4936352 h 4936352"/>
              <a:gd name="connsiteX7" fmla="*/ 39757 w 8128920"/>
              <a:gd name="connsiteY7" fmla="*/ 4656961 h 4936352"/>
              <a:gd name="connsiteX8" fmla="*/ 0 w 8128920"/>
              <a:gd name="connsiteY8" fmla="*/ 239634 h 4936352"/>
              <a:gd name="connsiteX0" fmla="*/ 0 w 8128920"/>
              <a:gd name="connsiteY0" fmla="*/ 239634 h 4936352"/>
              <a:gd name="connsiteX1" fmla="*/ 239634 w 8128920"/>
              <a:gd name="connsiteY1" fmla="*/ 0 h 4936352"/>
              <a:gd name="connsiteX2" fmla="*/ 7889286 w 8128920"/>
              <a:gd name="connsiteY2" fmla="*/ 0 h 4936352"/>
              <a:gd name="connsiteX3" fmla="*/ 8128920 w 8128920"/>
              <a:gd name="connsiteY3" fmla="*/ 239634 h 4936352"/>
              <a:gd name="connsiteX4" fmla="*/ 8058551 w 8128920"/>
              <a:gd name="connsiteY4" fmla="*/ 4619987 h 4936352"/>
              <a:gd name="connsiteX5" fmla="*/ 7889286 w 8128920"/>
              <a:gd name="connsiteY5" fmla="*/ 4836961 h 4936352"/>
              <a:gd name="connsiteX6" fmla="*/ 179999 w 8128920"/>
              <a:gd name="connsiteY6" fmla="*/ 4936352 h 4936352"/>
              <a:gd name="connsiteX7" fmla="*/ 21469 w 8128920"/>
              <a:gd name="connsiteY7" fmla="*/ 4684393 h 4936352"/>
              <a:gd name="connsiteX8" fmla="*/ 0 w 8128920"/>
              <a:gd name="connsiteY8" fmla="*/ 239634 h 4936352"/>
              <a:gd name="connsiteX0" fmla="*/ 0 w 8128920"/>
              <a:gd name="connsiteY0" fmla="*/ 239634 h 4936352"/>
              <a:gd name="connsiteX1" fmla="*/ 239634 w 8128920"/>
              <a:gd name="connsiteY1" fmla="*/ 0 h 4936352"/>
              <a:gd name="connsiteX2" fmla="*/ 7889286 w 8128920"/>
              <a:gd name="connsiteY2" fmla="*/ 0 h 4936352"/>
              <a:gd name="connsiteX3" fmla="*/ 8128920 w 8128920"/>
              <a:gd name="connsiteY3" fmla="*/ 239634 h 4936352"/>
              <a:gd name="connsiteX4" fmla="*/ 8058551 w 8128920"/>
              <a:gd name="connsiteY4" fmla="*/ 4619987 h 4936352"/>
              <a:gd name="connsiteX5" fmla="*/ 7889286 w 8128920"/>
              <a:gd name="connsiteY5" fmla="*/ 4836961 h 4936352"/>
              <a:gd name="connsiteX6" fmla="*/ 179999 w 8128920"/>
              <a:gd name="connsiteY6" fmla="*/ 4936352 h 4936352"/>
              <a:gd name="connsiteX7" fmla="*/ 12325 w 8128920"/>
              <a:gd name="connsiteY7" fmla="*/ 2370961 h 4936352"/>
              <a:gd name="connsiteX8" fmla="*/ 0 w 8128920"/>
              <a:gd name="connsiteY8" fmla="*/ 239634 h 4936352"/>
              <a:gd name="connsiteX0" fmla="*/ 0 w 8128920"/>
              <a:gd name="connsiteY0" fmla="*/ 239634 h 4936352"/>
              <a:gd name="connsiteX1" fmla="*/ 239634 w 8128920"/>
              <a:gd name="connsiteY1" fmla="*/ 0 h 4936352"/>
              <a:gd name="connsiteX2" fmla="*/ 7889286 w 8128920"/>
              <a:gd name="connsiteY2" fmla="*/ 0 h 4936352"/>
              <a:gd name="connsiteX3" fmla="*/ 8128920 w 8128920"/>
              <a:gd name="connsiteY3" fmla="*/ 239634 h 4936352"/>
              <a:gd name="connsiteX4" fmla="*/ 8104271 w 8128920"/>
              <a:gd name="connsiteY4" fmla="*/ 2471147 h 4936352"/>
              <a:gd name="connsiteX5" fmla="*/ 7889286 w 8128920"/>
              <a:gd name="connsiteY5" fmla="*/ 4836961 h 4936352"/>
              <a:gd name="connsiteX6" fmla="*/ 179999 w 8128920"/>
              <a:gd name="connsiteY6" fmla="*/ 4936352 h 4936352"/>
              <a:gd name="connsiteX7" fmla="*/ 12325 w 8128920"/>
              <a:gd name="connsiteY7" fmla="*/ 2370961 h 4936352"/>
              <a:gd name="connsiteX8" fmla="*/ 0 w 8128920"/>
              <a:gd name="connsiteY8" fmla="*/ 239634 h 4936352"/>
              <a:gd name="connsiteX0" fmla="*/ 0 w 8128920"/>
              <a:gd name="connsiteY0" fmla="*/ 239634 h 4936352"/>
              <a:gd name="connsiteX1" fmla="*/ 239634 w 8128920"/>
              <a:gd name="connsiteY1" fmla="*/ 0 h 4936352"/>
              <a:gd name="connsiteX2" fmla="*/ 7889286 w 8128920"/>
              <a:gd name="connsiteY2" fmla="*/ 0 h 4936352"/>
              <a:gd name="connsiteX3" fmla="*/ 8128920 w 8128920"/>
              <a:gd name="connsiteY3" fmla="*/ 239634 h 4936352"/>
              <a:gd name="connsiteX4" fmla="*/ 8104271 w 8128920"/>
              <a:gd name="connsiteY4" fmla="*/ 2471147 h 4936352"/>
              <a:gd name="connsiteX5" fmla="*/ 7880142 w 8128920"/>
              <a:gd name="connsiteY5" fmla="*/ 2706409 h 4936352"/>
              <a:gd name="connsiteX6" fmla="*/ 179999 w 8128920"/>
              <a:gd name="connsiteY6" fmla="*/ 4936352 h 4936352"/>
              <a:gd name="connsiteX7" fmla="*/ 12325 w 8128920"/>
              <a:gd name="connsiteY7" fmla="*/ 2370961 h 4936352"/>
              <a:gd name="connsiteX8" fmla="*/ 0 w 8128920"/>
              <a:gd name="connsiteY8" fmla="*/ 239634 h 4936352"/>
              <a:gd name="connsiteX0" fmla="*/ 0 w 8128920"/>
              <a:gd name="connsiteY0" fmla="*/ 239634 h 2706409"/>
              <a:gd name="connsiteX1" fmla="*/ 239634 w 8128920"/>
              <a:gd name="connsiteY1" fmla="*/ 0 h 2706409"/>
              <a:gd name="connsiteX2" fmla="*/ 7889286 w 8128920"/>
              <a:gd name="connsiteY2" fmla="*/ 0 h 2706409"/>
              <a:gd name="connsiteX3" fmla="*/ 8128920 w 8128920"/>
              <a:gd name="connsiteY3" fmla="*/ 239634 h 2706409"/>
              <a:gd name="connsiteX4" fmla="*/ 8104271 w 8128920"/>
              <a:gd name="connsiteY4" fmla="*/ 2471147 h 2706409"/>
              <a:gd name="connsiteX5" fmla="*/ 7880142 w 8128920"/>
              <a:gd name="connsiteY5" fmla="*/ 2706409 h 2706409"/>
              <a:gd name="connsiteX6" fmla="*/ 308015 w 8128920"/>
              <a:gd name="connsiteY6" fmla="*/ 2686928 h 2706409"/>
              <a:gd name="connsiteX7" fmla="*/ 12325 w 8128920"/>
              <a:gd name="connsiteY7" fmla="*/ 2370961 h 2706409"/>
              <a:gd name="connsiteX8" fmla="*/ 0 w 8128920"/>
              <a:gd name="connsiteY8" fmla="*/ 239634 h 2706409"/>
              <a:gd name="connsiteX0" fmla="*/ 0 w 8128920"/>
              <a:gd name="connsiteY0" fmla="*/ 239634 h 2706409"/>
              <a:gd name="connsiteX1" fmla="*/ 239634 w 8128920"/>
              <a:gd name="connsiteY1" fmla="*/ 0 h 2706409"/>
              <a:gd name="connsiteX2" fmla="*/ 7889286 w 8128920"/>
              <a:gd name="connsiteY2" fmla="*/ 0 h 2706409"/>
              <a:gd name="connsiteX3" fmla="*/ 8128920 w 8128920"/>
              <a:gd name="connsiteY3" fmla="*/ 239634 h 2706409"/>
              <a:gd name="connsiteX4" fmla="*/ 8104271 w 8128920"/>
              <a:gd name="connsiteY4" fmla="*/ 2471147 h 2706409"/>
              <a:gd name="connsiteX5" fmla="*/ 7880142 w 8128920"/>
              <a:gd name="connsiteY5" fmla="*/ 2706409 h 2706409"/>
              <a:gd name="connsiteX6" fmla="*/ 271439 w 8128920"/>
              <a:gd name="connsiteY6" fmla="*/ 2696072 h 2706409"/>
              <a:gd name="connsiteX7" fmla="*/ 12325 w 8128920"/>
              <a:gd name="connsiteY7" fmla="*/ 2370961 h 2706409"/>
              <a:gd name="connsiteX8" fmla="*/ 0 w 8128920"/>
              <a:gd name="connsiteY8" fmla="*/ 239634 h 2706409"/>
              <a:gd name="connsiteX0" fmla="*/ 0 w 8128920"/>
              <a:gd name="connsiteY0" fmla="*/ 239634 h 2706409"/>
              <a:gd name="connsiteX1" fmla="*/ 239634 w 8128920"/>
              <a:gd name="connsiteY1" fmla="*/ 0 h 2706409"/>
              <a:gd name="connsiteX2" fmla="*/ 7889286 w 8128920"/>
              <a:gd name="connsiteY2" fmla="*/ 0 h 2706409"/>
              <a:gd name="connsiteX3" fmla="*/ 8128920 w 8128920"/>
              <a:gd name="connsiteY3" fmla="*/ 239634 h 2706409"/>
              <a:gd name="connsiteX4" fmla="*/ 8104271 w 8128920"/>
              <a:gd name="connsiteY4" fmla="*/ 2471147 h 2706409"/>
              <a:gd name="connsiteX5" fmla="*/ 7880142 w 8128920"/>
              <a:gd name="connsiteY5" fmla="*/ 2706409 h 2706409"/>
              <a:gd name="connsiteX6" fmla="*/ 271439 w 8128920"/>
              <a:gd name="connsiteY6" fmla="*/ 2696072 h 2706409"/>
              <a:gd name="connsiteX7" fmla="*/ 12325 w 8128920"/>
              <a:gd name="connsiteY7" fmla="*/ 2398393 h 2706409"/>
              <a:gd name="connsiteX8" fmla="*/ 0 w 8128920"/>
              <a:gd name="connsiteY8" fmla="*/ 239634 h 2706409"/>
              <a:gd name="connsiteX0" fmla="*/ 0 w 8128920"/>
              <a:gd name="connsiteY0" fmla="*/ 239634 h 2714360"/>
              <a:gd name="connsiteX1" fmla="*/ 239634 w 8128920"/>
              <a:gd name="connsiteY1" fmla="*/ 0 h 2714360"/>
              <a:gd name="connsiteX2" fmla="*/ 7889286 w 8128920"/>
              <a:gd name="connsiteY2" fmla="*/ 0 h 2714360"/>
              <a:gd name="connsiteX3" fmla="*/ 8128920 w 8128920"/>
              <a:gd name="connsiteY3" fmla="*/ 239634 h 2714360"/>
              <a:gd name="connsiteX4" fmla="*/ 8104271 w 8128920"/>
              <a:gd name="connsiteY4" fmla="*/ 2471147 h 2714360"/>
              <a:gd name="connsiteX5" fmla="*/ 7880142 w 8128920"/>
              <a:gd name="connsiteY5" fmla="*/ 2706409 h 2714360"/>
              <a:gd name="connsiteX6" fmla="*/ 253151 w 8128920"/>
              <a:gd name="connsiteY6" fmla="*/ 2714360 h 2714360"/>
              <a:gd name="connsiteX7" fmla="*/ 12325 w 8128920"/>
              <a:gd name="connsiteY7" fmla="*/ 2398393 h 2714360"/>
              <a:gd name="connsiteX8" fmla="*/ 0 w 8128920"/>
              <a:gd name="connsiteY8" fmla="*/ 239634 h 2714360"/>
              <a:gd name="connsiteX0" fmla="*/ 0 w 8128920"/>
              <a:gd name="connsiteY0" fmla="*/ 239634 h 2714360"/>
              <a:gd name="connsiteX1" fmla="*/ 239634 w 8128920"/>
              <a:gd name="connsiteY1" fmla="*/ 0 h 2714360"/>
              <a:gd name="connsiteX2" fmla="*/ 7889286 w 8128920"/>
              <a:gd name="connsiteY2" fmla="*/ 0 h 2714360"/>
              <a:gd name="connsiteX3" fmla="*/ 8128920 w 8128920"/>
              <a:gd name="connsiteY3" fmla="*/ 239634 h 2714360"/>
              <a:gd name="connsiteX4" fmla="*/ 8104271 w 8128920"/>
              <a:gd name="connsiteY4" fmla="*/ 2471147 h 2714360"/>
              <a:gd name="connsiteX5" fmla="*/ 7880142 w 8128920"/>
              <a:gd name="connsiteY5" fmla="*/ 2706409 h 2714360"/>
              <a:gd name="connsiteX6" fmla="*/ 253151 w 8128920"/>
              <a:gd name="connsiteY6" fmla="*/ 2714360 h 2714360"/>
              <a:gd name="connsiteX7" fmla="*/ 3181 w 8128920"/>
              <a:gd name="connsiteY7" fmla="*/ 2462401 h 2714360"/>
              <a:gd name="connsiteX8" fmla="*/ 0 w 8128920"/>
              <a:gd name="connsiteY8" fmla="*/ 239634 h 271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920" h="2714360">
                <a:moveTo>
                  <a:pt x="0" y="239634"/>
                </a:moveTo>
                <a:cubicBezTo>
                  <a:pt x="0" y="107288"/>
                  <a:pt x="107288" y="0"/>
                  <a:pt x="239634" y="0"/>
                </a:cubicBezTo>
                <a:lnTo>
                  <a:pt x="7889286" y="0"/>
                </a:lnTo>
                <a:cubicBezTo>
                  <a:pt x="8021632" y="0"/>
                  <a:pt x="8128920" y="107288"/>
                  <a:pt x="8128920" y="239634"/>
                </a:cubicBezTo>
                <a:lnTo>
                  <a:pt x="8104271" y="2471147"/>
                </a:lnTo>
                <a:cubicBezTo>
                  <a:pt x="8104271" y="2603493"/>
                  <a:pt x="8012488" y="2706409"/>
                  <a:pt x="7880142" y="2706409"/>
                </a:cubicBezTo>
                <a:lnTo>
                  <a:pt x="253151" y="2714360"/>
                </a:lnTo>
                <a:cubicBezTo>
                  <a:pt x="120805" y="2714360"/>
                  <a:pt x="3181" y="2594747"/>
                  <a:pt x="3181" y="2462401"/>
                </a:cubicBezTo>
                <a:cubicBezTo>
                  <a:pt x="-927" y="1751959"/>
                  <a:pt x="4108" y="950076"/>
                  <a:pt x="0" y="23963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>
              <a:solidFill>
                <a:schemeClr val="tx2"/>
              </a:solidFill>
              <a:latin typeface="Helvetica Now Text" panose="020B05040302020202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FA4CCD-29A9-4C04-B363-557403B9BE38}"/>
              </a:ext>
            </a:extLst>
          </p:cNvPr>
          <p:cNvSpPr txBox="1"/>
          <p:nvPr/>
        </p:nvSpPr>
        <p:spPr>
          <a:xfrm>
            <a:off x="887391" y="1018689"/>
            <a:ext cx="533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95CD7F-B07D-448F-A587-450C46765302}"/>
              </a:ext>
            </a:extLst>
          </p:cNvPr>
          <p:cNvSpPr txBox="1"/>
          <p:nvPr/>
        </p:nvSpPr>
        <p:spPr>
          <a:xfrm>
            <a:off x="1247793" y="1163191"/>
            <a:ext cx="1439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D9E11FF4-C387-4466-BC9A-E13F658CEE1E}"/>
              </a:ext>
            </a:extLst>
          </p:cNvPr>
          <p:cNvSpPr txBox="1">
            <a:spLocks/>
          </p:cNvSpPr>
          <p:nvPr/>
        </p:nvSpPr>
        <p:spPr>
          <a:xfrm>
            <a:off x="1050051" y="1716035"/>
            <a:ext cx="3088970" cy="686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tabLst/>
              <a:defRPr sz="3000" b="1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1pPr>
            <a:lvl2pPr marL="0" indent="0" algn="l" defTabSz="1828709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2pPr>
            <a:lvl3pPr marL="254000" indent="-2540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Clr>
                <a:schemeClr val="tx1"/>
              </a:buClr>
              <a:buFont typeface="Helvetica Neue Condensed Bold" panose="02000503000000020004" pitchFamily="2" charset="0"/>
              <a:buChar char="•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3pPr>
            <a:lvl4pPr marL="521208" indent="-2540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System Font Regular"/>
              <a:buChar char="○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4pPr>
            <a:lvl5pPr marL="914400" indent="-3810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Clr>
                <a:schemeClr val="tx1"/>
              </a:buClr>
              <a:buFont typeface="System Font Regular"/>
              <a:buChar char="—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5pPr>
            <a:lvl6pPr marL="1199515" indent="-2667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Clr>
                <a:schemeClr val="tx1"/>
              </a:buClr>
              <a:buFont typeface="System Font Regular"/>
              <a:buChar char="–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6pPr>
            <a:lvl7pPr marL="457200" indent="-4572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Font typeface="+mj-lt"/>
              <a:buAutoNum type="arabicPeriod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7pPr>
            <a:lvl8pPr marL="731520" indent="-4572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Font typeface="+mj-lt"/>
              <a:buAutoNum type="arabicPeriod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8pPr>
            <a:lvl9pPr marL="1005840" indent="-4572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Font typeface="+mj-lt"/>
              <a:buAutoNum type="arabicPeriod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350" b="0" dirty="0">
                <a:latin typeface="Arial" panose="020B0604020202020204" pitchFamily="34" charset="0"/>
                <a:cs typeface="Arial" panose="020B0604020202020204" pitchFamily="34" charset="0"/>
              </a:rPr>
              <a:t>Members can receive up to 67.5% of their premium back, plus interest!</a:t>
            </a:r>
            <a:br>
              <a:rPr lang="en-US" altLang="en-US" sz="9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25" b="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58D7115-4307-41F6-96EC-BB140432CFD5}"/>
              </a:ext>
            </a:extLst>
          </p:cNvPr>
          <p:cNvSpPr/>
          <p:nvPr/>
        </p:nvSpPr>
        <p:spPr>
          <a:xfrm>
            <a:off x="4593695" y="1053005"/>
            <a:ext cx="3675201" cy="553529"/>
          </a:xfrm>
          <a:prstGeom prst="roundRect">
            <a:avLst/>
          </a:prstGeom>
          <a:solidFill>
            <a:srgbClr val="8F1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>
              <a:solidFill>
                <a:schemeClr val="tx2"/>
              </a:solidFill>
              <a:latin typeface="Helvetica Now Text" panose="020B0504030202020204" pitchFamily="34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D599DB-8303-445B-955B-02487A4010AA}"/>
              </a:ext>
            </a:extLst>
          </p:cNvPr>
          <p:cNvSpPr txBox="1"/>
          <p:nvPr/>
        </p:nvSpPr>
        <p:spPr>
          <a:xfrm>
            <a:off x="4638421" y="1017911"/>
            <a:ext cx="533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22BA5D-A96D-41D6-96AF-E94CF2647ADA}"/>
              </a:ext>
            </a:extLst>
          </p:cNvPr>
          <p:cNvSpPr txBox="1"/>
          <p:nvPr/>
        </p:nvSpPr>
        <p:spPr>
          <a:xfrm>
            <a:off x="5010376" y="1163191"/>
            <a:ext cx="1240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4FD2A082-3732-4068-9693-E210554B37EA}"/>
              </a:ext>
            </a:extLst>
          </p:cNvPr>
          <p:cNvSpPr txBox="1">
            <a:spLocks/>
          </p:cNvSpPr>
          <p:nvPr/>
        </p:nvSpPr>
        <p:spPr>
          <a:xfrm>
            <a:off x="4705187" y="1709567"/>
            <a:ext cx="3542894" cy="7613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tabLst/>
              <a:defRPr sz="3000" b="1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1pPr>
            <a:lvl2pPr marL="0" indent="0" algn="l" defTabSz="1828709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2pPr>
            <a:lvl3pPr marL="254000" indent="-2540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Clr>
                <a:schemeClr val="tx1"/>
              </a:buClr>
              <a:buFont typeface="Helvetica Neue Condensed Bold" panose="02000503000000020004" pitchFamily="2" charset="0"/>
              <a:buChar char="•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3pPr>
            <a:lvl4pPr marL="521208" indent="-2540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System Font Regular"/>
              <a:buChar char="○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4pPr>
            <a:lvl5pPr marL="914400" indent="-3810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Clr>
                <a:schemeClr val="tx1"/>
              </a:buClr>
              <a:buFont typeface="System Font Regular"/>
              <a:buChar char="—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5pPr>
            <a:lvl6pPr marL="1199515" indent="-2667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Clr>
                <a:schemeClr val="tx1"/>
              </a:buClr>
              <a:buFont typeface="System Font Regular"/>
              <a:buChar char="–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6pPr>
            <a:lvl7pPr marL="457200" indent="-4572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Font typeface="+mj-lt"/>
              <a:buAutoNum type="arabicPeriod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7pPr>
            <a:lvl8pPr marL="731520" indent="-4572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Font typeface="+mj-lt"/>
              <a:buAutoNum type="arabicPeriod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8pPr>
            <a:lvl9pPr marL="1005840" indent="-457200" algn="l" defTabSz="1828709" rtl="0" eaLnBrk="1" latinLnBrk="0" hangingPunct="1">
              <a:lnSpc>
                <a:spcPct val="117000"/>
              </a:lnSpc>
              <a:spcBef>
                <a:spcPts val="0"/>
              </a:spcBef>
              <a:buFont typeface="+mj-lt"/>
              <a:buAutoNum type="arabicPeriod"/>
              <a:tabLst/>
              <a:defRPr sz="2400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263"/>
              </a:spcAft>
            </a:pPr>
            <a:r>
              <a:rPr lang="en-US" altLang="en-US" sz="1350" b="0" dirty="0">
                <a:latin typeface="Arial" panose="020B0604020202020204" pitchFamily="34" charset="0"/>
                <a:cs typeface="Arial" panose="020B0604020202020204" pitchFamily="34" charset="0"/>
              </a:rPr>
              <a:t>Rates are based on each member’s 5-year loss history, not industry class codes or experience mods!</a:t>
            </a:r>
            <a:br>
              <a:rPr lang="en-US" altLang="en-US" sz="9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500" b="0" dirty="0"/>
          </a:p>
          <a:p>
            <a:pPr>
              <a:spcAft>
                <a:spcPts val="263"/>
              </a:spcAft>
            </a:pPr>
            <a:br>
              <a:rPr lang="en-US" altLang="en-US" sz="9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25" b="0" dirty="0"/>
          </a:p>
        </p:txBody>
      </p:sp>
    </p:spTree>
    <p:extLst>
      <p:ext uri="{BB962C8B-B14F-4D97-AF65-F5344CB8AC3E}">
        <p14:creationId xmlns:p14="http://schemas.microsoft.com/office/powerpoint/2010/main" val="131692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60771"/>
          </a:xfrm>
        </p:spPr>
        <p:txBody>
          <a:bodyPr anchor="t"/>
          <a:lstStyle/>
          <a:p>
            <a:pPr algn="ctr"/>
            <a:r>
              <a:rPr lang="en-US" dirty="0">
                <a:latin typeface="+mj-lt"/>
              </a:rPr>
              <a:t>Sales vs. premium: member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D3803-3167-43A3-A10D-398E3BA0C909}"/>
              </a:ext>
            </a:extLst>
          </p:cNvPr>
          <p:cNvSpPr txBox="1"/>
          <p:nvPr/>
        </p:nvSpPr>
        <p:spPr>
          <a:xfrm>
            <a:off x="247490" y="48542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Sales $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91C42-FBBC-4F6A-A8F9-CC14FCF6F38C}"/>
              </a:ext>
            </a:extLst>
          </p:cNvPr>
          <p:cNvSpPr txBox="1"/>
          <p:nvPr/>
        </p:nvSpPr>
        <p:spPr>
          <a:xfrm>
            <a:off x="7620000" y="485424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Premium $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112136" y="197643"/>
          <a:ext cx="8744109" cy="4748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687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36971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latin typeface="+mj-lt"/>
              </a:rPr>
              <a:t>Sales vs. premium: member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E77B4-0012-4BEF-9582-BDD0812053C0}"/>
              </a:ext>
            </a:extLst>
          </p:cNvPr>
          <p:cNvSpPr txBox="1"/>
          <p:nvPr/>
        </p:nvSpPr>
        <p:spPr>
          <a:xfrm>
            <a:off x="247490" y="48542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Sales 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EEDA8-728F-4138-9AD5-17BEA02F54B1}"/>
              </a:ext>
            </a:extLst>
          </p:cNvPr>
          <p:cNvSpPr txBox="1"/>
          <p:nvPr/>
        </p:nvSpPr>
        <p:spPr>
          <a:xfrm>
            <a:off x="7620000" y="485424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Premium $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211556"/>
              </p:ext>
            </p:extLst>
          </p:nvPr>
        </p:nvGraphicFramePr>
        <p:xfrm>
          <a:off x="180314" y="594121"/>
          <a:ext cx="8868436" cy="4425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725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36971"/>
          </a:xfrm>
        </p:spPr>
        <p:txBody>
          <a:bodyPr anchor="t"/>
          <a:lstStyle/>
          <a:p>
            <a:pPr algn="ctr"/>
            <a:r>
              <a:rPr lang="en-US" dirty="0"/>
              <a:t>S</a:t>
            </a:r>
            <a:r>
              <a:rPr lang="en-US" dirty="0">
                <a:latin typeface="+mj-lt"/>
              </a:rPr>
              <a:t>ales vs. premium: member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CE1E8-7B2D-436A-83C1-555D22A80E2C}"/>
              </a:ext>
            </a:extLst>
          </p:cNvPr>
          <p:cNvSpPr txBox="1"/>
          <p:nvPr/>
        </p:nvSpPr>
        <p:spPr>
          <a:xfrm>
            <a:off x="247490" y="48542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Sales $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8F138-A045-4A79-808A-E3B8E92BD6D7}"/>
              </a:ext>
            </a:extLst>
          </p:cNvPr>
          <p:cNvSpPr txBox="1"/>
          <p:nvPr/>
        </p:nvSpPr>
        <p:spPr>
          <a:xfrm>
            <a:off x="7620000" y="485424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Premium $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832845"/>
              </p:ext>
            </p:extLst>
          </p:nvPr>
        </p:nvGraphicFramePr>
        <p:xfrm>
          <a:off x="142876" y="827857"/>
          <a:ext cx="8610439" cy="4115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564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A0AF5978-4706-4E4C-A19D-8C44E8BE17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2563" y="1014412"/>
            <a:ext cx="3346450" cy="3517900"/>
            <a:chOff x="115" y="639"/>
            <a:chExt cx="2108" cy="2216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F638F8D3-BF2C-41FF-B4B5-EAE1A2B756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1" y="640"/>
              <a:ext cx="2092" cy="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CC6529BA-1D92-4EAB-ACDD-58C0E3F7F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639"/>
              <a:ext cx="1773" cy="1701"/>
            </a:xfrm>
            <a:custGeom>
              <a:avLst/>
              <a:gdLst>
                <a:gd name="T0" fmla="*/ 563 w 661"/>
                <a:gd name="T1" fmla="*/ 2 h 635"/>
                <a:gd name="T2" fmla="*/ 58 w 661"/>
                <a:gd name="T3" fmla="*/ 36 h 635"/>
                <a:gd name="T4" fmla="*/ 2 w 661"/>
                <a:gd name="T5" fmla="*/ 99 h 635"/>
                <a:gd name="T6" fmla="*/ 11 w 661"/>
                <a:gd name="T7" fmla="*/ 234 h 635"/>
                <a:gd name="T8" fmla="*/ 25 w 661"/>
                <a:gd name="T9" fmla="*/ 442 h 635"/>
                <a:gd name="T10" fmla="*/ 34 w 661"/>
                <a:gd name="T11" fmla="*/ 577 h 635"/>
                <a:gd name="T12" fmla="*/ 97 w 661"/>
                <a:gd name="T13" fmla="*/ 632 h 635"/>
                <a:gd name="T14" fmla="*/ 603 w 661"/>
                <a:gd name="T15" fmla="*/ 599 h 635"/>
                <a:gd name="T16" fmla="*/ 658 w 661"/>
                <a:gd name="T17" fmla="*/ 536 h 635"/>
                <a:gd name="T18" fmla="*/ 649 w 661"/>
                <a:gd name="T19" fmla="*/ 401 h 635"/>
                <a:gd name="T20" fmla="*/ 636 w 661"/>
                <a:gd name="T21" fmla="*/ 192 h 635"/>
                <a:gd name="T22" fmla="*/ 627 w 661"/>
                <a:gd name="T23" fmla="*/ 57 h 635"/>
                <a:gd name="T24" fmla="*/ 563 w 661"/>
                <a:gd name="T25" fmla="*/ 2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1" h="635">
                  <a:moveTo>
                    <a:pt x="563" y="2"/>
                  </a:moveTo>
                  <a:cubicBezTo>
                    <a:pt x="58" y="36"/>
                    <a:pt x="58" y="36"/>
                    <a:pt x="58" y="36"/>
                  </a:cubicBezTo>
                  <a:cubicBezTo>
                    <a:pt x="25" y="38"/>
                    <a:pt x="0" y="66"/>
                    <a:pt x="2" y="99"/>
                  </a:cubicBezTo>
                  <a:cubicBezTo>
                    <a:pt x="11" y="234"/>
                    <a:pt x="11" y="234"/>
                    <a:pt x="11" y="234"/>
                  </a:cubicBezTo>
                  <a:cubicBezTo>
                    <a:pt x="25" y="442"/>
                    <a:pt x="25" y="442"/>
                    <a:pt x="25" y="442"/>
                  </a:cubicBezTo>
                  <a:cubicBezTo>
                    <a:pt x="34" y="577"/>
                    <a:pt x="34" y="577"/>
                    <a:pt x="34" y="577"/>
                  </a:cubicBezTo>
                  <a:cubicBezTo>
                    <a:pt x="36" y="610"/>
                    <a:pt x="65" y="635"/>
                    <a:pt x="97" y="632"/>
                  </a:cubicBezTo>
                  <a:cubicBezTo>
                    <a:pt x="603" y="599"/>
                    <a:pt x="603" y="599"/>
                    <a:pt x="603" y="599"/>
                  </a:cubicBezTo>
                  <a:cubicBezTo>
                    <a:pt x="636" y="597"/>
                    <a:pt x="661" y="568"/>
                    <a:pt x="658" y="536"/>
                  </a:cubicBezTo>
                  <a:cubicBezTo>
                    <a:pt x="649" y="401"/>
                    <a:pt x="649" y="401"/>
                    <a:pt x="649" y="401"/>
                  </a:cubicBezTo>
                  <a:cubicBezTo>
                    <a:pt x="636" y="192"/>
                    <a:pt x="636" y="192"/>
                    <a:pt x="636" y="192"/>
                  </a:cubicBezTo>
                  <a:cubicBezTo>
                    <a:pt x="627" y="57"/>
                    <a:pt x="627" y="57"/>
                    <a:pt x="627" y="57"/>
                  </a:cubicBezTo>
                  <a:cubicBezTo>
                    <a:pt x="624" y="24"/>
                    <a:pt x="596" y="0"/>
                    <a:pt x="563" y="2"/>
                  </a:cubicBezTo>
                  <a:close/>
                </a:path>
              </a:pathLst>
            </a:custGeom>
            <a:solidFill>
              <a:srgbClr val="F8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192BDB7-52F5-48B5-8B2E-373A9A3CB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980"/>
              <a:ext cx="1459" cy="166"/>
            </a:xfrm>
            <a:custGeom>
              <a:avLst/>
              <a:gdLst>
                <a:gd name="T0" fmla="*/ 1459 w 1459"/>
                <a:gd name="T1" fmla="*/ 70 h 166"/>
                <a:gd name="T2" fmla="*/ 6 w 1459"/>
                <a:gd name="T3" fmla="*/ 166 h 166"/>
                <a:gd name="T4" fmla="*/ 0 w 1459"/>
                <a:gd name="T5" fmla="*/ 97 h 166"/>
                <a:gd name="T6" fmla="*/ 1454 w 1459"/>
                <a:gd name="T7" fmla="*/ 0 h 166"/>
                <a:gd name="T8" fmla="*/ 1459 w 1459"/>
                <a:gd name="T9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9" h="166">
                  <a:moveTo>
                    <a:pt x="1459" y="70"/>
                  </a:moveTo>
                  <a:lnTo>
                    <a:pt x="6" y="166"/>
                  </a:lnTo>
                  <a:lnTo>
                    <a:pt x="0" y="97"/>
                  </a:lnTo>
                  <a:lnTo>
                    <a:pt x="1454" y="0"/>
                  </a:lnTo>
                  <a:lnTo>
                    <a:pt x="1459" y="7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6BB8F90-EB76-4AA8-99BC-27E4AC69A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2022"/>
              <a:ext cx="121" cy="153"/>
            </a:xfrm>
            <a:custGeom>
              <a:avLst/>
              <a:gdLst>
                <a:gd name="T0" fmla="*/ 121 w 121"/>
                <a:gd name="T1" fmla="*/ 145 h 153"/>
                <a:gd name="T2" fmla="*/ 8 w 121"/>
                <a:gd name="T3" fmla="*/ 153 h 153"/>
                <a:gd name="T4" fmla="*/ 0 w 121"/>
                <a:gd name="T5" fmla="*/ 8 h 153"/>
                <a:gd name="T6" fmla="*/ 110 w 121"/>
                <a:gd name="T7" fmla="*/ 0 h 153"/>
                <a:gd name="T8" fmla="*/ 121 w 121"/>
                <a:gd name="T9" fmla="*/ 14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53">
                  <a:moveTo>
                    <a:pt x="121" y="145"/>
                  </a:moveTo>
                  <a:lnTo>
                    <a:pt x="8" y="153"/>
                  </a:lnTo>
                  <a:lnTo>
                    <a:pt x="0" y="8"/>
                  </a:lnTo>
                  <a:lnTo>
                    <a:pt x="110" y="0"/>
                  </a:lnTo>
                  <a:lnTo>
                    <a:pt x="121" y="1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3564DDD4-3D2E-4A0C-89D6-EC018AE32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1970"/>
              <a:ext cx="126" cy="214"/>
            </a:xfrm>
            <a:custGeom>
              <a:avLst/>
              <a:gdLst>
                <a:gd name="T0" fmla="*/ 126 w 126"/>
                <a:gd name="T1" fmla="*/ 209 h 214"/>
                <a:gd name="T2" fmla="*/ 14 w 126"/>
                <a:gd name="T3" fmla="*/ 214 h 214"/>
                <a:gd name="T4" fmla="*/ 0 w 126"/>
                <a:gd name="T5" fmla="*/ 8 h 214"/>
                <a:gd name="T6" fmla="*/ 110 w 126"/>
                <a:gd name="T7" fmla="*/ 0 h 214"/>
                <a:gd name="T8" fmla="*/ 126 w 126"/>
                <a:gd name="T9" fmla="*/ 209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14">
                  <a:moveTo>
                    <a:pt x="126" y="209"/>
                  </a:moveTo>
                  <a:lnTo>
                    <a:pt x="14" y="214"/>
                  </a:lnTo>
                  <a:lnTo>
                    <a:pt x="0" y="8"/>
                  </a:lnTo>
                  <a:lnTo>
                    <a:pt x="110" y="0"/>
                  </a:lnTo>
                  <a:lnTo>
                    <a:pt x="126" y="2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4AB66B80-F253-4BEF-BF9E-0FCEB37F4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1920"/>
              <a:ext cx="129" cy="276"/>
            </a:xfrm>
            <a:custGeom>
              <a:avLst/>
              <a:gdLst>
                <a:gd name="T0" fmla="*/ 129 w 129"/>
                <a:gd name="T1" fmla="*/ 268 h 276"/>
                <a:gd name="T2" fmla="*/ 19 w 129"/>
                <a:gd name="T3" fmla="*/ 276 h 276"/>
                <a:gd name="T4" fmla="*/ 0 w 129"/>
                <a:gd name="T5" fmla="*/ 8 h 276"/>
                <a:gd name="T6" fmla="*/ 113 w 129"/>
                <a:gd name="T7" fmla="*/ 0 h 276"/>
                <a:gd name="T8" fmla="*/ 129 w 129"/>
                <a:gd name="T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76">
                  <a:moveTo>
                    <a:pt x="129" y="268"/>
                  </a:moveTo>
                  <a:lnTo>
                    <a:pt x="19" y="276"/>
                  </a:lnTo>
                  <a:lnTo>
                    <a:pt x="0" y="8"/>
                  </a:lnTo>
                  <a:lnTo>
                    <a:pt x="113" y="0"/>
                  </a:lnTo>
                  <a:lnTo>
                    <a:pt x="129" y="2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36BC60DA-19B4-44A5-ABFA-A18BB46CC02F}"/>
                </a:ext>
              </a:extLst>
            </p:cNvPr>
            <p:cNvSpPr>
              <a:spLocks/>
            </p:cNvSpPr>
            <p:nvPr/>
          </p:nvSpPr>
          <p:spPr bwMode="auto">
            <a:xfrm rot="20514842" flipV="1">
              <a:off x="1447" y="1725"/>
              <a:ext cx="233" cy="197"/>
            </a:xfrm>
            <a:custGeom>
              <a:avLst/>
              <a:gdLst>
                <a:gd name="T0" fmla="*/ 86 w 87"/>
                <a:gd name="T1" fmla="*/ 0 h 60"/>
                <a:gd name="T2" fmla="*/ 64 w 87"/>
                <a:gd name="T3" fmla="*/ 14 h 60"/>
                <a:gd name="T4" fmla="*/ 73 w 87"/>
                <a:gd name="T5" fmla="*/ 19 h 60"/>
                <a:gd name="T6" fmla="*/ 2 w 87"/>
                <a:gd name="T7" fmla="*/ 55 h 60"/>
                <a:gd name="T8" fmla="*/ 0 w 87"/>
                <a:gd name="T9" fmla="*/ 57 h 60"/>
                <a:gd name="T10" fmla="*/ 2 w 87"/>
                <a:gd name="T11" fmla="*/ 60 h 60"/>
                <a:gd name="T12" fmla="*/ 6 w 87"/>
                <a:gd name="T13" fmla="*/ 60 h 60"/>
                <a:gd name="T14" fmla="*/ 77 w 87"/>
                <a:gd name="T15" fmla="*/ 21 h 60"/>
                <a:gd name="T16" fmla="*/ 87 w 87"/>
                <a:gd name="T17" fmla="*/ 27 h 60"/>
                <a:gd name="T18" fmla="*/ 86 w 87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60">
                  <a:moveTo>
                    <a:pt x="86" y="0"/>
                  </a:moveTo>
                  <a:cubicBezTo>
                    <a:pt x="64" y="14"/>
                    <a:pt x="64" y="14"/>
                    <a:pt x="64" y="14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46" y="55"/>
                    <a:pt x="3" y="55"/>
                    <a:pt x="2" y="55"/>
                  </a:cubicBezTo>
                  <a:cubicBezTo>
                    <a:pt x="1" y="55"/>
                    <a:pt x="0" y="56"/>
                    <a:pt x="0" y="57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2" y="60"/>
                    <a:pt x="4" y="60"/>
                    <a:pt x="6" y="60"/>
                  </a:cubicBezTo>
                  <a:cubicBezTo>
                    <a:pt x="18" y="59"/>
                    <a:pt x="53" y="54"/>
                    <a:pt x="77" y="21"/>
                  </a:cubicBezTo>
                  <a:cubicBezTo>
                    <a:pt x="87" y="27"/>
                    <a:pt x="87" y="27"/>
                    <a:pt x="87" y="27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30BE490-C55A-4C67-B56B-28B82AB5A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1377"/>
              <a:ext cx="671" cy="104"/>
            </a:xfrm>
            <a:custGeom>
              <a:avLst/>
              <a:gdLst>
                <a:gd name="T0" fmla="*/ 671 w 671"/>
                <a:gd name="T1" fmla="*/ 59 h 104"/>
                <a:gd name="T2" fmla="*/ 3 w 671"/>
                <a:gd name="T3" fmla="*/ 104 h 104"/>
                <a:gd name="T4" fmla="*/ 0 w 671"/>
                <a:gd name="T5" fmla="*/ 45 h 104"/>
                <a:gd name="T6" fmla="*/ 668 w 671"/>
                <a:gd name="T7" fmla="*/ 0 h 104"/>
                <a:gd name="T8" fmla="*/ 671 w 671"/>
                <a:gd name="T9" fmla="*/ 5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" h="104">
                  <a:moveTo>
                    <a:pt x="671" y="59"/>
                  </a:moveTo>
                  <a:lnTo>
                    <a:pt x="3" y="104"/>
                  </a:lnTo>
                  <a:lnTo>
                    <a:pt x="0" y="45"/>
                  </a:lnTo>
                  <a:lnTo>
                    <a:pt x="668" y="0"/>
                  </a:lnTo>
                  <a:lnTo>
                    <a:pt x="671" y="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DFF2062D-254C-421A-952B-85E30D93E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" y="1264"/>
              <a:ext cx="670" cy="102"/>
            </a:xfrm>
            <a:custGeom>
              <a:avLst/>
              <a:gdLst>
                <a:gd name="T0" fmla="*/ 670 w 670"/>
                <a:gd name="T1" fmla="*/ 59 h 102"/>
                <a:gd name="T2" fmla="*/ 3 w 670"/>
                <a:gd name="T3" fmla="*/ 102 h 102"/>
                <a:gd name="T4" fmla="*/ 0 w 670"/>
                <a:gd name="T5" fmla="*/ 43 h 102"/>
                <a:gd name="T6" fmla="*/ 668 w 670"/>
                <a:gd name="T7" fmla="*/ 0 h 102"/>
                <a:gd name="T8" fmla="*/ 670 w 670"/>
                <a:gd name="T9" fmla="*/ 5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0" h="102">
                  <a:moveTo>
                    <a:pt x="670" y="59"/>
                  </a:moveTo>
                  <a:lnTo>
                    <a:pt x="3" y="102"/>
                  </a:lnTo>
                  <a:lnTo>
                    <a:pt x="0" y="43"/>
                  </a:lnTo>
                  <a:lnTo>
                    <a:pt x="668" y="0"/>
                  </a:lnTo>
                  <a:lnTo>
                    <a:pt x="670" y="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DA5B461C-D61D-4436-88C1-879AE3D4F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1149"/>
              <a:ext cx="670" cy="104"/>
            </a:xfrm>
            <a:custGeom>
              <a:avLst/>
              <a:gdLst>
                <a:gd name="T0" fmla="*/ 670 w 670"/>
                <a:gd name="T1" fmla="*/ 59 h 104"/>
                <a:gd name="T2" fmla="*/ 5 w 670"/>
                <a:gd name="T3" fmla="*/ 104 h 104"/>
                <a:gd name="T4" fmla="*/ 0 w 670"/>
                <a:gd name="T5" fmla="*/ 45 h 104"/>
                <a:gd name="T6" fmla="*/ 668 w 670"/>
                <a:gd name="T7" fmla="*/ 0 h 104"/>
                <a:gd name="T8" fmla="*/ 670 w 670"/>
                <a:gd name="T9" fmla="*/ 5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0" h="104">
                  <a:moveTo>
                    <a:pt x="670" y="59"/>
                  </a:moveTo>
                  <a:lnTo>
                    <a:pt x="5" y="104"/>
                  </a:lnTo>
                  <a:lnTo>
                    <a:pt x="0" y="45"/>
                  </a:lnTo>
                  <a:lnTo>
                    <a:pt x="668" y="0"/>
                  </a:lnTo>
                  <a:lnTo>
                    <a:pt x="670" y="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52149BA6-4BB3-4548-8475-2EE2AE116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1492"/>
              <a:ext cx="671" cy="102"/>
            </a:xfrm>
            <a:custGeom>
              <a:avLst/>
              <a:gdLst>
                <a:gd name="T0" fmla="*/ 671 w 671"/>
                <a:gd name="T1" fmla="*/ 59 h 102"/>
                <a:gd name="T2" fmla="*/ 3 w 671"/>
                <a:gd name="T3" fmla="*/ 102 h 102"/>
                <a:gd name="T4" fmla="*/ 0 w 671"/>
                <a:gd name="T5" fmla="*/ 43 h 102"/>
                <a:gd name="T6" fmla="*/ 668 w 671"/>
                <a:gd name="T7" fmla="*/ 0 h 102"/>
                <a:gd name="T8" fmla="*/ 671 w 671"/>
                <a:gd name="T9" fmla="*/ 5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" h="102">
                  <a:moveTo>
                    <a:pt x="671" y="59"/>
                  </a:moveTo>
                  <a:lnTo>
                    <a:pt x="3" y="102"/>
                  </a:lnTo>
                  <a:lnTo>
                    <a:pt x="0" y="43"/>
                  </a:lnTo>
                  <a:lnTo>
                    <a:pt x="668" y="0"/>
                  </a:lnTo>
                  <a:lnTo>
                    <a:pt x="671" y="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C8263717-50F9-436C-99C0-B154E373A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1604"/>
              <a:ext cx="674" cy="105"/>
            </a:xfrm>
            <a:custGeom>
              <a:avLst/>
              <a:gdLst>
                <a:gd name="T0" fmla="*/ 674 w 674"/>
                <a:gd name="T1" fmla="*/ 59 h 105"/>
                <a:gd name="T2" fmla="*/ 6 w 674"/>
                <a:gd name="T3" fmla="*/ 105 h 105"/>
                <a:gd name="T4" fmla="*/ 0 w 674"/>
                <a:gd name="T5" fmla="*/ 46 h 105"/>
                <a:gd name="T6" fmla="*/ 668 w 674"/>
                <a:gd name="T7" fmla="*/ 0 h 105"/>
                <a:gd name="T8" fmla="*/ 674 w 674"/>
                <a:gd name="T9" fmla="*/ 5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4" h="105">
                  <a:moveTo>
                    <a:pt x="674" y="59"/>
                  </a:moveTo>
                  <a:lnTo>
                    <a:pt x="6" y="105"/>
                  </a:lnTo>
                  <a:lnTo>
                    <a:pt x="0" y="46"/>
                  </a:lnTo>
                  <a:lnTo>
                    <a:pt x="668" y="0"/>
                  </a:lnTo>
                  <a:lnTo>
                    <a:pt x="674" y="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62F2880D-DA25-425F-B267-EE19A958C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" y="1870"/>
              <a:ext cx="670" cy="104"/>
            </a:xfrm>
            <a:custGeom>
              <a:avLst/>
              <a:gdLst>
                <a:gd name="T0" fmla="*/ 670 w 670"/>
                <a:gd name="T1" fmla="*/ 58 h 104"/>
                <a:gd name="T2" fmla="*/ 2 w 670"/>
                <a:gd name="T3" fmla="*/ 104 h 104"/>
                <a:gd name="T4" fmla="*/ 0 w 670"/>
                <a:gd name="T5" fmla="*/ 45 h 104"/>
                <a:gd name="T6" fmla="*/ 665 w 670"/>
                <a:gd name="T7" fmla="*/ 0 h 104"/>
                <a:gd name="T8" fmla="*/ 670 w 670"/>
                <a:gd name="T9" fmla="*/ 5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0" h="104">
                  <a:moveTo>
                    <a:pt x="670" y="58"/>
                  </a:moveTo>
                  <a:lnTo>
                    <a:pt x="2" y="104"/>
                  </a:lnTo>
                  <a:lnTo>
                    <a:pt x="0" y="45"/>
                  </a:lnTo>
                  <a:lnTo>
                    <a:pt x="665" y="0"/>
                  </a:lnTo>
                  <a:lnTo>
                    <a:pt x="670" y="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C1E6B685-3016-49EB-BC61-E154769AF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" y="1998"/>
              <a:ext cx="670" cy="102"/>
            </a:xfrm>
            <a:custGeom>
              <a:avLst/>
              <a:gdLst>
                <a:gd name="T0" fmla="*/ 670 w 670"/>
                <a:gd name="T1" fmla="*/ 56 h 102"/>
                <a:gd name="T2" fmla="*/ 2 w 670"/>
                <a:gd name="T3" fmla="*/ 102 h 102"/>
                <a:gd name="T4" fmla="*/ 0 w 670"/>
                <a:gd name="T5" fmla="*/ 43 h 102"/>
                <a:gd name="T6" fmla="*/ 668 w 670"/>
                <a:gd name="T7" fmla="*/ 0 h 102"/>
                <a:gd name="T8" fmla="*/ 670 w 670"/>
                <a:gd name="T9" fmla="*/ 5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0" h="102">
                  <a:moveTo>
                    <a:pt x="670" y="56"/>
                  </a:moveTo>
                  <a:lnTo>
                    <a:pt x="2" y="102"/>
                  </a:lnTo>
                  <a:lnTo>
                    <a:pt x="0" y="43"/>
                  </a:lnTo>
                  <a:lnTo>
                    <a:pt x="668" y="0"/>
                  </a:lnTo>
                  <a:lnTo>
                    <a:pt x="670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15470937-E3FD-4A58-AD61-875C32775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" y="2124"/>
              <a:ext cx="670" cy="102"/>
            </a:xfrm>
            <a:custGeom>
              <a:avLst/>
              <a:gdLst>
                <a:gd name="T0" fmla="*/ 670 w 670"/>
                <a:gd name="T1" fmla="*/ 59 h 102"/>
                <a:gd name="T2" fmla="*/ 2 w 670"/>
                <a:gd name="T3" fmla="*/ 102 h 102"/>
                <a:gd name="T4" fmla="*/ 0 w 670"/>
                <a:gd name="T5" fmla="*/ 43 h 102"/>
                <a:gd name="T6" fmla="*/ 668 w 670"/>
                <a:gd name="T7" fmla="*/ 0 h 102"/>
                <a:gd name="T8" fmla="*/ 670 w 670"/>
                <a:gd name="T9" fmla="*/ 5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0" h="102">
                  <a:moveTo>
                    <a:pt x="670" y="59"/>
                  </a:moveTo>
                  <a:lnTo>
                    <a:pt x="2" y="102"/>
                  </a:lnTo>
                  <a:lnTo>
                    <a:pt x="0" y="43"/>
                  </a:lnTo>
                  <a:lnTo>
                    <a:pt x="668" y="0"/>
                  </a:lnTo>
                  <a:lnTo>
                    <a:pt x="670" y="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4BA8E711-F8C8-4075-99C3-0038CCAC3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1219"/>
              <a:ext cx="324" cy="426"/>
            </a:xfrm>
            <a:custGeom>
              <a:avLst/>
              <a:gdLst>
                <a:gd name="T0" fmla="*/ 83 w 121"/>
                <a:gd name="T1" fmla="*/ 30 h 159"/>
                <a:gd name="T2" fmla="*/ 0 w 121"/>
                <a:gd name="T3" fmla="*/ 2 h 159"/>
                <a:gd name="T4" fmla="*/ 8 w 121"/>
                <a:gd name="T5" fmla="*/ 116 h 159"/>
                <a:gd name="T6" fmla="*/ 8 w 121"/>
                <a:gd name="T7" fmla="*/ 116 h 159"/>
                <a:gd name="T8" fmla="*/ 111 w 121"/>
                <a:gd name="T9" fmla="*/ 159 h 159"/>
                <a:gd name="T10" fmla="*/ 120 w 121"/>
                <a:gd name="T11" fmla="*/ 108 h 159"/>
                <a:gd name="T12" fmla="*/ 120 w 121"/>
                <a:gd name="T13" fmla="*/ 107 h 159"/>
                <a:gd name="T14" fmla="*/ 83 w 121"/>
                <a:gd name="T15" fmla="*/ 3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59">
                  <a:moveTo>
                    <a:pt x="83" y="30"/>
                  </a:moveTo>
                  <a:cubicBezTo>
                    <a:pt x="61" y="11"/>
                    <a:pt x="32" y="0"/>
                    <a:pt x="0" y="2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11" y="159"/>
                    <a:pt x="111" y="159"/>
                    <a:pt x="111" y="159"/>
                  </a:cubicBezTo>
                  <a:cubicBezTo>
                    <a:pt x="118" y="143"/>
                    <a:pt x="121" y="126"/>
                    <a:pt x="120" y="108"/>
                  </a:cubicBezTo>
                  <a:cubicBezTo>
                    <a:pt x="120" y="108"/>
                    <a:pt x="120" y="107"/>
                    <a:pt x="120" y="107"/>
                  </a:cubicBezTo>
                  <a:cubicBezTo>
                    <a:pt x="118" y="76"/>
                    <a:pt x="104" y="49"/>
                    <a:pt x="83" y="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574A9988-489D-48F5-A45A-9A5EE33E3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" y="1529"/>
              <a:ext cx="472" cy="300"/>
            </a:xfrm>
            <a:custGeom>
              <a:avLst/>
              <a:gdLst>
                <a:gd name="T0" fmla="*/ 73 w 176"/>
                <a:gd name="T1" fmla="*/ 0 h 112"/>
                <a:gd name="T2" fmla="*/ 73 w 176"/>
                <a:gd name="T3" fmla="*/ 0 h 112"/>
                <a:gd name="T4" fmla="*/ 0 w 176"/>
                <a:gd name="T5" fmla="*/ 83 h 112"/>
                <a:gd name="T6" fmla="*/ 80 w 176"/>
                <a:gd name="T7" fmla="*/ 110 h 112"/>
                <a:gd name="T8" fmla="*/ 176 w 176"/>
                <a:gd name="T9" fmla="*/ 43 h 112"/>
                <a:gd name="T10" fmla="*/ 73 w 176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12">
                  <a:moveTo>
                    <a:pt x="7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1" y="102"/>
                    <a:pt x="50" y="112"/>
                    <a:pt x="80" y="110"/>
                  </a:cubicBezTo>
                  <a:cubicBezTo>
                    <a:pt x="124" y="107"/>
                    <a:pt x="160" y="80"/>
                    <a:pt x="176" y="43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1A77C231-CFC8-460A-ABEC-356D6827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1224"/>
              <a:ext cx="303" cy="528"/>
            </a:xfrm>
            <a:custGeom>
              <a:avLst/>
              <a:gdLst>
                <a:gd name="T0" fmla="*/ 8 w 113"/>
                <a:gd name="T1" fmla="*/ 71 h 197"/>
                <a:gd name="T2" fmla="*/ 1 w 113"/>
                <a:gd name="T3" fmla="*/ 119 h 197"/>
                <a:gd name="T4" fmla="*/ 1 w 113"/>
                <a:gd name="T5" fmla="*/ 121 h 197"/>
                <a:gd name="T6" fmla="*/ 40 w 113"/>
                <a:gd name="T7" fmla="*/ 197 h 197"/>
                <a:gd name="T8" fmla="*/ 113 w 113"/>
                <a:gd name="T9" fmla="*/ 114 h 197"/>
                <a:gd name="T10" fmla="*/ 105 w 113"/>
                <a:gd name="T11" fmla="*/ 0 h 197"/>
                <a:gd name="T12" fmla="*/ 8 w 113"/>
                <a:gd name="T13" fmla="*/ 7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97">
                  <a:moveTo>
                    <a:pt x="8" y="71"/>
                  </a:moveTo>
                  <a:cubicBezTo>
                    <a:pt x="2" y="86"/>
                    <a:pt x="0" y="102"/>
                    <a:pt x="1" y="119"/>
                  </a:cubicBezTo>
                  <a:cubicBezTo>
                    <a:pt x="1" y="120"/>
                    <a:pt x="1" y="121"/>
                    <a:pt x="1" y="121"/>
                  </a:cubicBezTo>
                  <a:cubicBezTo>
                    <a:pt x="3" y="152"/>
                    <a:pt x="18" y="179"/>
                    <a:pt x="40" y="197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1" y="3"/>
                    <a:pt x="24" y="32"/>
                    <a:pt x="8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FE1795F1-F912-4344-B7D2-73EFA29EF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" y="1674"/>
              <a:ext cx="789" cy="697"/>
            </a:xfrm>
            <a:custGeom>
              <a:avLst/>
              <a:gdLst>
                <a:gd name="T0" fmla="*/ 66 w 294"/>
                <a:gd name="T1" fmla="*/ 259 h 260"/>
                <a:gd name="T2" fmla="*/ 69 w 294"/>
                <a:gd name="T3" fmla="*/ 260 h 260"/>
                <a:gd name="T4" fmla="*/ 239 w 294"/>
                <a:gd name="T5" fmla="*/ 249 h 260"/>
                <a:gd name="T6" fmla="*/ 285 w 294"/>
                <a:gd name="T7" fmla="*/ 190 h 260"/>
                <a:gd name="T8" fmla="*/ 288 w 294"/>
                <a:gd name="T9" fmla="*/ 163 h 260"/>
                <a:gd name="T10" fmla="*/ 289 w 294"/>
                <a:gd name="T11" fmla="*/ 120 h 260"/>
                <a:gd name="T12" fmla="*/ 277 w 294"/>
                <a:gd name="T13" fmla="*/ 79 h 260"/>
                <a:gd name="T14" fmla="*/ 277 w 294"/>
                <a:gd name="T15" fmla="*/ 57 h 260"/>
                <a:gd name="T16" fmla="*/ 247 w 294"/>
                <a:gd name="T17" fmla="*/ 26 h 260"/>
                <a:gd name="T18" fmla="*/ 160 w 294"/>
                <a:gd name="T19" fmla="*/ 2 h 260"/>
                <a:gd name="T20" fmla="*/ 96 w 294"/>
                <a:gd name="T21" fmla="*/ 7 h 260"/>
                <a:gd name="T22" fmla="*/ 93 w 294"/>
                <a:gd name="T23" fmla="*/ 9 h 260"/>
                <a:gd name="T24" fmla="*/ 11 w 294"/>
                <a:gd name="T25" fmla="*/ 89 h 260"/>
                <a:gd name="T26" fmla="*/ 1 w 294"/>
                <a:gd name="T27" fmla="*/ 127 h 260"/>
                <a:gd name="T28" fmla="*/ 1 w 294"/>
                <a:gd name="T29" fmla="*/ 152 h 260"/>
                <a:gd name="T30" fmla="*/ 42 w 294"/>
                <a:gd name="T31" fmla="*/ 240 h 260"/>
                <a:gd name="T32" fmla="*/ 66 w 294"/>
                <a:gd name="T33" fmla="*/ 2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4" h="260">
                  <a:moveTo>
                    <a:pt x="66" y="259"/>
                  </a:moveTo>
                  <a:cubicBezTo>
                    <a:pt x="67" y="259"/>
                    <a:pt x="68" y="260"/>
                    <a:pt x="69" y="260"/>
                  </a:cubicBezTo>
                  <a:cubicBezTo>
                    <a:pt x="239" y="249"/>
                    <a:pt x="239" y="249"/>
                    <a:pt x="239" y="249"/>
                  </a:cubicBezTo>
                  <a:cubicBezTo>
                    <a:pt x="258" y="231"/>
                    <a:pt x="275" y="213"/>
                    <a:pt x="285" y="190"/>
                  </a:cubicBezTo>
                  <a:cubicBezTo>
                    <a:pt x="283" y="181"/>
                    <a:pt x="286" y="172"/>
                    <a:pt x="288" y="163"/>
                  </a:cubicBezTo>
                  <a:cubicBezTo>
                    <a:pt x="291" y="148"/>
                    <a:pt x="294" y="134"/>
                    <a:pt x="289" y="120"/>
                  </a:cubicBezTo>
                  <a:cubicBezTo>
                    <a:pt x="284" y="106"/>
                    <a:pt x="278" y="93"/>
                    <a:pt x="277" y="79"/>
                  </a:cubicBezTo>
                  <a:cubicBezTo>
                    <a:pt x="276" y="70"/>
                    <a:pt x="276" y="64"/>
                    <a:pt x="277" y="57"/>
                  </a:cubicBezTo>
                  <a:cubicBezTo>
                    <a:pt x="270" y="45"/>
                    <a:pt x="260" y="34"/>
                    <a:pt x="247" y="26"/>
                  </a:cubicBezTo>
                  <a:cubicBezTo>
                    <a:pt x="222" y="11"/>
                    <a:pt x="190" y="0"/>
                    <a:pt x="160" y="2"/>
                  </a:cubicBezTo>
                  <a:cubicBezTo>
                    <a:pt x="140" y="3"/>
                    <a:pt x="118" y="7"/>
                    <a:pt x="96" y="7"/>
                  </a:cubicBezTo>
                  <a:cubicBezTo>
                    <a:pt x="95" y="7"/>
                    <a:pt x="95" y="8"/>
                    <a:pt x="93" y="9"/>
                  </a:cubicBezTo>
                  <a:cubicBezTo>
                    <a:pt x="61" y="24"/>
                    <a:pt x="30" y="54"/>
                    <a:pt x="11" y="89"/>
                  </a:cubicBezTo>
                  <a:cubicBezTo>
                    <a:pt x="8" y="102"/>
                    <a:pt x="2" y="114"/>
                    <a:pt x="1" y="127"/>
                  </a:cubicBezTo>
                  <a:cubicBezTo>
                    <a:pt x="0" y="135"/>
                    <a:pt x="0" y="143"/>
                    <a:pt x="1" y="152"/>
                  </a:cubicBezTo>
                  <a:cubicBezTo>
                    <a:pt x="10" y="183"/>
                    <a:pt x="23" y="214"/>
                    <a:pt x="42" y="240"/>
                  </a:cubicBezTo>
                  <a:cubicBezTo>
                    <a:pt x="50" y="247"/>
                    <a:pt x="58" y="253"/>
                    <a:pt x="66" y="259"/>
                  </a:cubicBezTo>
                  <a:close/>
                </a:path>
              </a:pathLst>
            </a:custGeom>
            <a:solidFill>
              <a:srgbClr val="F8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40F5BB9A-9EA0-4C4A-8753-5E67F6D00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1966"/>
              <a:ext cx="733" cy="129"/>
            </a:xfrm>
            <a:custGeom>
              <a:avLst/>
              <a:gdLst>
                <a:gd name="T0" fmla="*/ 270 w 273"/>
                <a:gd name="T1" fmla="*/ 11 h 48"/>
                <a:gd name="T2" fmla="*/ 266 w 273"/>
                <a:gd name="T3" fmla="*/ 0 h 48"/>
                <a:gd name="T4" fmla="*/ 0 w 273"/>
                <a:gd name="T5" fmla="*/ 18 h 48"/>
                <a:gd name="T6" fmla="*/ 2 w 273"/>
                <a:gd name="T7" fmla="*/ 48 h 48"/>
                <a:gd name="T8" fmla="*/ 273 w 273"/>
                <a:gd name="T9" fmla="*/ 30 h 48"/>
                <a:gd name="T10" fmla="*/ 270 w 273"/>
                <a:gd name="T11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48">
                  <a:moveTo>
                    <a:pt x="270" y="11"/>
                  </a:moveTo>
                  <a:cubicBezTo>
                    <a:pt x="268" y="7"/>
                    <a:pt x="267" y="3"/>
                    <a:pt x="266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73" y="30"/>
                    <a:pt x="273" y="30"/>
                    <a:pt x="273" y="30"/>
                  </a:cubicBezTo>
                  <a:cubicBezTo>
                    <a:pt x="273" y="24"/>
                    <a:pt x="272" y="17"/>
                    <a:pt x="270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66552180-C4BE-4F83-BBF3-6555DB1FF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143"/>
              <a:ext cx="700" cy="126"/>
            </a:xfrm>
            <a:custGeom>
              <a:avLst/>
              <a:gdLst>
                <a:gd name="T0" fmla="*/ 261 w 261"/>
                <a:gd name="T1" fmla="*/ 0 h 47"/>
                <a:gd name="T2" fmla="*/ 0 w 261"/>
                <a:gd name="T3" fmla="*/ 17 h 47"/>
                <a:gd name="T4" fmla="*/ 1 w 261"/>
                <a:gd name="T5" fmla="*/ 39 h 47"/>
                <a:gd name="T6" fmla="*/ 6 w 261"/>
                <a:gd name="T7" fmla="*/ 47 h 47"/>
                <a:gd name="T8" fmla="*/ 253 w 261"/>
                <a:gd name="T9" fmla="*/ 31 h 47"/>
                <a:gd name="T10" fmla="*/ 261 w 261"/>
                <a:gd name="T11" fmla="*/ 15 h 47"/>
                <a:gd name="T12" fmla="*/ 261 w 261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47">
                  <a:moveTo>
                    <a:pt x="26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3" y="41"/>
                    <a:pt x="4" y="44"/>
                    <a:pt x="6" y="47"/>
                  </a:cubicBezTo>
                  <a:cubicBezTo>
                    <a:pt x="253" y="31"/>
                    <a:pt x="253" y="31"/>
                    <a:pt x="253" y="31"/>
                  </a:cubicBezTo>
                  <a:cubicBezTo>
                    <a:pt x="256" y="26"/>
                    <a:pt x="259" y="20"/>
                    <a:pt x="261" y="15"/>
                  </a:cubicBezTo>
                  <a:cubicBezTo>
                    <a:pt x="260" y="10"/>
                    <a:pt x="261" y="5"/>
                    <a:pt x="26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145CA8B0-464D-4A1F-9AFF-96FB8277E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" y="1674"/>
              <a:ext cx="520" cy="222"/>
            </a:xfrm>
            <a:custGeom>
              <a:avLst/>
              <a:gdLst>
                <a:gd name="T0" fmla="*/ 169 w 194"/>
                <a:gd name="T1" fmla="*/ 26 h 83"/>
                <a:gd name="T2" fmla="*/ 82 w 194"/>
                <a:gd name="T3" fmla="*/ 2 h 83"/>
                <a:gd name="T4" fmla="*/ 32 w 194"/>
                <a:gd name="T5" fmla="*/ 6 h 83"/>
                <a:gd name="T6" fmla="*/ 0 w 194"/>
                <a:gd name="T7" fmla="*/ 43 h 83"/>
                <a:gd name="T8" fmla="*/ 112 w 194"/>
                <a:gd name="T9" fmla="*/ 80 h 83"/>
                <a:gd name="T10" fmla="*/ 194 w 194"/>
                <a:gd name="T11" fmla="*/ 49 h 83"/>
                <a:gd name="T12" fmla="*/ 169 w 194"/>
                <a:gd name="T13" fmla="*/ 2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83">
                  <a:moveTo>
                    <a:pt x="169" y="26"/>
                  </a:moveTo>
                  <a:cubicBezTo>
                    <a:pt x="144" y="11"/>
                    <a:pt x="112" y="0"/>
                    <a:pt x="82" y="2"/>
                  </a:cubicBezTo>
                  <a:cubicBezTo>
                    <a:pt x="66" y="3"/>
                    <a:pt x="49" y="5"/>
                    <a:pt x="32" y="6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30" y="68"/>
                    <a:pt x="69" y="83"/>
                    <a:pt x="112" y="80"/>
                  </a:cubicBezTo>
                  <a:cubicBezTo>
                    <a:pt x="143" y="78"/>
                    <a:pt x="171" y="67"/>
                    <a:pt x="194" y="49"/>
                  </a:cubicBezTo>
                  <a:cubicBezTo>
                    <a:pt x="188" y="40"/>
                    <a:pt x="179" y="32"/>
                    <a:pt x="169" y="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315D7565-011D-413E-8A5C-24F24C772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1690"/>
              <a:ext cx="127" cy="99"/>
            </a:xfrm>
            <a:custGeom>
              <a:avLst/>
              <a:gdLst>
                <a:gd name="T0" fmla="*/ 47 w 47"/>
                <a:gd name="T1" fmla="*/ 0 h 37"/>
                <a:gd name="T2" fmla="*/ 33 w 47"/>
                <a:gd name="T3" fmla="*/ 1 h 37"/>
                <a:gd name="T4" fmla="*/ 30 w 47"/>
                <a:gd name="T5" fmla="*/ 3 h 37"/>
                <a:gd name="T6" fmla="*/ 0 w 47"/>
                <a:gd name="T7" fmla="*/ 22 h 37"/>
                <a:gd name="T8" fmla="*/ 15 w 47"/>
                <a:gd name="T9" fmla="*/ 37 h 37"/>
                <a:gd name="T10" fmla="*/ 47 w 4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7">
                  <a:moveTo>
                    <a:pt x="47" y="0"/>
                  </a:moveTo>
                  <a:cubicBezTo>
                    <a:pt x="42" y="1"/>
                    <a:pt x="38" y="1"/>
                    <a:pt x="33" y="1"/>
                  </a:cubicBezTo>
                  <a:cubicBezTo>
                    <a:pt x="32" y="1"/>
                    <a:pt x="32" y="2"/>
                    <a:pt x="30" y="3"/>
                  </a:cubicBezTo>
                  <a:cubicBezTo>
                    <a:pt x="20" y="8"/>
                    <a:pt x="10" y="14"/>
                    <a:pt x="0" y="22"/>
                  </a:cubicBezTo>
                  <a:cubicBezTo>
                    <a:pt x="4" y="27"/>
                    <a:pt x="10" y="32"/>
                    <a:pt x="15" y="3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1C5A393-00CC-446C-972F-E5D7E8147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2314"/>
              <a:ext cx="198" cy="196"/>
            </a:xfrm>
            <a:custGeom>
              <a:avLst/>
              <a:gdLst>
                <a:gd name="T0" fmla="*/ 48 w 74"/>
                <a:gd name="T1" fmla="*/ 8 h 73"/>
                <a:gd name="T2" fmla="*/ 39 w 74"/>
                <a:gd name="T3" fmla="*/ 0 h 73"/>
                <a:gd name="T4" fmla="*/ 7 w 74"/>
                <a:gd name="T5" fmla="*/ 36 h 73"/>
                <a:gd name="T6" fmla="*/ 9 w 74"/>
                <a:gd name="T7" fmla="*/ 65 h 73"/>
                <a:gd name="T8" fmla="*/ 39 w 74"/>
                <a:gd name="T9" fmla="*/ 63 h 73"/>
                <a:gd name="T10" fmla="*/ 74 w 74"/>
                <a:gd name="T11" fmla="*/ 22 h 73"/>
                <a:gd name="T12" fmla="*/ 48 w 74"/>
                <a:gd name="T13" fmla="*/ 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3">
                  <a:moveTo>
                    <a:pt x="48" y="8"/>
                  </a:moveTo>
                  <a:cubicBezTo>
                    <a:pt x="45" y="6"/>
                    <a:pt x="42" y="3"/>
                    <a:pt x="39" y="0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0" y="45"/>
                    <a:pt x="1" y="58"/>
                    <a:pt x="9" y="65"/>
                  </a:cubicBezTo>
                  <a:cubicBezTo>
                    <a:pt x="18" y="73"/>
                    <a:pt x="31" y="72"/>
                    <a:pt x="39" y="6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65" y="19"/>
                    <a:pt x="56" y="15"/>
                    <a:pt x="48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665F65F6-FD78-4A5E-8EB8-13E79882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" y="2381"/>
              <a:ext cx="453" cy="474"/>
            </a:xfrm>
            <a:custGeom>
              <a:avLst/>
              <a:gdLst>
                <a:gd name="T0" fmla="*/ 83 w 169"/>
                <a:gd name="T1" fmla="*/ 19 h 177"/>
                <a:gd name="T2" fmla="*/ 15 w 169"/>
                <a:gd name="T3" fmla="*/ 97 h 177"/>
                <a:gd name="T4" fmla="*/ 22 w 169"/>
                <a:gd name="T5" fmla="*/ 160 h 177"/>
                <a:gd name="T6" fmla="*/ 86 w 169"/>
                <a:gd name="T7" fmla="*/ 158 h 177"/>
                <a:gd name="T8" fmla="*/ 154 w 169"/>
                <a:gd name="T9" fmla="*/ 81 h 177"/>
                <a:gd name="T10" fmla="*/ 147 w 169"/>
                <a:gd name="T11" fmla="*/ 17 h 177"/>
                <a:gd name="T12" fmla="*/ 83 w 169"/>
                <a:gd name="T13" fmla="*/ 1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77">
                  <a:moveTo>
                    <a:pt x="83" y="19"/>
                  </a:moveTo>
                  <a:cubicBezTo>
                    <a:pt x="15" y="97"/>
                    <a:pt x="15" y="97"/>
                    <a:pt x="15" y="97"/>
                  </a:cubicBezTo>
                  <a:cubicBezTo>
                    <a:pt x="0" y="114"/>
                    <a:pt x="3" y="143"/>
                    <a:pt x="22" y="160"/>
                  </a:cubicBezTo>
                  <a:cubicBezTo>
                    <a:pt x="42" y="177"/>
                    <a:pt x="70" y="176"/>
                    <a:pt x="86" y="158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69" y="63"/>
                    <a:pt x="166" y="35"/>
                    <a:pt x="147" y="17"/>
                  </a:cubicBezTo>
                  <a:cubicBezTo>
                    <a:pt x="127" y="0"/>
                    <a:pt x="99" y="1"/>
                    <a:pt x="83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07D976CA-773B-4A4C-962F-FBB96BBDA2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" y="1610"/>
              <a:ext cx="869" cy="865"/>
            </a:xfrm>
            <a:custGeom>
              <a:avLst/>
              <a:gdLst>
                <a:gd name="T0" fmla="*/ 152 w 324"/>
                <a:gd name="T1" fmla="*/ 5 h 323"/>
                <a:gd name="T2" fmla="*/ 6 w 324"/>
                <a:gd name="T3" fmla="*/ 172 h 323"/>
                <a:gd name="T4" fmla="*/ 172 w 324"/>
                <a:gd name="T5" fmla="*/ 317 h 323"/>
                <a:gd name="T6" fmla="*/ 318 w 324"/>
                <a:gd name="T7" fmla="*/ 151 h 323"/>
                <a:gd name="T8" fmla="*/ 152 w 324"/>
                <a:gd name="T9" fmla="*/ 5 h 323"/>
                <a:gd name="T10" fmla="*/ 171 w 324"/>
                <a:gd name="T11" fmla="*/ 294 h 323"/>
                <a:gd name="T12" fmla="*/ 29 w 324"/>
                <a:gd name="T13" fmla="*/ 170 h 323"/>
                <a:gd name="T14" fmla="*/ 153 w 324"/>
                <a:gd name="T15" fmla="*/ 29 h 323"/>
                <a:gd name="T16" fmla="*/ 295 w 324"/>
                <a:gd name="T17" fmla="*/ 152 h 323"/>
                <a:gd name="T18" fmla="*/ 171 w 324"/>
                <a:gd name="T19" fmla="*/ 29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323">
                  <a:moveTo>
                    <a:pt x="152" y="5"/>
                  </a:moveTo>
                  <a:cubicBezTo>
                    <a:pt x="66" y="11"/>
                    <a:pt x="0" y="86"/>
                    <a:pt x="6" y="172"/>
                  </a:cubicBezTo>
                  <a:cubicBezTo>
                    <a:pt x="12" y="258"/>
                    <a:pt x="86" y="323"/>
                    <a:pt x="172" y="317"/>
                  </a:cubicBezTo>
                  <a:cubicBezTo>
                    <a:pt x="259" y="312"/>
                    <a:pt x="324" y="237"/>
                    <a:pt x="318" y="151"/>
                  </a:cubicBezTo>
                  <a:cubicBezTo>
                    <a:pt x="312" y="65"/>
                    <a:pt x="238" y="0"/>
                    <a:pt x="152" y="5"/>
                  </a:cubicBezTo>
                  <a:close/>
                  <a:moveTo>
                    <a:pt x="171" y="294"/>
                  </a:moveTo>
                  <a:cubicBezTo>
                    <a:pt x="98" y="299"/>
                    <a:pt x="34" y="243"/>
                    <a:pt x="29" y="170"/>
                  </a:cubicBezTo>
                  <a:cubicBezTo>
                    <a:pt x="24" y="97"/>
                    <a:pt x="80" y="33"/>
                    <a:pt x="153" y="29"/>
                  </a:cubicBezTo>
                  <a:cubicBezTo>
                    <a:pt x="227" y="24"/>
                    <a:pt x="290" y="79"/>
                    <a:pt x="295" y="152"/>
                  </a:cubicBezTo>
                  <a:cubicBezTo>
                    <a:pt x="300" y="226"/>
                    <a:pt x="244" y="289"/>
                    <a:pt x="171" y="2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5"/>
          <p:cNvSpPr txBox="1">
            <a:spLocks/>
          </p:cNvSpPr>
          <p:nvPr/>
        </p:nvSpPr>
        <p:spPr>
          <a:xfrm>
            <a:off x="457200" y="154484"/>
            <a:ext cx="8229600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0" cap="all" spc="25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altLang="en-US" dirty="0">
                <a:latin typeface="+mj-lt"/>
              </a:rPr>
              <a:t>Why Are Overall Costs Lower?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3916110" y="901903"/>
            <a:ext cx="5274179" cy="61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69863" indent="-169863" algn="l" defTabSz="4572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 sz="2000" b="1" kern="1200">
                <a:solidFill>
                  <a:srgbClr val="262626"/>
                </a:solidFill>
                <a:latin typeface="Georgia"/>
                <a:ea typeface="+mn-ea"/>
                <a:cs typeface="Georgia"/>
              </a:defRPr>
            </a:lvl1pPr>
            <a:lvl2pPr marL="285750" indent="-1698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600" b="1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2pPr>
            <a:lvl3pPr marL="401638" indent="-1714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400" b="0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3pPr>
            <a:lvl4pPr marL="515938" indent="-176213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000" b="1" kern="0" cap="all" spc="5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4pPr>
            <a:lvl5pPr marL="625475" indent="-169863" algn="l" defTabSz="457200" rtl="0" eaLnBrk="1" latinLnBrk="0" hangingPunct="1">
              <a:lnSpc>
                <a:spcPts val="18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000" b="0" kern="0" cap="all" spc="9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99"/>
              </a:buClr>
              <a:buNone/>
            </a:pPr>
            <a:r>
              <a:rPr lang="en-US" altLang="en-US" sz="1800" dirty="0">
                <a:solidFill>
                  <a:schemeClr val="accent1"/>
                </a:solidFill>
                <a:latin typeface="+mn-lt"/>
              </a:rPr>
              <a:t>Recapturing Previously Lost Dollars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1" y="1414933"/>
            <a:ext cx="55626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Georgia"/>
              </a:rPr>
              <a:t>Premiums based on your loss experience</a:t>
            </a:r>
          </a:p>
          <a:p>
            <a:pPr marL="115888" indent="-11588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Georgia"/>
              </a:rPr>
              <a:t>Insulated from market conditions</a:t>
            </a:r>
          </a:p>
          <a:p>
            <a:pPr marL="115888" indent="-11588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Georgia"/>
              </a:rPr>
              <a:t>Operating costs are lower</a:t>
            </a:r>
          </a:p>
          <a:p>
            <a:pPr marL="115888" indent="-11588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Georgia"/>
              </a:rPr>
              <a:t>Only good risks are accepted</a:t>
            </a:r>
          </a:p>
          <a:p>
            <a:pPr marL="115888" indent="-11588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Georgia"/>
              </a:rPr>
              <a:t>Enhanced loss prevention and claims management</a:t>
            </a:r>
          </a:p>
          <a:p>
            <a:pPr marL="115888" indent="-11588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Georgia"/>
              </a:rPr>
              <a:t>Return of unused loss funds and investment income</a:t>
            </a:r>
          </a:p>
        </p:txBody>
      </p:sp>
      <p:grpSp>
        <p:nvGrpSpPr>
          <p:cNvPr id="2" name="Graphic 8">
            <a:extLst>
              <a:ext uri="{FF2B5EF4-FFF2-40B4-BE49-F238E27FC236}">
                <a16:creationId xmlns:a16="http://schemas.microsoft.com/office/drawing/2014/main" id="{5C5582D7-5D78-4062-9E72-26171B4C2FD6}"/>
              </a:ext>
            </a:extLst>
          </p:cNvPr>
          <p:cNvGrpSpPr/>
          <p:nvPr/>
        </p:nvGrpSpPr>
        <p:grpSpPr>
          <a:xfrm>
            <a:off x="2766525" y="2764663"/>
            <a:ext cx="662476" cy="645284"/>
            <a:chOff x="-1466308" y="3780533"/>
            <a:chExt cx="415290" cy="41537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F894D1A-D9D6-4022-96C4-08E5CBBB20EE}"/>
                </a:ext>
              </a:extLst>
            </p:cNvPr>
            <p:cNvSpPr/>
            <p:nvPr/>
          </p:nvSpPr>
          <p:spPr>
            <a:xfrm>
              <a:off x="-1466308" y="3780533"/>
              <a:ext cx="213299" cy="415372"/>
            </a:xfrm>
            <a:custGeom>
              <a:avLst/>
              <a:gdLst>
                <a:gd name="connsiteX0" fmla="*/ 111168 w 213299"/>
                <a:gd name="connsiteY0" fmla="*/ 309620 h 415371"/>
                <a:gd name="connsiteX1" fmla="*/ 111168 w 213299"/>
                <a:gd name="connsiteY1" fmla="*/ 111140 h 415371"/>
                <a:gd name="connsiteX2" fmla="*/ 210408 w 213299"/>
                <a:gd name="connsiteY2" fmla="*/ 70052 h 415371"/>
                <a:gd name="connsiteX3" fmla="*/ 210408 w 213299"/>
                <a:gd name="connsiteY3" fmla="*/ 8420 h 415371"/>
                <a:gd name="connsiteX4" fmla="*/ 67610 w 213299"/>
                <a:gd name="connsiteY4" fmla="*/ 67582 h 415371"/>
                <a:gd name="connsiteX5" fmla="*/ 67610 w 213299"/>
                <a:gd name="connsiteY5" fmla="*/ 353178 h 415371"/>
                <a:gd name="connsiteX6" fmla="*/ 210408 w 213299"/>
                <a:gd name="connsiteY6" fmla="*/ 412341 h 415371"/>
                <a:gd name="connsiteX7" fmla="*/ 210408 w 213299"/>
                <a:gd name="connsiteY7" fmla="*/ 350821 h 415371"/>
                <a:gd name="connsiteX8" fmla="*/ 111168 w 213299"/>
                <a:gd name="connsiteY8" fmla="*/ 309620 h 4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299" h="415371">
                  <a:moveTo>
                    <a:pt x="111168" y="309620"/>
                  </a:moveTo>
                  <a:cubicBezTo>
                    <a:pt x="56384" y="254836"/>
                    <a:pt x="56384" y="165924"/>
                    <a:pt x="111168" y="111140"/>
                  </a:cubicBezTo>
                  <a:cubicBezTo>
                    <a:pt x="138560" y="83748"/>
                    <a:pt x="174484" y="70052"/>
                    <a:pt x="210408" y="70052"/>
                  </a:cubicBezTo>
                  <a:lnTo>
                    <a:pt x="210408" y="8420"/>
                  </a:lnTo>
                  <a:cubicBezTo>
                    <a:pt x="158655" y="8420"/>
                    <a:pt x="107014" y="28178"/>
                    <a:pt x="67610" y="67582"/>
                  </a:cubicBezTo>
                  <a:cubicBezTo>
                    <a:pt x="-11310" y="146503"/>
                    <a:pt x="-11310" y="274370"/>
                    <a:pt x="67610" y="353178"/>
                  </a:cubicBezTo>
                  <a:cubicBezTo>
                    <a:pt x="107014" y="392582"/>
                    <a:pt x="158767" y="412341"/>
                    <a:pt x="210408" y="412341"/>
                  </a:cubicBezTo>
                  <a:lnTo>
                    <a:pt x="210408" y="350821"/>
                  </a:lnTo>
                  <a:cubicBezTo>
                    <a:pt x="174484" y="350821"/>
                    <a:pt x="138560" y="337125"/>
                    <a:pt x="111168" y="30962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FEBEE6E-3F17-4C0D-9CD5-041D34FD091A}"/>
                </a:ext>
              </a:extLst>
            </p:cNvPr>
            <p:cNvSpPr/>
            <p:nvPr/>
          </p:nvSpPr>
          <p:spPr>
            <a:xfrm>
              <a:off x="-1264317" y="3780535"/>
              <a:ext cx="213299" cy="415372"/>
            </a:xfrm>
            <a:custGeom>
              <a:avLst/>
              <a:gdLst>
                <a:gd name="connsiteX0" fmla="*/ 8420 w 213299"/>
                <a:gd name="connsiteY0" fmla="*/ 8420 h 415371"/>
                <a:gd name="connsiteX1" fmla="*/ 8420 w 213299"/>
                <a:gd name="connsiteY1" fmla="*/ 70052 h 415371"/>
                <a:gd name="connsiteX2" fmla="*/ 107660 w 213299"/>
                <a:gd name="connsiteY2" fmla="*/ 111140 h 415371"/>
                <a:gd name="connsiteX3" fmla="*/ 107660 w 213299"/>
                <a:gd name="connsiteY3" fmla="*/ 309620 h 415371"/>
                <a:gd name="connsiteX4" fmla="*/ 8420 w 213299"/>
                <a:gd name="connsiteY4" fmla="*/ 350708 h 415371"/>
                <a:gd name="connsiteX5" fmla="*/ 8420 w 213299"/>
                <a:gd name="connsiteY5" fmla="*/ 412341 h 415371"/>
                <a:gd name="connsiteX6" fmla="*/ 151218 w 213299"/>
                <a:gd name="connsiteY6" fmla="*/ 353178 h 415371"/>
                <a:gd name="connsiteX7" fmla="*/ 151218 w 213299"/>
                <a:gd name="connsiteY7" fmla="*/ 67582 h 415371"/>
                <a:gd name="connsiteX8" fmla="*/ 8420 w 213299"/>
                <a:gd name="connsiteY8" fmla="*/ 8420 h 4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299" h="415371">
                  <a:moveTo>
                    <a:pt x="8420" y="8420"/>
                  </a:moveTo>
                  <a:lnTo>
                    <a:pt x="8420" y="70052"/>
                  </a:lnTo>
                  <a:cubicBezTo>
                    <a:pt x="44344" y="70052"/>
                    <a:pt x="80268" y="83748"/>
                    <a:pt x="107660" y="111140"/>
                  </a:cubicBezTo>
                  <a:cubicBezTo>
                    <a:pt x="162444" y="165924"/>
                    <a:pt x="162444" y="254836"/>
                    <a:pt x="107660" y="309620"/>
                  </a:cubicBezTo>
                  <a:cubicBezTo>
                    <a:pt x="80268" y="337012"/>
                    <a:pt x="44344" y="350708"/>
                    <a:pt x="8420" y="350708"/>
                  </a:cubicBezTo>
                  <a:lnTo>
                    <a:pt x="8420" y="412341"/>
                  </a:lnTo>
                  <a:cubicBezTo>
                    <a:pt x="60061" y="412341"/>
                    <a:pt x="111814" y="392582"/>
                    <a:pt x="151218" y="353178"/>
                  </a:cubicBezTo>
                  <a:cubicBezTo>
                    <a:pt x="230138" y="274258"/>
                    <a:pt x="230138" y="146390"/>
                    <a:pt x="151218" y="67582"/>
                  </a:cubicBezTo>
                  <a:cubicBezTo>
                    <a:pt x="111814" y="28178"/>
                    <a:pt x="60061" y="8420"/>
                    <a:pt x="8420" y="842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071E769-6FF3-4D25-AE18-B1D2F8F317D4}"/>
                </a:ext>
              </a:extLst>
            </p:cNvPr>
            <p:cNvSpPr/>
            <p:nvPr/>
          </p:nvSpPr>
          <p:spPr>
            <a:xfrm>
              <a:off x="-1323706" y="3858558"/>
              <a:ext cx="134715" cy="258204"/>
            </a:xfrm>
            <a:custGeom>
              <a:avLst/>
              <a:gdLst>
                <a:gd name="connsiteX0" fmla="*/ 107884 w 134715"/>
                <a:gd name="connsiteY0" fmla="*/ 129102 h 258204"/>
                <a:gd name="connsiteX1" fmla="*/ 80043 w 134715"/>
                <a:gd name="connsiteY1" fmla="*/ 115069 h 258204"/>
                <a:gd name="connsiteX2" fmla="*/ 72185 w 134715"/>
                <a:gd name="connsiteY2" fmla="*/ 112487 h 258204"/>
                <a:gd name="connsiteX3" fmla="*/ 67807 w 134715"/>
                <a:gd name="connsiteY3" fmla="*/ 110803 h 258204"/>
                <a:gd name="connsiteX4" fmla="*/ 54223 w 134715"/>
                <a:gd name="connsiteY4" fmla="*/ 102945 h 258204"/>
                <a:gd name="connsiteX5" fmla="*/ 49171 w 134715"/>
                <a:gd name="connsiteY5" fmla="*/ 89810 h 258204"/>
                <a:gd name="connsiteX6" fmla="*/ 54223 w 134715"/>
                <a:gd name="connsiteY6" fmla="*/ 76114 h 258204"/>
                <a:gd name="connsiteX7" fmla="*/ 67245 w 134715"/>
                <a:gd name="connsiteY7" fmla="*/ 70725 h 258204"/>
                <a:gd name="connsiteX8" fmla="*/ 67807 w 134715"/>
                <a:gd name="connsiteY8" fmla="*/ 70725 h 258204"/>
                <a:gd name="connsiteX9" fmla="*/ 81390 w 134715"/>
                <a:gd name="connsiteY9" fmla="*/ 75777 h 258204"/>
                <a:gd name="connsiteX10" fmla="*/ 87789 w 134715"/>
                <a:gd name="connsiteY10" fmla="*/ 89698 h 258204"/>
                <a:gd name="connsiteX11" fmla="*/ 122703 w 134715"/>
                <a:gd name="connsiteY11" fmla="*/ 89698 h 258204"/>
                <a:gd name="connsiteX12" fmla="*/ 114845 w 134715"/>
                <a:gd name="connsiteY12" fmla="*/ 62867 h 258204"/>
                <a:gd name="connsiteX13" fmla="*/ 95648 w 134715"/>
                <a:gd name="connsiteY13" fmla="*/ 44344 h 258204"/>
                <a:gd name="connsiteX14" fmla="*/ 83187 w 134715"/>
                <a:gd name="connsiteY14" fmla="*/ 39516 h 258204"/>
                <a:gd name="connsiteX15" fmla="*/ 83187 w 134715"/>
                <a:gd name="connsiteY15" fmla="*/ 8420 h 258204"/>
                <a:gd name="connsiteX16" fmla="*/ 67807 w 134715"/>
                <a:gd name="connsiteY16" fmla="*/ 8420 h 258204"/>
                <a:gd name="connsiteX17" fmla="*/ 54223 w 134715"/>
                <a:gd name="connsiteY17" fmla="*/ 8420 h 258204"/>
                <a:gd name="connsiteX18" fmla="*/ 54223 w 134715"/>
                <a:gd name="connsiteY18" fmla="*/ 39853 h 258204"/>
                <a:gd name="connsiteX19" fmla="*/ 54223 w 134715"/>
                <a:gd name="connsiteY19" fmla="*/ 39853 h 258204"/>
                <a:gd name="connsiteX20" fmla="*/ 41986 w 134715"/>
                <a:gd name="connsiteY20" fmla="*/ 44793 h 258204"/>
                <a:gd name="connsiteX21" fmla="*/ 22453 w 134715"/>
                <a:gd name="connsiteY21" fmla="*/ 63653 h 258204"/>
                <a:gd name="connsiteX22" fmla="*/ 15268 w 134715"/>
                <a:gd name="connsiteY22" fmla="*/ 89473 h 258204"/>
                <a:gd name="connsiteX23" fmla="*/ 21667 w 134715"/>
                <a:gd name="connsiteY23" fmla="*/ 114059 h 258204"/>
                <a:gd name="connsiteX24" fmla="*/ 38955 w 134715"/>
                <a:gd name="connsiteY24" fmla="*/ 132470 h 258204"/>
                <a:gd name="connsiteX25" fmla="*/ 54111 w 134715"/>
                <a:gd name="connsiteY25" fmla="*/ 139542 h 258204"/>
                <a:gd name="connsiteX26" fmla="*/ 61408 w 134715"/>
                <a:gd name="connsiteY26" fmla="*/ 141900 h 258204"/>
                <a:gd name="connsiteX27" fmla="*/ 67807 w 134715"/>
                <a:gd name="connsiteY27" fmla="*/ 144145 h 258204"/>
                <a:gd name="connsiteX28" fmla="*/ 84871 w 134715"/>
                <a:gd name="connsiteY28" fmla="*/ 153351 h 258204"/>
                <a:gd name="connsiteX29" fmla="*/ 93178 w 134715"/>
                <a:gd name="connsiteY29" fmla="*/ 172435 h 258204"/>
                <a:gd name="connsiteX30" fmla="*/ 86330 w 134715"/>
                <a:gd name="connsiteY30" fmla="*/ 189275 h 258204"/>
                <a:gd name="connsiteX31" fmla="*/ 69042 w 134715"/>
                <a:gd name="connsiteY31" fmla="*/ 195898 h 258204"/>
                <a:gd name="connsiteX32" fmla="*/ 67807 w 134715"/>
                <a:gd name="connsiteY32" fmla="*/ 195786 h 258204"/>
                <a:gd name="connsiteX33" fmla="*/ 51304 w 134715"/>
                <a:gd name="connsiteY33" fmla="*/ 189612 h 258204"/>
                <a:gd name="connsiteX34" fmla="*/ 43895 w 134715"/>
                <a:gd name="connsiteY34" fmla="*/ 172660 h 258204"/>
                <a:gd name="connsiteX35" fmla="*/ 8420 w 134715"/>
                <a:gd name="connsiteY35" fmla="*/ 172660 h 258204"/>
                <a:gd name="connsiteX36" fmla="*/ 12573 w 134715"/>
                <a:gd name="connsiteY36" fmla="*/ 192979 h 258204"/>
                <a:gd name="connsiteX37" fmla="*/ 24249 w 134715"/>
                <a:gd name="connsiteY37" fmla="*/ 210717 h 258204"/>
                <a:gd name="connsiteX38" fmla="*/ 54111 w 134715"/>
                <a:gd name="connsiteY38" fmla="*/ 227220 h 258204"/>
                <a:gd name="connsiteX39" fmla="*/ 54111 w 134715"/>
                <a:gd name="connsiteY39" fmla="*/ 257755 h 258204"/>
                <a:gd name="connsiteX40" fmla="*/ 67694 w 134715"/>
                <a:gd name="connsiteY40" fmla="*/ 257755 h 258204"/>
                <a:gd name="connsiteX41" fmla="*/ 83074 w 134715"/>
                <a:gd name="connsiteY41" fmla="*/ 257755 h 258204"/>
                <a:gd name="connsiteX42" fmla="*/ 83074 w 134715"/>
                <a:gd name="connsiteY42" fmla="*/ 226770 h 258204"/>
                <a:gd name="connsiteX43" fmla="*/ 97556 w 134715"/>
                <a:gd name="connsiteY43" fmla="*/ 220821 h 258204"/>
                <a:gd name="connsiteX44" fmla="*/ 119111 w 134715"/>
                <a:gd name="connsiteY44" fmla="*/ 199603 h 258204"/>
                <a:gd name="connsiteX45" fmla="*/ 126969 w 134715"/>
                <a:gd name="connsiteY45" fmla="*/ 169966 h 258204"/>
                <a:gd name="connsiteX46" fmla="*/ 107884 w 134715"/>
                <a:gd name="connsiteY46" fmla="*/ 129102 h 25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4715" h="258204">
                  <a:moveTo>
                    <a:pt x="107884" y="129102"/>
                  </a:moveTo>
                  <a:cubicBezTo>
                    <a:pt x="101485" y="123938"/>
                    <a:pt x="92280" y="119335"/>
                    <a:pt x="80043" y="115069"/>
                  </a:cubicBezTo>
                  <a:lnTo>
                    <a:pt x="72185" y="112487"/>
                  </a:lnTo>
                  <a:cubicBezTo>
                    <a:pt x="70613" y="111926"/>
                    <a:pt x="69266" y="111365"/>
                    <a:pt x="67807" y="110803"/>
                  </a:cubicBezTo>
                  <a:cubicBezTo>
                    <a:pt x="61632" y="108333"/>
                    <a:pt x="56917" y="105639"/>
                    <a:pt x="54223" y="102945"/>
                  </a:cubicBezTo>
                  <a:cubicBezTo>
                    <a:pt x="50855" y="99577"/>
                    <a:pt x="49171" y="95199"/>
                    <a:pt x="49171" y="89810"/>
                  </a:cubicBezTo>
                  <a:cubicBezTo>
                    <a:pt x="49171" y="84197"/>
                    <a:pt x="50855" y="79594"/>
                    <a:pt x="54223" y="76114"/>
                  </a:cubicBezTo>
                  <a:cubicBezTo>
                    <a:pt x="57591" y="72522"/>
                    <a:pt x="61969" y="70725"/>
                    <a:pt x="67245" y="70725"/>
                  </a:cubicBezTo>
                  <a:cubicBezTo>
                    <a:pt x="67470" y="70725"/>
                    <a:pt x="67694" y="70725"/>
                    <a:pt x="67807" y="70725"/>
                  </a:cubicBezTo>
                  <a:cubicBezTo>
                    <a:pt x="73195" y="70838"/>
                    <a:pt x="77798" y="72522"/>
                    <a:pt x="81390" y="75777"/>
                  </a:cubicBezTo>
                  <a:cubicBezTo>
                    <a:pt x="85095" y="79145"/>
                    <a:pt x="87228" y="83860"/>
                    <a:pt x="87789" y="89698"/>
                  </a:cubicBezTo>
                  <a:lnTo>
                    <a:pt x="122703" y="89698"/>
                  </a:lnTo>
                  <a:cubicBezTo>
                    <a:pt x="122142" y="79819"/>
                    <a:pt x="119560" y="70838"/>
                    <a:pt x="114845" y="62867"/>
                  </a:cubicBezTo>
                  <a:cubicBezTo>
                    <a:pt x="110130" y="54896"/>
                    <a:pt x="103731" y="48722"/>
                    <a:pt x="95648" y="44344"/>
                  </a:cubicBezTo>
                  <a:cubicBezTo>
                    <a:pt x="91719" y="42211"/>
                    <a:pt x="87565" y="40527"/>
                    <a:pt x="83187" y="39516"/>
                  </a:cubicBezTo>
                  <a:lnTo>
                    <a:pt x="83187" y="8420"/>
                  </a:lnTo>
                  <a:lnTo>
                    <a:pt x="67807" y="8420"/>
                  </a:lnTo>
                  <a:lnTo>
                    <a:pt x="54223" y="8420"/>
                  </a:lnTo>
                  <a:lnTo>
                    <a:pt x="54223" y="39853"/>
                  </a:lnTo>
                  <a:lnTo>
                    <a:pt x="54223" y="39853"/>
                  </a:lnTo>
                  <a:cubicBezTo>
                    <a:pt x="49957" y="40976"/>
                    <a:pt x="45915" y="42660"/>
                    <a:pt x="41986" y="44793"/>
                  </a:cubicBezTo>
                  <a:cubicBezTo>
                    <a:pt x="33791" y="49396"/>
                    <a:pt x="27280" y="55682"/>
                    <a:pt x="22453" y="63653"/>
                  </a:cubicBezTo>
                  <a:cubicBezTo>
                    <a:pt x="17625" y="71624"/>
                    <a:pt x="15268" y="80268"/>
                    <a:pt x="15268" y="89473"/>
                  </a:cubicBezTo>
                  <a:cubicBezTo>
                    <a:pt x="15268" y="98118"/>
                    <a:pt x="17401" y="106313"/>
                    <a:pt x="21667" y="114059"/>
                  </a:cubicBezTo>
                  <a:cubicBezTo>
                    <a:pt x="25933" y="121805"/>
                    <a:pt x="31658" y="127867"/>
                    <a:pt x="38955" y="132470"/>
                  </a:cubicBezTo>
                  <a:cubicBezTo>
                    <a:pt x="42660" y="134827"/>
                    <a:pt x="47712" y="137185"/>
                    <a:pt x="54111" y="139542"/>
                  </a:cubicBezTo>
                  <a:cubicBezTo>
                    <a:pt x="55009" y="139767"/>
                    <a:pt x="57479" y="140553"/>
                    <a:pt x="61408" y="141900"/>
                  </a:cubicBezTo>
                  <a:cubicBezTo>
                    <a:pt x="63653" y="142686"/>
                    <a:pt x="65786" y="143359"/>
                    <a:pt x="67807" y="144145"/>
                  </a:cubicBezTo>
                  <a:cubicBezTo>
                    <a:pt x="75328" y="147064"/>
                    <a:pt x="81054" y="150095"/>
                    <a:pt x="84871" y="153351"/>
                  </a:cubicBezTo>
                  <a:cubicBezTo>
                    <a:pt x="90371" y="158066"/>
                    <a:pt x="93178" y="164465"/>
                    <a:pt x="93178" y="172435"/>
                  </a:cubicBezTo>
                  <a:cubicBezTo>
                    <a:pt x="93178" y="179171"/>
                    <a:pt x="90933" y="184897"/>
                    <a:pt x="86330" y="189275"/>
                  </a:cubicBezTo>
                  <a:cubicBezTo>
                    <a:pt x="81839" y="193765"/>
                    <a:pt x="76002" y="195898"/>
                    <a:pt x="69042" y="195898"/>
                  </a:cubicBezTo>
                  <a:cubicBezTo>
                    <a:pt x="68592" y="195898"/>
                    <a:pt x="68143" y="195898"/>
                    <a:pt x="67807" y="195786"/>
                  </a:cubicBezTo>
                  <a:cubicBezTo>
                    <a:pt x="61071" y="195562"/>
                    <a:pt x="55570" y="193541"/>
                    <a:pt x="51304" y="189612"/>
                  </a:cubicBezTo>
                  <a:cubicBezTo>
                    <a:pt x="46814" y="185458"/>
                    <a:pt x="44456" y="179845"/>
                    <a:pt x="43895" y="172660"/>
                  </a:cubicBezTo>
                  <a:lnTo>
                    <a:pt x="8420" y="172660"/>
                  </a:lnTo>
                  <a:cubicBezTo>
                    <a:pt x="8869" y="180967"/>
                    <a:pt x="10216" y="187815"/>
                    <a:pt x="12573" y="192979"/>
                  </a:cubicBezTo>
                  <a:cubicBezTo>
                    <a:pt x="15043" y="199491"/>
                    <a:pt x="18972" y="205441"/>
                    <a:pt x="24249" y="210717"/>
                  </a:cubicBezTo>
                  <a:cubicBezTo>
                    <a:pt x="32781" y="219361"/>
                    <a:pt x="42660" y="224862"/>
                    <a:pt x="54111" y="227220"/>
                  </a:cubicBezTo>
                  <a:lnTo>
                    <a:pt x="54111" y="257755"/>
                  </a:lnTo>
                  <a:lnTo>
                    <a:pt x="67694" y="257755"/>
                  </a:lnTo>
                  <a:lnTo>
                    <a:pt x="83074" y="257755"/>
                  </a:lnTo>
                  <a:lnTo>
                    <a:pt x="83074" y="226770"/>
                  </a:lnTo>
                  <a:cubicBezTo>
                    <a:pt x="88126" y="225536"/>
                    <a:pt x="92954" y="223515"/>
                    <a:pt x="97556" y="220821"/>
                  </a:cubicBezTo>
                  <a:cubicBezTo>
                    <a:pt x="106650" y="215656"/>
                    <a:pt x="113834" y="208584"/>
                    <a:pt x="119111" y="199603"/>
                  </a:cubicBezTo>
                  <a:cubicBezTo>
                    <a:pt x="124387" y="190622"/>
                    <a:pt x="126969" y="180743"/>
                    <a:pt x="126969" y="169966"/>
                  </a:cubicBezTo>
                  <a:cubicBezTo>
                    <a:pt x="127081" y="153238"/>
                    <a:pt x="120682" y="139655"/>
                    <a:pt x="107884" y="129102"/>
                  </a:cubicBezTo>
                  <a:close/>
                </a:path>
              </a:pathLst>
            </a:custGeom>
            <a:solidFill>
              <a:srgbClr val="3C3C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 rot="21298319">
            <a:off x="1258565" y="1336768"/>
            <a:ext cx="13949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chemeClr val="accent6"/>
                </a:solidFill>
                <a:latin typeface="+mj-lt"/>
              </a:rPr>
              <a:t>Premium</a:t>
            </a:r>
            <a:r>
              <a:rPr lang="en-US" altLang="en-US" sz="1800" b="1" dirty="0">
                <a:solidFill>
                  <a:schemeClr val="accent6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700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4355210-90B7-4AF3-91C6-51486461AC7F}"/>
              </a:ext>
            </a:extLst>
          </p:cNvPr>
          <p:cNvGrpSpPr/>
          <p:nvPr/>
        </p:nvGrpSpPr>
        <p:grpSpPr>
          <a:xfrm>
            <a:off x="1584672" y="361950"/>
            <a:ext cx="2530128" cy="595669"/>
            <a:chOff x="1584672" y="350439"/>
            <a:chExt cx="2530128" cy="595669"/>
          </a:xfrm>
        </p:grpSpPr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8B0A916B-B245-46DB-8160-58C82CE7F970}"/>
                </a:ext>
              </a:extLst>
            </p:cNvPr>
            <p:cNvSpPr txBox="1"/>
            <p:nvPr/>
          </p:nvSpPr>
          <p:spPr>
            <a:xfrm>
              <a:off x="1682758" y="819150"/>
              <a:ext cx="1528518" cy="126958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Muli"/>
                  <a:ea typeface="+mn-ea"/>
                  <a:cs typeface="Arial" panose="020B0604020202020204" pitchFamily="34" charset="0"/>
                </a:rPr>
                <a:t>Captive Manager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E16C6A8-67CE-42F2-BAD7-0000712A06F8}"/>
                </a:ext>
              </a:extLst>
            </p:cNvPr>
            <p:cNvGrpSpPr/>
            <p:nvPr/>
          </p:nvGrpSpPr>
          <p:grpSpPr>
            <a:xfrm>
              <a:off x="3309221" y="590550"/>
              <a:ext cx="805579" cy="53969"/>
              <a:chOff x="2514600" y="590550"/>
              <a:chExt cx="805579" cy="53969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0E88DE1E-3BB6-4696-999A-8ED24C3E63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14600" y="613868"/>
                <a:ext cx="774594" cy="0"/>
              </a:xfrm>
              <a:prstGeom prst="straightConnector1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3366CC"/>
                  </a:gs>
                </a:gsLst>
                <a:path path="rect">
                  <a:fillToRect l="50000" t="50000" r="50000" b="50000"/>
                </a:path>
              </a:gra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678AE4F0-52C9-403D-9DB3-A06A7C8019E0}"/>
                  </a:ext>
                </a:extLst>
              </p:cNvPr>
              <p:cNvSpPr/>
              <p:nvPr/>
            </p:nvSpPr>
            <p:spPr bwMode="auto">
              <a:xfrm>
                <a:off x="3244765" y="590550"/>
                <a:ext cx="75414" cy="5396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89258" tIns="44803" rIns="89258" bIns="44803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54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Tahoma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3770FAAD-C37C-4DB2-B422-777A3F0439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584672" y="350439"/>
              <a:ext cx="1824448" cy="392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F042156F-A717-4C1D-9A32-0BDE19354D1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526647" y="1796639"/>
            <a:ext cx="2393306" cy="223716"/>
          </a:xfrm>
          <a:prstGeom prst="bentConnector2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Image result for axis reinsurance company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258" tIns="44803" rIns="89258" bIns="4480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 rot="16200000">
            <a:off x="-1553223" y="1957019"/>
            <a:ext cx="4215042" cy="857250"/>
          </a:xfrm>
          <a:prstGeom prst="rect">
            <a:avLst/>
          </a:prstGeom>
        </p:spPr>
        <p:txBody>
          <a:bodyPr lIns="91434" tIns="45717" rIns="91434" bIns="45717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0" cap="all" spc="25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all" spc="2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viraj"/>
                <a:ea typeface="+mj-ea"/>
              </a:rPr>
              <a:t>CAPTIVE FLOW Example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C836555-8D6E-4916-86E8-BD92DC80AF20}"/>
              </a:ext>
            </a:extLst>
          </p:cNvPr>
          <p:cNvSpPr txBox="1"/>
          <p:nvPr/>
        </p:nvSpPr>
        <p:spPr>
          <a:xfrm>
            <a:off x="7158282" y="771230"/>
            <a:ext cx="1528518" cy="12695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Captive Consultant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D9A8EB8-F4AB-4E35-8B95-72717DFDA107}"/>
              </a:ext>
            </a:extLst>
          </p:cNvPr>
          <p:cNvCxnSpPr>
            <a:cxnSpLocks/>
          </p:cNvCxnSpPr>
          <p:nvPr/>
        </p:nvCxnSpPr>
        <p:spPr>
          <a:xfrm>
            <a:off x="3124200" y="1181042"/>
            <a:ext cx="0" cy="1795008"/>
          </a:xfrm>
          <a:prstGeom prst="straightConnector1">
            <a:avLst/>
          </a:prstGeom>
          <a:gradFill rotWithShape="0">
            <a:gsLst>
              <a:gs pos="0">
                <a:srgbClr val="6699FF"/>
              </a:gs>
              <a:gs pos="100000">
                <a:srgbClr val="3366CC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Oval 101">
            <a:extLst>
              <a:ext uri="{FF2B5EF4-FFF2-40B4-BE49-F238E27FC236}">
                <a16:creationId xmlns:a16="http://schemas.microsoft.com/office/drawing/2014/main" id="{B1245FA3-FF2E-45B4-BF1A-D8CC38E9006E}"/>
              </a:ext>
            </a:extLst>
          </p:cNvPr>
          <p:cNvSpPr/>
          <p:nvPr/>
        </p:nvSpPr>
        <p:spPr bwMode="auto">
          <a:xfrm>
            <a:off x="3086493" y="1123950"/>
            <a:ext cx="75414" cy="53969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9258" tIns="44803" rIns="89258" bIns="44803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954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EFBFD1-CC38-41C4-B12A-382B7293BC86}"/>
              </a:ext>
            </a:extLst>
          </p:cNvPr>
          <p:cNvGrpSpPr/>
          <p:nvPr/>
        </p:nvGrpSpPr>
        <p:grpSpPr>
          <a:xfrm>
            <a:off x="2814882" y="262936"/>
            <a:ext cx="4658058" cy="4823414"/>
            <a:chOff x="2814882" y="262936"/>
            <a:chExt cx="4658058" cy="4823414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A92464E-4148-4173-BC52-E32CBD39B422}"/>
                </a:ext>
              </a:extLst>
            </p:cNvPr>
            <p:cNvGrpSpPr/>
            <p:nvPr/>
          </p:nvGrpSpPr>
          <p:grpSpPr>
            <a:xfrm>
              <a:off x="3550196" y="3670723"/>
              <a:ext cx="75414" cy="365367"/>
              <a:chOff x="2971800" y="3714750"/>
              <a:chExt cx="75414" cy="365367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7AE215E-75A0-4CC4-B011-E5C0031D44C7}"/>
                  </a:ext>
                </a:extLst>
              </p:cNvPr>
              <p:cNvSpPr/>
              <p:nvPr/>
            </p:nvSpPr>
            <p:spPr bwMode="auto">
              <a:xfrm>
                <a:off x="2971800" y="3714750"/>
                <a:ext cx="75414" cy="5396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89258" tIns="44803" rIns="89258" bIns="44803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54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Tahoma" charset="0"/>
                  <a:ea typeface="+mn-ea"/>
                  <a:cs typeface="+mn-cs"/>
                </a:endParaRPr>
              </a:p>
            </p:txBody>
          </p: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8FCB2AC0-A8B9-4D74-85DC-637F86F42E8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09166" y="3768719"/>
                <a:ext cx="0" cy="311398"/>
              </a:xfrm>
              <a:prstGeom prst="straightConnector1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3366CC"/>
                  </a:gs>
                </a:gsLst>
                <a:path path="rect">
                  <a:fillToRect l="50000" t="50000" r="50000" b="50000"/>
                </a:path>
              </a:gra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7C0DB74B-78AA-4A21-9962-D06933BF01E3}"/>
                </a:ext>
              </a:extLst>
            </p:cNvPr>
            <p:cNvSpPr txBox="1"/>
            <p:nvPr/>
          </p:nvSpPr>
          <p:spPr>
            <a:xfrm>
              <a:off x="2814882" y="3540929"/>
              <a:ext cx="1528518" cy="126958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Muli"/>
                  <a:ea typeface="+mn-ea"/>
                  <a:cs typeface="Arial" panose="020B0604020202020204" pitchFamily="34" charset="0"/>
                </a:rPr>
                <a:t>Captive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2F80F40-DBB0-48E5-A091-1F29A5FA6079}"/>
                </a:ext>
              </a:extLst>
            </p:cNvPr>
            <p:cNvGrpSpPr/>
            <p:nvPr/>
          </p:nvGrpSpPr>
          <p:grpSpPr>
            <a:xfrm>
              <a:off x="2821396" y="262936"/>
              <a:ext cx="4651544" cy="4823414"/>
              <a:chOff x="2516596" y="262936"/>
              <a:chExt cx="4651544" cy="4823414"/>
            </a:xfrm>
          </p:grpSpPr>
          <p:cxnSp>
            <p:nvCxnSpPr>
              <p:cNvPr id="8" name="Straight Arrow Connector 7"/>
              <p:cNvCxnSpPr>
                <a:cxnSpLocks/>
              </p:cNvCxnSpPr>
              <p:nvPr/>
            </p:nvCxnSpPr>
            <p:spPr bwMode="auto">
              <a:xfrm>
                <a:off x="4837046" y="2685503"/>
                <a:ext cx="1487554" cy="267247"/>
              </a:xfrm>
              <a:prstGeom prst="straightConnector1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3366CC"/>
                  </a:gs>
                </a:gsLst>
                <a:path path="rect">
                  <a:fillToRect l="50000" t="50000" r="50000" b="50000"/>
                </a:path>
              </a:gra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CC8A633-A184-4830-A795-8BF914890E8C}"/>
                  </a:ext>
                </a:extLst>
              </p:cNvPr>
              <p:cNvGrpSpPr/>
              <p:nvPr/>
            </p:nvGrpSpPr>
            <p:grpSpPr>
              <a:xfrm>
                <a:off x="2516596" y="262936"/>
                <a:ext cx="4651544" cy="4823414"/>
                <a:chOff x="2237134" y="262936"/>
                <a:chExt cx="4651544" cy="4823414"/>
              </a:xfrm>
            </p:grpSpPr>
            <p:sp>
              <p:nvSpPr>
                <p:cNvPr id="120" name="TextBox 119"/>
                <p:cNvSpPr txBox="1"/>
                <p:nvPr/>
              </p:nvSpPr>
              <p:spPr>
                <a:xfrm>
                  <a:off x="4166495" y="438150"/>
                  <a:ext cx="1008970" cy="246221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45716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855"/>
                      </a:solidFill>
                      <a:effectLst/>
                      <a:uLnTx/>
                      <a:uFillTx/>
                      <a:latin typeface="Muli"/>
                      <a:ea typeface="+mn-ea"/>
                      <a:cs typeface="Arial" panose="020B0604020202020204" pitchFamily="34" charset="0"/>
                    </a:rPr>
                    <a:t>INSURED</a:t>
                  </a:r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976AA964-019B-4F40-AB69-2C3207E7FCAF}"/>
                    </a:ext>
                  </a:extLst>
                </p:cNvPr>
                <p:cNvGrpSpPr/>
                <p:nvPr/>
              </p:nvGrpSpPr>
              <p:grpSpPr>
                <a:xfrm>
                  <a:off x="5428575" y="581205"/>
                  <a:ext cx="973479" cy="85545"/>
                  <a:chOff x="5428575" y="857464"/>
                  <a:chExt cx="831747" cy="53969"/>
                </a:xfrm>
              </p:grpSpPr>
              <p:sp>
                <p:nvSpPr>
                  <p:cNvPr id="136" name="Oval 135"/>
                  <p:cNvSpPr/>
                  <p:nvPr/>
                </p:nvSpPr>
                <p:spPr bwMode="auto">
                  <a:xfrm>
                    <a:off x="5428575" y="857464"/>
                    <a:ext cx="75414" cy="53969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89258" tIns="44803" rIns="89258" bIns="44803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9542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855"/>
                      </a:solidFill>
                      <a:effectLst/>
                      <a:uLnTx/>
                      <a:uFillTx/>
                      <a:latin typeface="Tahoma" charset="0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" name="Straight Arrow Connector 4"/>
                  <p:cNvCxnSpPr/>
                  <p:nvPr/>
                </p:nvCxnSpPr>
                <p:spPr bwMode="auto">
                  <a:xfrm flipV="1">
                    <a:off x="5457538" y="884448"/>
                    <a:ext cx="802784" cy="1"/>
                  </a:xfrm>
                  <a:prstGeom prst="straightConnector1">
                    <a:avLst/>
                  </a:prstGeom>
                  <a:gradFill rotWithShape="0">
                    <a:gsLst>
                      <a:gs pos="0">
                        <a:srgbClr val="6699FF"/>
                      </a:gs>
                      <a:gs pos="100000">
                        <a:srgbClr val="3366CC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204" name="Rounded Rectangle 203"/>
                <p:cNvSpPr/>
                <p:nvPr/>
              </p:nvSpPr>
              <p:spPr>
                <a:xfrm>
                  <a:off x="3691258" y="281591"/>
                  <a:ext cx="1771010" cy="656520"/>
                </a:xfrm>
                <a:prstGeom prst="roundRect">
                  <a:avLst/>
                </a:prstGeom>
                <a:noFill/>
                <a:ln w="9525" cmpd="sng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4" tIns="45717" rIns="91434" bIns="45717" rtlCol="0" anchor="ctr"/>
                <a:lstStyle/>
                <a:p>
                  <a:pPr marL="0" marR="0" lvl="0" indent="0" algn="l" defTabSz="45716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Rounded Rectangle 139"/>
                <p:cNvSpPr/>
                <p:nvPr/>
              </p:nvSpPr>
              <p:spPr>
                <a:xfrm>
                  <a:off x="3802170" y="1399580"/>
                  <a:ext cx="1491587" cy="417691"/>
                </a:xfrm>
                <a:prstGeom prst="roundRect">
                  <a:avLst/>
                </a:prstGeom>
                <a:noFill/>
                <a:ln w="9525" cmpd="sng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4" tIns="45717" rIns="91434" bIns="45717" rtlCol="0" anchor="ctr"/>
                <a:lstStyle/>
                <a:p>
                  <a:pPr marL="0" marR="0" lvl="0" indent="0" algn="l" defTabSz="45716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endParaRPr>
                </a:p>
              </p:txBody>
            </p:sp>
            <p:cxnSp>
              <p:nvCxnSpPr>
                <p:cNvPr id="4" name="Straight Arrow Connector 3"/>
                <p:cNvCxnSpPr>
                  <a:cxnSpLocks/>
                </p:cNvCxnSpPr>
                <p:nvPr/>
              </p:nvCxnSpPr>
              <p:spPr bwMode="auto">
                <a:xfrm flipH="1">
                  <a:off x="3129865" y="2687326"/>
                  <a:ext cx="1429110" cy="267247"/>
                </a:xfrm>
                <a:prstGeom prst="straightConnector1">
                  <a:avLst/>
                </a:prstGeom>
                <a:gradFill rotWithShape="0">
                  <a:gsLst>
                    <a:gs pos="0">
                      <a:srgbClr val="6699FF"/>
                    </a:gs>
                    <a:gs pos="100000">
                      <a:srgbClr val="3366CC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3" name="Group 2"/>
                <p:cNvGrpSpPr/>
                <p:nvPr/>
              </p:nvGrpSpPr>
              <p:grpSpPr>
                <a:xfrm>
                  <a:off x="3250896" y="262936"/>
                  <a:ext cx="644785" cy="648791"/>
                  <a:chOff x="4469861" y="374823"/>
                  <a:chExt cx="788315" cy="767830"/>
                </a:xfrm>
              </p:grpSpPr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51BE84A6-2755-4BFF-BABE-37F3688F817B}"/>
                      </a:ext>
                    </a:extLst>
                  </p:cNvPr>
                  <p:cNvSpPr/>
                  <p:nvPr/>
                </p:nvSpPr>
                <p:spPr>
                  <a:xfrm>
                    <a:off x="4469861" y="374823"/>
                    <a:ext cx="788315" cy="767830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694B2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4672315" y="498083"/>
                    <a:ext cx="405396" cy="433107"/>
                    <a:chOff x="7023101" y="1917700"/>
                    <a:chExt cx="287338" cy="287337"/>
                  </a:xfrm>
                  <a:solidFill>
                    <a:schemeClr val="bg1"/>
                  </a:solidFill>
                </p:grpSpPr>
                <p:sp>
                  <p:nvSpPr>
                    <p:cNvPr id="65" name="Freeform 27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023101" y="1917700"/>
                      <a:ext cx="287338" cy="287337"/>
                    </a:xfrm>
                    <a:custGeom>
                      <a:avLst/>
                      <a:gdLst>
                        <a:gd name="T0" fmla="*/ 813 w 903"/>
                        <a:gd name="T1" fmla="*/ 795 h 903"/>
                        <a:gd name="T2" fmla="*/ 807 w 903"/>
                        <a:gd name="T3" fmla="*/ 785 h 903"/>
                        <a:gd name="T4" fmla="*/ 738 w 903"/>
                        <a:gd name="T5" fmla="*/ 782 h 903"/>
                        <a:gd name="T6" fmla="*/ 727 w 903"/>
                        <a:gd name="T7" fmla="*/ 787 h 903"/>
                        <a:gd name="T8" fmla="*/ 723 w 903"/>
                        <a:gd name="T9" fmla="*/ 798 h 903"/>
                        <a:gd name="T10" fmla="*/ 678 w 903"/>
                        <a:gd name="T11" fmla="*/ 391 h 903"/>
                        <a:gd name="T12" fmla="*/ 753 w 903"/>
                        <a:gd name="T13" fmla="*/ 873 h 903"/>
                        <a:gd name="T14" fmla="*/ 753 w 903"/>
                        <a:gd name="T15" fmla="*/ 873 h 903"/>
                        <a:gd name="T16" fmla="*/ 181 w 903"/>
                        <a:gd name="T17" fmla="*/ 873 h 903"/>
                        <a:gd name="T18" fmla="*/ 286 w 903"/>
                        <a:gd name="T19" fmla="*/ 300 h 903"/>
                        <a:gd name="T20" fmla="*/ 211 w 903"/>
                        <a:gd name="T21" fmla="*/ 797 h 903"/>
                        <a:gd name="T22" fmla="*/ 207 w 903"/>
                        <a:gd name="T23" fmla="*/ 787 h 903"/>
                        <a:gd name="T24" fmla="*/ 196 w 903"/>
                        <a:gd name="T25" fmla="*/ 783 h 903"/>
                        <a:gd name="T26" fmla="*/ 128 w 903"/>
                        <a:gd name="T27" fmla="*/ 785 h 903"/>
                        <a:gd name="T28" fmla="*/ 121 w 903"/>
                        <a:gd name="T29" fmla="*/ 795 h 903"/>
                        <a:gd name="T30" fmla="*/ 30 w 903"/>
                        <a:gd name="T31" fmla="*/ 300 h 903"/>
                        <a:gd name="T32" fmla="*/ 90 w 903"/>
                        <a:gd name="T33" fmla="*/ 270 h 903"/>
                        <a:gd name="T34" fmla="*/ 362 w 903"/>
                        <a:gd name="T35" fmla="*/ 873 h 903"/>
                        <a:gd name="T36" fmla="*/ 813 w 903"/>
                        <a:gd name="T37" fmla="*/ 300 h 903"/>
                        <a:gd name="T38" fmla="*/ 888 w 903"/>
                        <a:gd name="T39" fmla="*/ 361 h 903"/>
                        <a:gd name="T40" fmla="*/ 842 w 903"/>
                        <a:gd name="T41" fmla="*/ 280 h 903"/>
                        <a:gd name="T42" fmla="*/ 834 w 903"/>
                        <a:gd name="T43" fmla="*/ 271 h 903"/>
                        <a:gd name="T44" fmla="*/ 675 w 903"/>
                        <a:gd name="T45" fmla="*/ 271 h 903"/>
                        <a:gd name="T46" fmla="*/ 665 w 903"/>
                        <a:gd name="T47" fmla="*/ 278 h 903"/>
                        <a:gd name="T48" fmla="*/ 663 w 903"/>
                        <a:gd name="T49" fmla="*/ 361 h 903"/>
                        <a:gd name="T50" fmla="*/ 609 w 903"/>
                        <a:gd name="T51" fmla="*/ 364 h 903"/>
                        <a:gd name="T52" fmla="*/ 603 w 903"/>
                        <a:gd name="T53" fmla="*/ 373 h 903"/>
                        <a:gd name="T54" fmla="*/ 362 w 903"/>
                        <a:gd name="T55" fmla="*/ 285 h 903"/>
                        <a:gd name="T56" fmla="*/ 357 w 903"/>
                        <a:gd name="T57" fmla="*/ 274 h 903"/>
                        <a:gd name="T58" fmla="*/ 347 w 903"/>
                        <a:gd name="T59" fmla="*/ 270 h 903"/>
                        <a:gd name="T60" fmla="*/ 300 w 903"/>
                        <a:gd name="T61" fmla="*/ 160 h 903"/>
                        <a:gd name="T62" fmla="*/ 292 w 903"/>
                        <a:gd name="T63" fmla="*/ 151 h 903"/>
                        <a:gd name="T64" fmla="*/ 181 w 903"/>
                        <a:gd name="T65" fmla="*/ 15 h 903"/>
                        <a:gd name="T66" fmla="*/ 177 w 903"/>
                        <a:gd name="T67" fmla="*/ 4 h 903"/>
                        <a:gd name="T68" fmla="*/ 166 w 903"/>
                        <a:gd name="T69" fmla="*/ 0 h 903"/>
                        <a:gd name="T70" fmla="*/ 156 w 903"/>
                        <a:gd name="T71" fmla="*/ 4 h 903"/>
                        <a:gd name="T72" fmla="*/ 151 w 903"/>
                        <a:gd name="T73" fmla="*/ 15 h 903"/>
                        <a:gd name="T74" fmla="*/ 70 w 903"/>
                        <a:gd name="T75" fmla="*/ 151 h 903"/>
                        <a:gd name="T76" fmla="*/ 61 w 903"/>
                        <a:gd name="T77" fmla="*/ 160 h 903"/>
                        <a:gd name="T78" fmla="*/ 15 w 903"/>
                        <a:gd name="T79" fmla="*/ 270 h 903"/>
                        <a:gd name="T80" fmla="*/ 4 w 903"/>
                        <a:gd name="T81" fmla="*/ 274 h 903"/>
                        <a:gd name="T82" fmla="*/ 0 w 903"/>
                        <a:gd name="T83" fmla="*/ 285 h 903"/>
                        <a:gd name="T84" fmla="*/ 3 w 903"/>
                        <a:gd name="T85" fmla="*/ 897 h 903"/>
                        <a:gd name="T86" fmla="*/ 12 w 903"/>
                        <a:gd name="T87" fmla="*/ 903 h 903"/>
                        <a:gd name="T88" fmla="*/ 347 w 903"/>
                        <a:gd name="T89" fmla="*/ 903 h 903"/>
                        <a:gd name="T90" fmla="*/ 888 w 903"/>
                        <a:gd name="T91" fmla="*/ 903 h 903"/>
                        <a:gd name="T92" fmla="*/ 899 w 903"/>
                        <a:gd name="T93" fmla="*/ 899 h 903"/>
                        <a:gd name="T94" fmla="*/ 903 w 903"/>
                        <a:gd name="T95" fmla="*/ 888 h 903"/>
                        <a:gd name="T96" fmla="*/ 901 w 903"/>
                        <a:gd name="T97" fmla="*/ 368 h 903"/>
                        <a:gd name="T98" fmla="*/ 891 w 903"/>
                        <a:gd name="T99" fmla="*/ 361 h 9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903" h="903">
                          <a:moveTo>
                            <a:pt x="873" y="873"/>
                          </a:moveTo>
                          <a:lnTo>
                            <a:pt x="813" y="873"/>
                          </a:lnTo>
                          <a:lnTo>
                            <a:pt x="813" y="797"/>
                          </a:lnTo>
                          <a:lnTo>
                            <a:pt x="813" y="795"/>
                          </a:lnTo>
                          <a:lnTo>
                            <a:pt x="812" y="792"/>
                          </a:lnTo>
                          <a:lnTo>
                            <a:pt x="811" y="789"/>
                          </a:lnTo>
                          <a:lnTo>
                            <a:pt x="809" y="787"/>
                          </a:lnTo>
                          <a:lnTo>
                            <a:pt x="807" y="785"/>
                          </a:lnTo>
                          <a:lnTo>
                            <a:pt x="804" y="784"/>
                          </a:lnTo>
                          <a:lnTo>
                            <a:pt x="801" y="783"/>
                          </a:lnTo>
                          <a:lnTo>
                            <a:pt x="798" y="783"/>
                          </a:lnTo>
                          <a:lnTo>
                            <a:pt x="738" y="782"/>
                          </a:lnTo>
                          <a:lnTo>
                            <a:pt x="735" y="783"/>
                          </a:lnTo>
                          <a:lnTo>
                            <a:pt x="733" y="784"/>
                          </a:lnTo>
                          <a:lnTo>
                            <a:pt x="729" y="785"/>
                          </a:lnTo>
                          <a:lnTo>
                            <a:pt x="727" y="787"/>
                          </a:lnTo>
                          <a:lnTo>
                            <a:pt x="725" y="789"/>
                          </a:lnTo>
                          <a:lnTo>
                            <a:pt x="724" y="792"/>
                          </a:lnTo>
                          <a:lnTo>
                            <a:pt x="723" y="795"/>
                          </a:lnTo>
                          <a:lnTo>
                            <a:pt x="723" y="798"/>
                          </a:lnTo>
                          <a:lnTo>
                            <a:pt x="723" y="873"/>
                          </a:lnTo>
                          <a:lnTo>
                            <a:pt x="633" y="873"/>
                          </a:lnTo>
                          <a:lnTo>
                            <a:pt x="633" y="391"/>
                          </a:lnTo>
                          <a:lnTo>
                            <a:pt x="678" y="391"/>
                          </a:lnTo>
                          <a:lnTo>
                            <a:pt x="828" y="391"/>
                          </a:lnTo>
                          <a:lnTo>
                            <a:pt x="873" y="391"/>
                          </a:lnTo>
                          <a:lnTo>
                            <a:pt x="873" y="873"/>
                          </a:lnTo>
                          <a:close/>
                          <a:moveTo>
                            <a:pt x="753" y="873"/>
                          </a:moveTo>
                          <a:lnTo>
                            <a:pt x="753" y="813"/>
                          </a:lnTo>
                          <a:lnTo>
                            <a:pt x="783" y="813"/>
                          </a:lnTo>
                          <a:lnTo>
                            <a:pt x="783" y="873"/>
                          </a:lnTo>
                          <a:lnTo>
                            <a:pt x="753" y="873"/>
                          </a:lnTo>
                          <a:close/>
                          <a:moveTo>
                            <a:pt x="151" y="873"/>
                          </a:moveTo>
                          <a:lnTo>
                            <a:pt x="151" y="813"/>
                          </a:lnTo>
                          <a:lnTo>
                            <a:pt x="181" y="813"/>
                          </a:lnTo>
                          <a:lnTo>
                            <a:pt x="181" y="873"/>
                          </a:lnTo>
                          <a:lnTo>
                            <a:pt x="151" y="873"/>
                          </a:lnTo>
                          <a:close/>
                          <a:moveTo>
                            <a:pt x="30" y="300"/>
                          </a:moveTo>
                          <a:lnTo>
                            <a:pt x="75" y="300"/>
                          </a:lnTo>
                          <a:lnTo>
                            <a:pt x="286" y="300"/>
                          </a:lnTo>
                          <a:lnTo>
                            <a:pt x="331" y="300"/>
                          </a:lnTo>
                          <a:lnTo>
                            <a:pt x="331" y="873"/>
                          </a:lnTo>
                          <a:lnTo>
                            <a:pt x="211" y="873"/>
                          </a:lnTo>
                          <a:lnTo>
                            <a:pt x="211" y="797"/>
                          </a:lnTo>
                          <a:lnTo>
                            <a:pt x="210" y="795"/>
                          </a:lnTo>
                          <a:lnTo>
                            <a:pt x="210" y="792"/>
                          </a:lnTo>
                          <a:lnTo>
                            <a:pt x="208" y="789"/>
                          </a:lnTo>
                          <a:lnTo>
                            <a:pt x="207" y="787"/>
                          </a:lnTo>
                          <a:lnTo>
                            <a:pt x="205" y="785"/>
                          </a:lnTo>
                          <a:lnTo>
                            <a:pt x="202" y="784"/>
                          </a:lnTo>
                          <a:lnTo>
                            <a:pt x="200" y="783"/>
                          </a:lnTo>
                          <a:lnTo>
                            <a:pt x="196" y="783"/>
                          </a:lnTo>
                          <a:lnTo>
                            <a:pt x="136" y="782"/>
                          </a:lnTo>
                          <a:lnTo>
                            <a:pt x="133" y="783"/>
                          </a:lnTo>
                          <a:lnTo>
                            <a:pt x="130" y="784"/>
                          </a:lnTo>
                          <a:lnTo>
                            <a:pt x="128" y="785"/>
                          </a:lnTo>
                          <a:lnTo>
                            <a:pt x="126" y="787"/>
                          </a:lnTo>
                          <a:lnTo>
                            <a:pt x="123" y="789"/>
                          </a:lnTo>
                          <a:lnTo>
                            <a:pt x="122" y="792"/>
                          </a:lnTo>
                          <a:lnTo>
                            <a:pt x="121" y="795"/>
                          </a:lnTo>
                          <a:lnTo>
                            <a:pt x="121" y="798"/>
                          </a:lnTo>
                          <a:lnTo>
                            <a:pt x="121" y="873"/>
                          </a:lnTo>
                          <a:lnTo>
                            <a:pt x="30" y="873"/>
                          </a:lnTo>
                          <a:lnTo>
                            <a:pt x="30" y="300"/>
                          </a:lnTo>
                          <a:close/>
                          <a:moveTo>
                            <a:pt x="90" y="180"/>
                          </a:moveTo>
                          <a:lnTo>
                            <a:pt x="271" y="180"/>
                          </a:lnTo>
                          <a:lnTo>
                            <a:pt x="271" y="270"/>
                          </a:lnTo>
                          <a:lnTo>
                            <a:pt x="90" y="270"/>
                          </a:lnTo>
                          <a:lnTo>
                            <a:pt x="90" y="180"/>
                          </a:lnTo>
                          <a:close/>
                          <a:moveTo>
                            <a:pt x="603" y="542"/>
                          </a:moveTo>
                          <a:lnTo>
                            <a:pt x="603" y="873"/>
                          </a:lnTo>
                          <a:lnTo>
                            <a:pt x="362" y="873"/>
                          </a:lnTo>
                          <a:lnTo>
                            <a:pt x="362" y="542"/>
                          </a:lnTo>
                          <a:lnTo>
                            <a:pt x="603" y="542"/>
                          </a:lnTo>
                          <a:close/>
                          <a:moveTo>
                            <a:pt x="693" y="300"/>
                          </a:moveTo>
                          <a:lnTo>
                            <a:pt x="813" y="300"/>
                          </a:lnTo>
                          <a:lnTo>
                            <a:pt x="813" y="361"/>
                          </a:lnTo>
                          <a:lnTo>
                            <a:pt x="693" y="361"/>
                          </a:lnTo>
                          <a:lnTo>
                            <a:pt x="693" y="300"/>
                          </a:lnTo>
                          <a:close/>
                          <a:moveTo>
                            <a:pt x="888" y="361"/>
                          </a:moveTo>
                          <a:lnTo>
                            <a:pt x="843" y="361"/>
                          </a:lnTo>
                          <a:lnTo>
                            <a:pt x="843" y="285"/>
                          </a:lnTo>
                          <a:lnTo>
                            <a:pt x="843" y="282"/>
                          </a:lnTo>
                          <a:lnTo>
                            <a:pt x="842" y="280"/>
                          </a:lnTo>
                          <a:lnTo>
                            <a:pt x="841" y="277"/>
                          </a:lnTo>
                          <a:lnTo>
                            <a:pt x="839" y="274"/>
                          </a:lnTo>
                          <a:lnTo>
                            <a:pt x="837" y="273"/>
                          </a:lnTo>
                          <a:lnTo>
                            <a:pt x="834" y="271"/>
                          </a:lnTo>
                          <a:lnTo>
                            <a:pt x="831" y="271"/>
                          </a:lnTo>
                          <a:lnTo>
                            <a:pt x="828" y="270"/>
                          </a:lnTo>
                          <a:lnTo>
                            <a:pt x="678" y="270"/>
                          </a:lnTo>
                          <a:lnTo>
                            <a:pt x="675" y="271"/>
                          </a:lnTo>
                          <a:lnTo>
                            <a:pt x="671" y="271"/>
                          </a:lnTo>
                          <a:lnTo>
                            <a:pt x="669" y="273"/>
                          </a:lnTo>
                          <a:lnTo>
                            <a:pt x="667" y="274"/>
                          </a:lnTo>
                          <a:lnTo>
                            <a:pt x="665" y="278"/>
                          </a:lnTo>
                          <a:lnTo>
                            <a:pt x="664" y="280"/>
                          </a:lnTo>
                          <a:lnTo>
                            <a:pt x="663" y="283"/>
                          </a:lnTo>
                          <a:lnTo>
                            <a:pt x="663" y="285"/>
                          </a:lnTo>
                          <a:lnTo>
                            <a:pt x="663" y="361"/>
                          </a:lnTo>
                          <a:lnTo>
                            <a:pt x="618" y="361"/>
                          </a:lnTo>
                          <a:lnTo>
                            <a:pt x="615" y="361"/>
                          </a:lnTo>
                          <a:lnTo>
                            <a:pt x="611" y="362"/>
                          </a:lnTo>
                          <a:lnTo>
                            <a:pt x="609" y="364"/>
                          </a:lnTo>
                          <a:lnTo>
                            <a:pt x="607" y="366"/>
                          </a:lnTo>
                          <a:lnTo>
                            <a:pt x="605" y="368"/>
                          </a:lnTo>
                          <a:lnTo>
                            <a:pt x="604" y="370"/>
                          </a:lnTo>
                          <a:lnTo>
                            <a:pt x="603" y="373"/>
                          </a:lnTo>
                          <a:lnTo>
                            <a:pt x="603" y="376"/>
                          </a:lnTo>
                          <a:lnTo>
                            <a:pt x="603" y="512"/>
                          </a:lnTo>
                          <a:lnTo>
                            <a:pt x="362" y="512"/>
                          </a:lnTo>
                          <a:lnTo>
                            <a:pt x="362" y="285"/>
                          </a:lnTo>
                          <a:lnTo>
                            <a:pt x="362" y="282"/>
                          </a:lnTo>
                          <a:lnTo>
                            <a:pt x="360" y="280"/>
                          </a:lnTo>
                          <a:lnTo>
                            <a:pt x="359" y="277"/>
                          </a:lnTo>
                          <a:lnTo>
                            <a:pt x="357" y="274"/>
                          </a:lnTo>
                          <a:lnTo>
                            <a:pt x="355" y="273"/>
                          </a:lnTo>
                          <a:lnTo>
                            <a:pt x="352" y="271"/>
                          </a:lnTo>
                          <a:lnTo>
                            <a:pt x="350" y="271"/>
                          </a:lnTo>
                          <a:lnTo>
                            <a:pt x="347" y="270"/>
                          </a:lnTo>
                          <a:lnTo>
                            <a:pt x="301" y="270"/>
                          </a:lnTo>
                          <a:lnTo>
                            <a:pt x="301" y="165"/>
                          </a:lnTo>
                          <a:lnTo>
                            <a:pt x="301" y="162"/>
                          </a:lnTo>
                          <a:lnTo>
                            <a:pt x="300" y="160"/>
                          </a:lnTo>
                          <a:lnTo>
                            <a:pt x="299" y="156"/>
                          </a:lnTo>
                          <a:lnTo>
                            <a:pt x="297" y="154"/>
                          </a:lnTo>
                          <a:lnTo>
                            <a:pt x="295" y="152"/>
                          </a:lnTo>
                          <a:lnTo>
                            <a:pt x="292" y="151"/>
                          </a:lnTo>
                          <a:lnTo>
                            <a:pt x="290" y="150"/>
                          </a:lnTo>
                          <a:lnTo>
                            <a:pt x="286" y="150"/>
                          </a:lnTo>
                          <a:lnTo>
                            <a:pt x="181" y="150"/>
                          </a:lnTo>
                          <a:lnTo>
                            <a:pt x="181" y="15"/>
                          </a:lnTo>
                          <a:lnTo>
                            <a:pt x="180" y="12"/>
                          </a:lnTo>
                          <a:lnTo>
                            <a:pt x="180" y="8"/>
                          </a:lnTo>
                          <a:lnTo>
                            <a:pt x="178" y="6"/>
                          </a:lnTo>
                          <a:lnTo>
                            <a:pt x="177" y="4"/>
                          </a:lnTo>
                          <a:lnTo>
                            <a:pt x="174" y="2"/>
                          </a:lnTo>
                          <a:lnTo>
                            <a:pt x="172" y="1"/>
                          </a:lnTo>
                          <a:lnTo>
                            <a:pt x="168" y="0"/>
                          </a:lnTo>
                          <a:lnTo>
                            <a:pt x="166" y="0"/>
                          </a:lnTo>
                          <a:lnTo>
                            <a:pt x="163" y="0"/>
                          </a:lnTo>
                          <a:lnTo>
                            <a:pt x="160" y="1"/>
                          </a:lnTo>
                          <a:lnTo>
                            <a:pt x="158" y="2"/>
                          </a:lnTo>
                          <a:lnTo>
                            <a:pt x="156" y="4"/>
                          </a:lnTo>
                          <a:lnTo>
                            <a:pt x="153" y="6"/>
                          </a:lnTo>
                          <a:lnTo>
                            <a:pt x="152" y="8"/>
                          </a:lnTo>
                          <a:lnTo>
                            <a:pt x="151" y="12"/>
                          </a:lnTo>
                          <a:lnTo>
                            <a:pt x="151" y="15"/>
                          </a:lnTo>
                          <a:lnTo>
                            <a:pt x="151" y="150"/>
                          </a:lnTo>
                          <a:lnTo>
                            <a:pt x="75" y="150"/>
                          </a:lnTo>
                          <a:lnTo>
                            <a:pt x="73" y="150"/>
                          </a:lnTo>
                          <a:lnTo>
                            <a:pt x="70" y="151"/>
                          </a:lnTo>
                          <a:lnTo>
                            <a:pt x="68" y="152"/>
                          </a:lnTo>
                          <a:lnTo>
                            <a:pt x="64" y="154"/>
                          </a:lnTo>
                          <a:lnTo>
                            <a:pt x="63" y="156"/>
                          </a:lnTo>
                          <a:lnTo>
                            <a:pt x="61" y="160"/>
                          </a:lnTo>
                          <a:lnTo>
                            <a:pt x="61" y="162"/>
                          </a:lnTo>
                          <a:lnTo>
                            <a:pt x="60" y="165"/>
                          </a:lnTo>
                          <a:lnTo>
                            <a:pt x="60" y="270"/>
                          </a:lnTo>
                          <a:lnTo>
                            <a:pt x="15" y="270"/>
                          </a:lnTo>
                          <a:lnTo>
                            <a:pt x="12" y="271"/>
                          </a:lnTo>
                          <a:lnTo>
                            <a:pt x="10" y="271"/>
                          </a:lnTo>
                          <a:lnTo>
                            <a:pt x="7" y="273"/>
                          </a:lnTo>
                          <a:lnTo>
                            <a:pt x="4" y="274"/>
                          </a:lnTo>
                          <a:lnTo>
                            <a:pt x="3" y="278"/>
                          </a:lnTo>
                          <a:lnTo>
                            <a:pt x="1" y="280"/>
                          </a:lnTo>
                          <a:lnTo>
                            <a:pt x="1" y="283"/>
                          </a:lnTo>
                          <a:lnTo>
                            <a:pt x="0" y="285"/>
                          </a:lnTo>
                          <a:lnTo>
                            <a:pt x="0" y="888"/>
                          </a:lnTo>
                          <a:lnTo>
                            <a:pt x="1" y="891"/>
                          </a:lnTo>
                          <a:lnTo>
                            <a:pt x="1" y="894"/>
                          </a:lnTo>
                          <a:lnTo>
                            <a:pt x="3" y="897"/>
                          </a:lnTo>
                          <a:lnTo>
                            <a:pt x="4" y="899"/>
                          </a:lnTo>
                          <a:lnTo>
                            <a:pt x="7" y="900"/>
                          </a:lnTo>
                          <a:lnTo>
                            <a:pt x="10" y="902"/>
                          </a:lnTo>
                          <a:lnTo>
                            <a:pt x="12" y="903"/>
                          </a:lnTo>
                          <a:lnTo>
                            <a:pt x="15" y="903"/>
                          </a:lnTo>
                          <a:lnTo>
                            <a:pt x="136" y="903"/>
                          </a:lnTo>
                          <a:lnTo>
                            <a:pt x="196" y="903"/>
                          </a:lnTo>
                          <a:lnTo>
                            <a:pt x="347" y="903"/>
                          </a:lnTo>
                          <a:lnTo>
                            <a:pt x="618" y="903"/>
                          </a:lnTo>
                          <a:lnTo>
                            <a:pt x="738" y="903"/>
                          </a:lnTo>
                          <a:lnTo>
                            <a:pt x="798" y="903"/>
                          </a:lnTo>
                          <a:lnTo>
                            <a:pt x="888" y="903"/>
                          </a:lnTo>
                          <a:lnTo>
                            <a:pt x="891" y="902"/>
                          </a:lnTo>
                          <a:lnTo>
                            <a:pt x="895" y="902"/>
                          </a:lnTo>
                          <a:lnTo>
                            <a:pt x="897" y="900"/>
                          </a:lnTo>
                          <a:lnTo>
                            <a:pt x="899" y="899"/>
                          </a:lnTo>
                          <a:lnTo>
                            <a:pt x="901" y="897"/>
                          </a:lnTo>
                          <a:lnTo>
                            <a:pt x="902" y="894"/>
                          </a:lnTo>
                          <a:lnTo>
                            <a:pt x="903" y="891"/>
                          </a:lnTo>
                          <a:lnTo>
                            <a:pt x="903" y="888"/>
                          </a:lnTo>
                          <a:lnTo>
                            <a:pt x="903" y="376"/>
                          </a:lnTo>
                          <a:lnTo>
                            <a:pt x="903" y="373"/>
                          </a:lnTo>
                          <a:lnTo>
                            <a:pt x="902" y="370"/>
                          </a:lnTo>
                          <a:lnTo>
                            <a:pt x="901" y="368"/>
                          </a:lnTo>
                          <a:lnTo>
                            <a:pt x="899" y="366"/>
                          </a:lnTo>
                          <a:lnTo>
                            <a:pt x="897" y="364"/>
                          </a:lnTo>
                          <a:lnTo>
                            <a:pt x="895" y="362"/>
                          </a:lnTo>
                          <a:lnTo>
                            <a:pt x="891" y="361"/>
                          </a:lnTo>
                          <a:lnTo>
                            <a:pt x="888" y="361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" name="Freeform 275"/>
                    <p:cNvSpPr>
                      <a:spLocks/>
                    </p:cNvSpPr>
                    <p:nvPr/>
                  </p:nvSpPr>
                  <p:spPr bwMode="auto">
                    <a:xfrm>
                      <a:off x="7061201" y="1984375"/>
                      <a:ext cx="38100" cy="9525"/>
                    </a:xfrm>
                    <a:custGeom>
                      <a:avLst/>
                      <a:gdLst>
                        <a:gd name="T0" fmla="*/ 105 w 120"/>
                        <a:gd name="T1" fmla="*/ 0 h 30"/>
                        <a:gd name="T2" fmla="*/ 15 w 120"/>
                        <a:gd name="T3" fmla="*/ 0 h 30"/>
                        <a:gd name="T4" fmla="*/ 12 w 120"/>
                        <a:gd name="T5" fmla="*/ 0 h 30"/>
                        <a:gd name="T6" fmla="*/ 9 w 120"/>
                        <a:gd name="T7" fmla="*/ 1 h 30"/>
                        <a:gd name="T8" fmla="*/ 7 w 120"/>
                        <a:gd name="T9" fmla="*/ 3 h 30"/>
                        <a:gd name="T10" fmla="*/ 5 w 120"/>
                        <a:gd name="T11" fmla="*/ 4 h 30"/>
                        <a:gd name="T12" fmla="*/ 2 w 120"/>
                        <a:gd name="T13" fmla="*/ 7 h 30"/>
                        <a:gd name="T14" fmla="*/ 1 w 120"/>
                        <a:gd name="T15" fmla="*/ 10 h 30"/>
                        <a:gd name="T16" fmla="*/ 0 w 120"/>
                        <a:gd name="T17" fmla="*/ 12 h 30"/>
                        <a:gd name="T18" fmla="*/ 0 w 120"/>
                        <a:gd name="T19" fmla="*/ 15 h 30"/>
                        <a:gd name="T20" fmla="*/ 0 w 120"/>
                        <a:gd name="T21" fmla="*/ 18 h 30"/>
                        <a:gd name="T22" fmla="*/ 1 w 120"/>
                        <a:gd name="T23" fmla="*/ 22 h 30"/>
                        <a:gd name="T24" fmla="*/ 2 w 120"/>
                        <a:gd name="T25" fmla="*/ 24 h 30"/>
                        <a:gd name="T26" fmla="*/ 5 w 120"/>
                        <a:gd name="T27" fmla="*/ 26 h 30"/>
                        <a:gd name="T28" fmla="*/ 7 w 120"/>
                        <a:gd name="T29" fmla="*/ 28 h 30"/>
                        <a:gd name="T30" fmla="*/ 9 w 120"/>
                        <a:gd name="T31" fmla="*/ 29 h 30"/>
                        <a:gd name="T32" fmla="*/ 12 w 120"/>
                        <a:gd name="T33" fmla="*/ 30 h 30"/>
                        <a:gd name="T34" fmla="*/ 15 w 120"/>
                        <a:gd name="T35" fmla="*/ 30 h 30"/>
                        <a:gd name="T36" fmla="*/ 105 w 120"/>
                        <a:gd name="T37" fmla="*/ 30 h 30"/>
                        <a:gd name="T38" fmla="*/ 109 w 120"/>
                        <a:gd name="T39" fmla="*/ 30 h 30"/>
                        <a:gd name="T40" fmla="*/ 111 w 120"/>
                        <a:gd name="T41" fmla="*/ 29 h 30"/>
                        <a:gd name="T42" fmla="*/ 114 w 120"/>
                        <a:gd name="T43" fmla="*/ 28 h 30"/>
                        <a:gd name="T44" fmla="*/ 116 w 120"/>
                        <a:gd name="T45" fmla="*/ 26 h 30"/>
                        <a:gd name="T46" fmla="*/ 117 w 120"/>
                        <a:gd name="T47" fmla="*/ 24 h 30"/>
                        <a:gd name="T48" fmla="*/ 119 w 120"/>
                        <a:gd name="T49" fmla="*/ 22 h 30"/>
                        <a:gd name="T50" fmla="*/ 120 w 120"/>
                        <a:gd name="T51" fmla="*/ 18 h 30"/>
                        <a:gd name="T52" fmla="*/ 120 w 120"/>
                        <a:gd name="T53" fmla="*/ 15 h 30"/>
                        <a:gd name="T54" fmla="*/ 120 w 120"/>
                        <a:gd name="T55" fmla="*/ 12 h 30"/>
                        <a:gd name="T56" fmla="*/ 119 w 120"/>
                        <a:gd name="T57" fmla="*/ 10 h 30"/>
                        <a:gd name="T58" fmla="*/ 117 w 120"/>
                        <a:gd name="T59" fmla="*/ 7 h 30"/>
                        <a:gd name="T60" fmla="*/ 116 w 120"/>
                        <a:gd name="T61" fmla="*/ 4 h 30"/>
                        <a:gd name="T62" fmla="*/ 114 w 120"/>
                        <a:gd name="T63" fmla="*/ 3 h 30"/>
                        <a:gd name="T64" fmla="*/ 111 w 120"/>
                        <a:gd name="T65" fmla="*/ 1 h 30"/>
                        <a:gd name="T66" fmla="*/ 109 w 120"/>
                        <a:gd name="T67" fmla="*/ 0 h 30"/>
                        <a:gd name="T68" fmla="*/ 105 w 120"/>
                        <a:gd name="T69" fmla="*/ 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20" h="30">
                          <a:moveTo>
                            <a:pt x="105" y="0"/>
                          </a:moveTo>
                          <a:lnTo>
                            <a:pt x="15" y="0"/>
                          </a:lnTo>
                          <a:lnTo>
                            <a:pt x="12" y="0"/>
                          </a:lnTo>
                          <a:lnTo>
                            <a:pt x="9" y="1"/>
                          </a:lnTo>
                          <a:lnTo>
                            <a:pt x="7" y="3"/>
                          </a:lnTo>
                          <a:lnTo>
                            <a:pt x="5" y="4"/>
                          </a:lnTo>
                          <a:lnTo>
                            <a:pt x="2" y="7"/>
                          </a:lnTo>
                          <a:lnTo>
                            <a:pt x="1" y="10"/>
                          </a:lnTo>
                          <a:lnTo>
                            <a:pt x="0" y="12"/>
                          </a:lnTo>
                          <a:lnTo>
                            <a:pt x="0" y="15"/>
                          </a:lnTo>
                          <a:lnTo>
                            <a:pt x="0" y="18"/>
                          </a:lnTo>
                          <a:lnTo>
                            <a:pt x="1" y="22"/>
                          </a:lnTo>
                          <a:lnTo>
                            <a:pt x="2" y="24"/>
                          </a:lnTo>
                          <a:lnTo>
                            <a:pt x="5" y="26"/>
                          </a:lnTo>
                          <a:lnTo>
                            <a:pt x="7" y="28"/>
                          </a:lnTo>
                          <a:lnTo>
                            <a:pt x="9" y="29"/>
                          </a:lnTo>
                          <a:lnTo>
                            <a:pt x="12" y="30"/>
                          </a:lnTo>
                          <a:lnTo>
                            <a:pt x="15" y="30"/>
                          </a:lnTo>
                          <a:lnTo>
                            <a:pt x="105" y="30"/>
                          </a:lnTo>
                          <a:lnTo>
                            <a:pt x="109" y="30"/>
                          </a:lnTo>
                          <a:lnTo>
                            <a:pt x="111" y="29"/>
                          </a:lnTo>
                          <a:lnTo>
                            <a:pt x="114" y="28"/>
                          </a:lnTo>
                          <a:lnTo>
                            <a:pt x="116" y="26"/>
                          </a:lnTo>
                          <a:lnTo>
                            <a:pt x="117" y="24"/>
                          </a:lnTo>
                          <a:lnTo>
                            <a:pt x="119" y="22"/>
                          </a:lnTo>
                          <a:lnTo>
                            <a:pt x="120" y="18"/>
                          </a:lnTo>
                          <a:lnTo>
                            <a:pt x="120" y="15"/>
                          </a:lnTo>
                          <a:lnTo>
                            <a:pt x="120" y="12"/>
                          </a:lnTo>
                          <a:lnTo>
                            <a:pt x="119" y="10"/>
                          </a:lnTo>
                          <a:lnTo>
                            <a:pt x="117" y="7"/>
                          </a:lnTo>
                          <a:lnTo>
                            <a:pt x="116" y="4"/>
                          </a:lnTo>
                          <a:lnTo>
                            <a:pt x="114" y="3"/>
                          </a:lnTo>
                          <a:lnTo>
                            <a:pt x="111" y="1"/>
                          </a:lnTo>
                          <a:lnTo>
                            <a:pt x="109" y="0"/>
                          </a:lnTo>
                          <a:lnTo>
                            <a:pt x="105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7" name="Freeform 276"/>
                    <p:cNvSpPr>
                      <a:spLocks/>
                    </p:cNvSpPr>
                    <p:nvPr/>
                  </p:nvSpPr>
                  <p:spPr bwMode="auto">
                    <a:xfrm>
                      <a:off x="7042151" y="2041525"/>
                      <a:ext cx="76200" cy="9525"/>
                    </a:xfrm>
                    <a:custGeom>
                      <a:avLst/>
                      <a:gdLst>
                        <a:gd name="T0" fmla="*/ 15 w 241"/>
                        <a:gd name="T1" fmla="*/ 30 h 30"/>
                        <a:gd name="T2" fmla="*/ 226 w 241"/>
                        <a:gd name="T3" fmla="*/ 30 h 30"/>
                        <a:gd name="T4" fmla="*/ 230 w 241"/>
                        <a:gd name="T5" fmla="*/ 29 h 30"/>
                        <a:gd name="T6" fmla="*/ 232 w 241"/>
                        <a:gd name="T7" fmla="*/ 29 h 30"/>
                        <a:gd name="T8" fmla="*/ 235 w 241"/>
                        <a:gd name="T9" fmla="*/ 27 h 30"/>
                        <a:gd name="T10" fmla="*/ 237 w 241"/>
                        <a:gd name="T11" fmla="*/ 26 h 30"/>
                        <a:gd name="T12" fmla="*/ 239 w 241"/>
                        <a:gd name="T13" fmla="*/ 23 h 30"/>
                        <a:gd name="T14" fmla="*/ 240 w 241"/>
                        <a:gd name="T15" fmla="*/ 21 h 30"/>
                        <a:gd name="T16" fmla="*/ 241 w 241"/>
                        <a:gd name="T17" fmla="*/ 18 h 30"/>
                        <a:gd name="T18" fmla="*/ 241 w 241"/>
                        <a:gd name="T19" fmla="*/ 15 h 30"/>
                        <a:gd name="T20" fmla="*/ 241 w 241"/>
                        <a:gd name="T21" fmla="*/ 12 h 30"/>
                        <a:gd name="T22" fmla="*/ 240 w 241"/>
                        <a:gd name="T23" fmla="*/ 9 h 30"/>
                        <a:gd name="T24" fmla="*/ 239 w 241"/>
                        <a:gd name="T25" fmla="*/ 7 h 30"/>
                        <a:gd name="T26" fmla="*/ 237 w 241"/>
                        <a:gd name="T27" fmla="*/ 5 h 30"/>
                        <a:gd name="T28" fmla="*/ 235 w 241"/>
                        <a:gd name="T29" fmla="*/ 3 h 30"/>
                        <a:gd name="T30" fmla="*/ 232 w 241"/>
                        <a:gd name="T31" fmla="*/ 1 h 30"/>
                        <a:gd name="T32" fmla="*/ 230 w 241"/>
                        <a:gd name="T33" fmla="*/ 0 h 30"/>
                        <a:gd name="T34" fmla="*/ 226 w 241"/>
                        <a:gd name="T35" fmla="*/ 0 h 30"/>
                        <a:gd name="T36" fmla="*/ 15 w 241"/>
                        <a:gd name="T37" fmla="*/ 0 h 30"/>
                        <a:gd name="T38" fmla="*/ 13 w 241"/>
                        <a:gd name="T39" fmla="*/ 0 h 30"/>
                        <a:gd name="T40" fmla="*/ 10 w 241"/>
                        <a:gd name="T41" fmla="*/ 1 h 30"/>
                        <a:gd name="T42" fmla="*/ 8 w 241"/>
                        <a:gd name="T43" fmla="*/ 3 h 30"/>
                        <a:gd name="T44" fmla="*/ 4 w 241"/>
                        <a:gd name="T45" fmla="*/ 5 h 30"/>
                        <a:gd name="T46" fmla="*/ 3 w 241"/>
                        <a:gd name="T47" fmla="*/ 7 h 30"/>
                        <a:gd name="T48" fmla="*/ 1 w 241"/>
                        <a:gd name="T49" fmla="*/ 9 h 30"/>
                        <a:gd name="T50" fmla="*/ 1 w 241"/>
                        <a:gd name="T51" fmla="*/ 12 h 30"/>
                        <a:gd name="T52" fmla="*/ 0 w 241"/>
                        <a:gd name="T53" fmla="*/ 15 h 30"/>
                        <a:gd name="T54" fmla="*/ 1 w 241"/>
                        <a:gd name="T55" fmla="*/ 18 h 30"/>
                        <a:gd name="T56" fmla="*/ 1 w 241"/>
                        <a:gd name="T57" fmla="*/ 21 h 30"/>
                        <a:gd name="T58" fmla="*/ 3 w 241"/>
                        <a:gd name="T59" fmla="*/ 23 h 30"/>
                        <a:gd name="T60" fmla="*/ 4 w 241"/>
                        <a:gd name="T61" fmla="*/ 26 h 30"/>
                        <a:gd name="T62" fmla="*/ 8 w 241"/>
                        <a:gd name="T63" fmla="*/ 27 h 30"/>
                        <a:gd name="T64" fmla="*/ 10 w 241"/>
                        <a:gd name="T65" fmla="*/ 29 h 30"/>
                        <a:gd name="T66" fmla="*/ 13 w 241"/>
                        <a:gd name="T67" fmla="*/ 29 h 30"/>
                        <a:gd name="T68" fmla="*/ 15 w 241"/>
                        <a:gd name="T69" fmla="*/ 30 h 30"/>
                        <a:gd name="T70" fmla="*/ 15 w 241"/>
                        <a:gd name="T71" fmla="*/ 3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241" h="30">
                          <a:moveTo>
                            <a:pt x="15" y="30"/>
                          </a:moveTo>
                          <a:lnTo>
                            <a:pt x="226" y="30"/>
                          </a:lnTo>
                          <a:lnTo>
                            <a:pt x="230" y="29"/>
                          </a:lnTo>
                          <a:lnTo>
                            <a:pt x="232" y="29"/>
                          </a:lnTo>
                          <a:lnTo>
                            <a:pt x="235" y="27"/>
                          </a:lnTo>
                          <a:lnTo>
                            <a:pt x="237" y="26"/>
                          </a:lnTo>
                          <a:lnTo>
                            <a:pt x="239" y="23"/>
                          </a:lnTo>
                          <a:lnTo>
                            <a:pt x="240" y="21"/>
                          </a:lnTo>
                          <a:lnTo>
                            <a:pt x="241" y="18"/>
                          </a:lnTo>
                          <a:lnTo>
                            <a:pt x="241" y="15"/>
                          </a:lnTo>
                          <a:lnTo>
                            <a:pt x="241" y="12"/>
                          </a:lnTo>
                          <a:lnTo>
                            <a:pt x="240" y="9"/>
                          </a:lnTo>
                          <a:lnTo>
                            <a:pt x="239" y="7"/>
                          </a:lnTo>
                          <a:lnTo>
                            <a:pt x="237" y="5"/>
                          </a:lnTo>
                          <a:lnTo>
                            <a:pt x="235" y="3"/>
                          </a:lnTo>
                          <a:lnTo>
                            <a:pt x="232" y="1"/>
                          </a:lnTo>
                          <a:lnTo>
                            <a:pt x="230" y="0"/>
                          </a:lnTo>
                          <a:lnTo>
                            <a:pt x="226" y="0"/>
                          </a:lnTo>
                          <a:lnTo>
                            <a:pt x="15" y="0"/>
                          </a:lnTo>
                          <a:lnTo>
                            <a:pt x="13" y="0"/>
                          </a:lnTo>
                          <a:lnTo>
                            <a:pt x="10" y="1"/>
                          </a:lnTo>
                          <a:lnTo>
                            <a:pt x="8" y="3"/>
                          </a:lnTo>
                          <a:lnTo>
                            <a:pt x="4" y="5"/>
                          </a:lnTo>
                          <a:lnTo>
                            <a:pt x="3" y="7"/>
                          </a:lnTo>
                          <a:lnTo>
                            <a:pt x="1" y="9"/>
                          </a:lnTo>
                          <a:lnTo>
                            <a:pt x="1" y="12"/>
                          </a:lnTo>
                          <a:lnTo>
                            <a:pt x="0" y="15"/>
                          </a:lnTo>
                          <a:lnTo>
                            <a:pt x="1" y="18"/>
                          </a:lnTo>
                          <a:lnTo>
                            <a:pt x="1" y="21"/>
                          </a:lnTo>
                          <a:lnTo>
                            <a:pt x="3" y="23"/>
                          </a:lnTo>
                          <a:lnTo>
                            <a:pt x="4" y="26"/>
                          </a:lnTo>
                          <a:lnTo>
                            <a:pt x="8" y="27"/>
                          </a:lnTo>
                          <a:lnTo>
                            <a:pt x="10" y="29"/>
                          </a:lnTo>
                          <a:lnTo>
                            <a:pt x="13" y="29"/>
                          </a:lnTo>
                          <a:lnTo>
                            <a:pt x="15" y="30"/>
                          </a:lnTo>
                          <a:lnTo>
                            <a:pt x="15" y="3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8" name="Freeform 277"/>
                    <p:cNvSpPr>
                      <a:spLocks/>
                    </p:cNvSpPr>
                    <p:nvPr/>
                  </p:nvSpPr>
                  <p:spPr bwMode="auto">
                    <a:xfrm>
                      <a:off x="7042151" y="2022475"/>
                      <a:ext cx="76200" cy="9525"/>
                    </a:xfrm>
                    <a:custGeom>
                      <a:avLst/>
                      <a:gdLst>
                        <a:gd name="T0" fmla="*/ 15 w 241"/>
                        <a:gd name="T1" fmla="*/ 31 h 31"/>
                        <a:gd name="T2" fmla="*/ 226 w 241"/>
                        <a:gd name="T3" fmla="*/ 31 h 31"/>
                        <a:gd name="T4" fmla="*/ 230 w 241"/>
                        <a:gd name="T5" fmla="*/ 30 h 31"/>
                        <a:gd name="T6" fmla="*/ 232 w 241"/>
                        <a:gd name="T7" fmla="*/ 29 h 31"/>
                        <a:gd name="T8" fmla="*/ 235 w 241"/>
                        <a:gd name="T9" fmla="*/ 28 h 31"/>
                        <a:gd name="T10" fmla="*/ 237 w 241"/>
                        <a:gd name="T11" fmla="*/ 26 h 31"/>
                        <a:gd name="T12" fmla="*/ 239 w 241"/>
                        <a:gd name="T13" fmla="*/ 24 h 31"/>
                        <a:gd name="T14" fmla="*/ 240 w 241"/>
                        <a:gd name="T15" fmla="*/ 22 h 31"/>
                        <a:gd name="T16" fmla="*/ 241 w 241"/>
                        <a:gd name="T17" fmla="*/ 18 h 31"/>
                        <a:gd name="T18" fmla="*/ 241 w 241"/>
                        <a:gd name="T19" fmla="*/ 16 h 31"/>
                        <a:gd name="T20" fmla="*/ 241 w 241"/>
                        <a:gd name="T21" fmla="*/ 13 h 31"/>
                        <a:gd name="T22" fmla="*/ 240 w 241"/>
                        <a:gd name="T23" fmla="*/ 10 h 31"/>
                        <a:gd name="T24" fmla="*/ 239 w 241"/>
                        <a:gd name="T25" fmla="*/ 8 h 31"/>
                        <a:gd name="T26" fmla="*/ 237 w 241"/>
                        <a:gd name="T27" fmla="*/ 6 h 31"/>
                        <a:gd name="T28" fmla="*/ 235 w 241"/>
                        <a:gd name="T29" fmla="*/ 3 h 31"/>
                        <a:gd name="T30" fmla="*/ 232 w 241"/>
                        <a:gd name="T31" fmla="*/ 2 h 31"/>
                        <a:gd name="T32" fmla="*/ 230 w 241"/>
                        <a:gd name="T33" fmla="*/ 1 h 31"/>
                        <a:gd name="T34" fmla="*/ 226 w 241"/>
                        <a:gd name="T35" fmla="*/ 0 h 31"/>
                        <a:gd name="T36" fmla="*/ 15 w 241"/>
                        <a:gd name="T37" fmla="*/ 0 h 31"/>
                        <a:gd name="T38" fmla="*/ 13 w 241"/>
                        <a:gd name="T39" fmla="*/ 1 h 31"/>
                        <a:gd name="T40" fmla="*/ 10 w 241"/>
                        <a:gd name="T41" fmla="*/ 2 h 31"/>
                        <a:gd name="T42" fmla="*/ 8 w 241"/>
                        <a:gd name="T43" fmla="*/ 3 h 31"/>
                        <a:gd name="T44" fmla="*/ 4 w 241"/>
                        <a:gd name="T45" fmla="*/ 6 h 31"/>
                        <a:gd name="T46" fmla="*/ 3 w 241"/>
                        <a:gd name="T47" fmla="*/ 8 h 31"/>
                        <a:gd name="T48" fmla="*/ 1 w 241"/>
                        <a:gd name="T49" fmla="*/ 10 h 31"/>
                        <a:gd name="T50" fmla="*/ 1 w 241"/>
                        <a:gd name="T51" fmla="*/ 13 h 31"/>
                        <a:gd name="T52" fmla="*/ 0 w 241"/>
                        <a:gd name="T53" fmla="*/ 16 h 31"/>
                        <a:gd name="T54" fmla="*/ 1 w 241"/>
                        <a:gd name="T55" fmla="*/ 18 h 31"/>
                        <a:gd name="T56" fmla="*/ 1 w 241"/>
                        <a:gd name="T57" fmla="*/ 22 h 31"/>
                        <a:gd name="T58" fmla="*/ 3 w 241"/>
                        <a:gd name="T59" fmla="*/ 24 h 31"/>
                        <a:gd name="T60" fmla="*/ 4 w 241"/>
                        <a:gd name="T61" fmla="*/ 26 h 31"/>
                        <a:gd name="T62" fmla="*/ 8 w 241"/>
                        <a:gd name="T63" fmla="*/ 28 h 31"/>
                        <a:gd name="T64" fmla="*/ 10 w 241"/>
                        <a:gd name="T65" fmla="*/ 29 h 31"/>
                        <a:gd name="T66" fmla="*/ 13 w 241"/>
                        <a:gd name="T67" fmla="*/ 30 h 31"/>
                        <a:gd name="T68" fmla="*/ 15 w 241"/>
                        <a:gd name="T69" fmla="*/ 31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41" h="31">
                          <a:moveTo>
                            <a:pt x="15" y="31"/>
                          </a:moveTo>
                          <a:lnTo>
                            <a:pt x="226" y="31"/>
                          </a:lnTo>
                          <a:lnTo>
                            <a:pt x="230" y="30"/>
                          </a:lnTo>
                          <a:lnTo>
                            <a:pt x="232" y="29"/>
                          </a:lnTo>
                          <a:lnTo>
                            <a:pt x="235" y="28"/>
                          </a:lnTo>
                          <a:lnTo>
                            <a:pt x="237" y="26"/>
                          </a:lnTo>
                          <a:lnTo>
                            <a:pt x="239" y="24"/>
                          </a:lnTo>
                          <a:lnTo>
                            <a:pt x="240" y="22"/>
                          </a:lnTo>
                          <a:lnTo>
                            <a:pt x="241" y="18"/>
                          </a:lnTo>
                          <a:lnTo>
                            <a:pt x="241" y="16"/>
                          </a:lnTo>
                          <a:lnTo>
                            <a:pt x="241" y="13"/>
                          </a:lnTo>
                          <a:lnTo>
                            <a:pt x="240" y="10"/>
                          </a:lnTo>
                          <a:lnTo>
                            <a:pt x="239" y="8"/>
                          </a:lnTo>
                          <a:lnTo>
                            <a:pt x="237" y="6"/>
                          </a:lnTo>
                          <a:lnTo>
                            <a:pt x="235" y="3"/>
                          </a:lnTo>
                          <a:lnTo>
                            <a:pt x="232" y="2"/>
                          </a:lnTo>
                          <a:lnTo>
                            <a:pt x="230" y="1"/>
                          </a:lnTo>
                          <a:lnTo>
                            <a:pt x="226" y="0"/>
                          </a:lnTo>
                          <a:lnTo>
                            <a:pt x="15" y="0"/>
                          </a:lnTo>
                          <a:lnTo>
                            <a:pt x="13" y="1"/>
                          </a:lnTo>
                          <a:lnTo>
                            <a:pt x="10" y="2"/>
                          </a:lnTo>
                          <a:lnTo>
                            <a:pt x="8" y="3"/>
                          </a:lnTo>
                          <a:lnTo>
                            <a:pt x="4" y="6"/>
                          </a:lnTo>
                          <a:lnTo>
                            <a:pt x="3" y="8"/>
                          </a:lnTo>
                          <a:lnTo>
                            <a:pt x="1" y="10"/>
                          </a:lnTo>
                          <a:lnTo>
                            <a:pt x="1" y="13"/>
                          </a:lnTo>
                          <a:lnTo>
                            <a:pt x="0" y="16"/>
                          </a:lnTo>
                          <a:lnTo>
                            <a:pt x="1" y="18"/>
                          </a:lnTo>
                          <a:lnTo>
                            <a:pt x="1" y="22"/>
                          </a:lnTo>
                          <a:lnTo>
                            <a:pt x="3" y="24"/>
                          </a:lnTo>
                          <a:lnTo>
                            <a:pt x="4" y="26"/>
                          </a:lnTo>
                          <a:lnTo>
                            <a:pt x="8" y="28"/>
                          </a:lnTo>
                          <a:lnTo>
                            <a:pt x="10" y="29"/>
                          </a:lnTo>
                          <a:lnTo>
                            <a:pt x="13" y="30"/>
                          </a:lnTo>
                          <a:lnTo>
                            <a:pt x="15" y="31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9" name="Freeform 278"/>
                    <p:cNvSpPr>
                      <a:spLocks/>
                    </p:cNvSpPr>
                    <p:nvPr/>
                  </p:nvSpPr>
                  <p:spPr bwMode="auto">
                    <a:xfrm>
                      <a:off x="7042151" y="2060575"/>
                      <a:ext cx="76200" cy="9525"/>
                    </a:xfrm>
                    <a:custGeom>
                      <a:avLst/>
                      <a:gdLst>
                        <a:gd name="T0" fmla="*/ 15 w 241"/>
                        <a:gd name="T1" fmla="*/ 31 h 31"/>
                        <a:gd name="T2" fmla="*/ 226 w 241"/>
                        <a:gd name="T3" fmla="*/ 31 h 31"/>
                        <a:gd name="T4" fmla="*/ 230 w 241"/>
                        <a:gd name="T5" fmla="*/ 31 h 31"/>
                        <a:gd name="T6" fmla="*/ 232 w 241"/>
                        <a:gd name="T7" fmla="*/ 29 h 31"/>
                        <a:gd name="T8" fmla="*/ 235 w 241"/>
                        <a:gd name="T9" fmla="*/ 27 h 31"/>
                        <a:gd name="T10" fmla="*/ 237 w 241"/>
                        <a:gd name="T11" fmla="*/ 26 h 31"/>
                        <a:gd name="T12" fmla="*/ 239 w 241"/>
                        <a:gd name="T13" fmla="*/ 24 h 31"/>
                        <a:gd name="T14" fmla="*/ 240 w 241"/>
                        <a:gd name="T15" fmla="*/ 21 h 31"/>
                        <a:gd name="T16" fmla="*/ 241 w 241"/>
                        <a:gd name="T17" fmla="*/ 19 h 31"/>
                        <a:gd name="T18" fmla="*/ 241 w 241"/>
                        <a:gd name="T19" fmla="*/ 16 h 31"/>
                        <a:gd name="T20" fmla="*/ 241 w 241"/>
                        <a:gd name="T21" fmla="*/ 12 h 31"/>
                        <a:gd name="T22" fmla="*/ 240 w 241"/>
                        <a:gd name="T23" fmla="*/ 9 h 31"/>
                        <a:gd name="T24" fmla="*/ 239 w 241"/>
                        <a:gd name="T25" fmla="*/ 7 h 31"/>
                        <a:gd name="T26" fmla="*/ 237 w 241"/>
                        <a:gd name="T27" fmla="*/ 5 h 31"/>
                        <a:gd name="T28" fmla="*/ 235 w 241"/>
                        <a:gd name="T29" fmla="*/ 3 h 31"/>
                        <a:gd name="T30" fmla="*/ 232 w 241"/>
                        <a:gd name="T31" fmla="*/ 2 h 31"/>
                        <a:gd name="T32" fmla="*/ 230 w 241"/>
                        <a:gd name="T33" fmla="*/ 0 h 31"/>
                        <a:gd name="T34" fmla="*/ 226 w 241"/>
                        <a:gd name="T35" fmla="*/ 0 h 31"/>
                        <a:gd name="T36" fmla="*/ 15 w 241"/>
                        <a:gd name="T37" fmla="*/ 0 h 31"/>
                        <a:gd name="T38" fmla="*/ 13 w 241"/>
                        <a:gd name="T39" fmla="*/ 0 h 31"/>
                        <a:gd name="T40" fmla="*/ 10 w 241"/>
                        <a:gd name="T41" fmla="*/ 2 h 31"/>
                        <a:gd name="T42" fmla="*/ 8 w 241"/>
                        <a:gd name="T43" fmla="*/ 3 h 31"/>
                        <a:gd name="T44" fmla="*/ 4 w 241"/>
                        <a:gd name="T45" fmla="*/ 5 h 31"/>
                        <a:gd name="T46" fmla="*/ 3 w 241"/>
                        <a:gd name="T47" fmla="*/ 7 h 31"/>
                        <a:gd name="T48" fmla="*/ 1 w 241"/>
                        <a:gd name="T49" fmla="*/ 9 h 31"/>
                        <a:gd name="T50" fmla="*/ 1 w 241"/>
                        <a:gd name="T51" fmla="*/ 12 h 31"/>
                        <a:gd name="T52" fmla="*/ 0 w 241"/>
                        <a:gd name="T53" fmla="*/ 16 h 31"/>
                        <a:gd name="T54" fmla="*/ 1 w 241"/>
                        <a:gd name="T55" fmla="*/ 19 h 31"/>
                        <a:gd name="T56" fmla="*/ 1 w 241"/>
                        <a:gd name="T57" fmla="*/ 21 h 31"/>
                        <a:gd name="T58" fmla="*/ 3 w 241"/>
                        <a:gd name="T59" fmla="*/ 24 h 31"/>
                        <a:gd name="T60" fmla="*/ 4 w 241"/>
                        <a:gd name="T61" fmla="*/ 26 h 31"/>
                        <a:gd name="T62" fmla="*/ 8 w 241"/>
                        <a:gd name="T63" fmla="*/ 27 h 31"/>
                        <a:gd name="T64" fmla="*/ 10 w 241"/>
                        <a:gd name="T65" fmla="*/ 29 h 31"/>
                        <a:gd name="T66" fmla="*/ 13 w 241"/>
                        <a:gd name="T67" fmla="*/ 31 h 31"/>
                        <a:gd name="T68" fmla="*/ 15 w 241"/>
                        <a:gd name="T69" fmla="*/ 31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41" h="31">
                          <a:moveTo>
                            <a:pt x="15" y="31"/>
                          </a:moveTo>
                          <a:lnTo>
                            <a:pt x="226" y="31"/>
                          </a:lnTo>
                          <a:lnTo>
                            <a:pt x="230" y="31"/>
                          </a:lnTo>
                          <a:lnTo>
                            <a:pt x="232" y="29"/>
                          </a:lnTo>
                          <a:lnTo>
                            <a:pt x="235" y="27"/>
                          </a:lnTo>
                          <a:lnTo>
                            <a:pt x="237" y="26"/>
                          </a:lnTo>
                          <a:lnTo>
                            <a:pt x="239" y="24"/>
                          </a:lnTo>
                          <a:lnTo>
                            <a:pt x="240" y="21"/>
                          </a:lnTo>
                          <a:lnTo>
                            <a:pt x="241" y="19"/>
                          </a:lnTo>
                          <a:lnTo>
                            <a:pt x="241" y="16"/>
                          </a:lnTo>
                          <a:lnTo>
                            <a:pt x="241" y="12"/>
                          </a:lnTo>
                          <a:lnTo>
                            <a:pt x="240" y="9"/>
                          </a:lnTo>
                          <a:lnTo>
                            <a:pt x="239" y="7"/>
                          </a:lnTo>
                          <a:lnTo>
                            <a:pt x="237" y="5"/>
                          </a:lnTo>
                          <a:lnTo>
                            <a:pt x="235" y="3"/>
                          </a:lnTo>
                          <a:lnTo>
                            <a:pt x="232" y="2"/>
                          </a:lnTo>
                          <a:lnTo>
                            <a:pt x="230" y="0"/>
                          </a:lnTo>
                          <a:lnTo>
                            <a:pt x="226" y="0"/>
                          </a:lnTo>
                          <a:lnTo>
                            <a:pt x="15" y="0"/>
                          </a:lnTo>
                          <a:lnTo>
                            <a:pt x="13" y="0"/>
                          </a:lnTo>
                          <a:lnTo>
                            <a:pt x="10" y="2"/>
                          </a:lnTo>
                          <a:lnTo>
                            <a:pt x="8" y="3"/>
                          </a:lnTo>
                          <a:lnTo>
                            <a:pt x="4" y="5"/>
                          </a:lnTo>
                          <a:lnTo>
                            <a:pt x="3" y="7"/>
                          </a:lnTo>
                          <a:lnTo>
                            <a:pt x="1" y="9"/>
                          </a:lnTo>
                          <a:lnTo>
                            <a:pt x="1" y="12"/>
                          </a:lnTo>
                          <a:lnTo>
                            <a:pt x="0" y="16"/>
                          </a:lnTo>
                          <a:lnTo>
                            <a:pt x="1" y="19"/>
                          </a:lnTo>
                          <a:lnTo>
                            <a:pt x="1" y="21"/>
                          </a:lnTo>
                          <a:lnTo>
                            <a:pt x="3" y="24"/>
                          </a:lnTo>
                          <a:lnTo>
                            <a:pt x="4" y="26"/>
                          </a:lnTo>
                          <a:lnTo>
                            <a:pt x="8" y="27"/>
                          </a:lnTo>
                          <a:lnTo>
                            <a:pt x="10" y="29"/>
                          </a:lnTo>
                          <a:lnTo>
                            <a:pt x="13" y="31"/>
                          </a:lnTo>
                          <a:lnTo>
                            <a:pt x="15" y="31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" name="Freeform 279"/>
                    <p:cNvSpPr>
                      <a:spLocks/>
                    </p:cNvSpPr>
                    <p:nvPr/>
                  </p:nvSpPr>
                  <p:spPr bwMode="auto">
                    <a:xfrm>
                      <a:off x="7042151" y="2079625"/>
                      <a:ext cx="76200" cy="9525"/>
                    </a:xfrm>
                    <a:custGeom>
                      <a:avLst/>
                      <a:gdLst>
                        <a:gd name="T0" fmla="*/ 15 w 241"/>
                        <a:gd name="T1" fmla="*/ 30 h 30"/>
                        <a:gd name="T2" fmla="*/ 226 w 241"/>
                        <a:gd name="T3" fmla="*/ 30 h 30"/>
                        <a:gd name="T4" fmla="*/ 230 w 241"/>
                        <a:gd name="T5" fmla="*/ 30 h 30"/>
                        <a:gd name="T6" fmla="*/ 232 w 241"/>
                        <a:gd name="T7" fmla="*/ 29 h 30"/>
                        <a:gd name="T8" fmla="*/ 235 w 241"/>
                        <a:gd name="T9" fmla="*/ 27 h 30"/>
                        <a:gd name="T10" fmla="*/ 237 w 241"/>
                        <a:gd name="T11" fmla="*/ 25 h 30"/>
                        <a:gd name="T12" fmla="*/ 239 w 241"/>
                        <a:gd name="T13" fmla="*/ 23 h 30"/>
                        <a:gd name="T14" fmla="*/ 240 w 241"/>
                        <a:gd name="T15" fmla="*/ 20 h 30"/>
                        <a:gd name="T16" fmla="*/ 241 w 241"/>
                        <a:gd name="T17" fmla="*/ 18 h 30"/>
                        <a:gd name="T18" fmla="*/ 241 w 241"/>
                        <a:gd name="T19" fmla="*/ 15 h 30"/>
                        <a:gd name="T20" fmla="*/ 241 w 241"/>
                        <a:gd name="T21" fmla="*/ 11 h 30"/>
                        <a:gd name="T22" fmla="*/ 240 w 241"/>
                        <a:gd name="T23" fmla="*/ 8 h 30"/>
                        <a:gd name="T24" fmla="*/ 239 w 241"/>
                        <a:gd name="T25" fmla="*/ 6 h 30"/>
                        <a:gd name="T26" fmla="*/ 237 w 241"/>
                        <a:gd name="T27" fmla="*/ 4 h 30"/>
                        <a:gd name="T28" fmla="*/ 235 w 241"/>
                        <a:gd name="T29" fmla="*/ 2 h 30"/>
                        <a:gd name="T30" fmla="*/ 232 w 241"/>
                        <a:gd name="T31" fmla="*/ 1 h 30"/>
                        <a:gd name="T32" fmla="*/ 230 w 241"/>
                        <a:gd name="T33" fmla="*/ 0 h 30"/>
                        <a:gd name="T34" fmla="*/ 226 w 241"/>
                        <a:gd name="T35" fmla="*/ 0 h 30"/>
                        <a:gd name="T36" fmla="*/ 15 w 241"/>
                        <a:gd name="T37" fmla="*/ 0 h 30"/>
                        <a:gd name="T38" fmla="*/ 13 w 241"/>
                        <a:gd name="T39" fmla="*/ 0 h 30"/>
                        <a:gd name="T40" fmla="*/ 10 w 241"/>
                        <a:gd name="T41" fmla="*/ 1 h 30"/>
                        <a:gd name="T42" fmla="*/ 8 w 241"/>
                        <a:gd name="T43" fmla="*/ 2 h 30"/>
                        <a:gd name="T44" fmla="*/ 4 w 241"/>
                        <a:gd name="T45" fmla="*/ 4 h 30"/>
                        <a:gd name="T46" fmla="*/ 3 w 241"/>
                        <a:gd name="T47" fmla="*/ 6 h 30"/>
                        <a:gd name="T48" fmla="*/ 1 w 241"/>
                        <a:gd name="T49" fmla="*/ 8 h 30"/>
                        <a:gd name="T50" fmla="*/ 1 w 241"/>
                        <a:gd name="T51" fmla="*/ 11 h 30"/>
                        <a:gd name="T52" fmla="*/ 0 w 241"/>
                        <a:gd name="T53" fmla="*/ 15 h 30"/>
                        <a:gd name="T54" fmla="*/ 1 w 241"/>
                        <a:gd name="T55" fmla="*/ 18 h 30"/>
                        <a:gd name="T56" fmla="*/ 1 w 241"/>
                        <a:gd name="T57" fmla="*/ 20 h 30"/>
                        <a:gd name="T58" fmla="*/ 3 w 241"/>
                        <a:gd name="T59" fmla="*/ 23 h 30"/>
                        <a:gd name="T60" fmla="*/ 4 w 241"/>
                        <a:gd name="T61" fmla="*/ 25 h 30"/>
                        <a:gd name="T62" fmla="*/ 8 w 241"/>
                        <a:gd name="T63" fmla="*/ 27 h 30"/>
                        <a:gd name="T64" fmla="*/ 10 w 241"/>
                        <a:gd name="T65" fmla="*/ 29 h 30"/>
                        <a:gd name="T66" fmla="*/ 13 w 241"/>
                        <a:gd name="T67" fmla="*/ 30 h 30"/>
                        <a:gd name="T68" fmla="*/ 15 w 241"/>
                        <a:gd name="T69" fmla="*/ 30 h 30"/>
                        <a:gd name="T70" fmla="*/ 15 w 241"/>
                        <a:gd name="T71" fmla="*/ 3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241" h="30">
                          <a:moveTo>
                            <a:pt x="15" y="30"/>
                          </a:moveTo>
                          <a:lnTo>
                            <a:pt x="226" y="30"/>
                          </a:lnTo>
                          <a:lnTo>
                            <a:pt x="230" y="30"/>
                          </a:lnTo>
                          <a:lnTo>
                            <a:pt x="232" y="29"/>
                          </a:lnTo>
                          <a:lnTo>
                            <a:pt x="235" y="27"/>
                          </a:lnTo>
                          <a:lnTo>
                            <a:pt x="237" y="25"/>
                          </a:lnTo>
                          <a:lnTo>
                            <a:pt x="239" y="23"/>
                          </a:lnTo>
                          <a:lnTo>
                            <a:pt x="240" y="20"/>
                          </a:lnTo>
                          <a:lnTo>
                            <a:pt x="241" y="18"/>
                          </a:lnTo>
                          <a:lnTo>
                            <a:pt x="241" y="15"/>
                          </a:lnTo>
                          <a:lnTo>
                            <a:pt x="241" y="11"/>
                          </a:lnTo>
                          <a:lnTo>
                            <a:pt x="240" y="8"/>
                          </a:lnTo>
                          <a:lnTo>
                            <a:pt x="239" y="6"/>
                          </a:lnTo>
                          <a:lnTo>
                            <a:pt x="237" y="4"/>
                          </a:lnTo>
                          <a:lnTo>
                            <a:pt x="235" y="2"/>
                          </a:lnTo>
                          <a:lnTo>
                            <a:pt x="232" y="1"/>
                          </a:lnTo>
                          <a:lnTo>
                            <a:pt x="230" y="0"/>
                          </a:lnTo>
                          <a:lnTo>
                            <a:pt x="226" y="0"/>
                          </a:lnTo>
                          <a:lnTo>
                            <a:pt x="15" y="0"/>
                          </a:lnTo>
                          <a:lnTo>
                            <a:pt x="13" y="0"/>
                          </a:lnTo>
                          <a:lnTo>
                            <a:pt x="10" y="1"/>
                          </a:lnTo>
                          <a:lnTo>
                            <a:pt x="8" y="2"/>
                          </a:lnTo>
                          <a:lnTo>
                            <a:pt x="4" y="4"/>
                          </a:lnTo>
                          <a:lnTo>
                            <a:pt x="3" y="6"/>
                          </a:lnTo>
                          <a:lnTo>
                            <a:pt x="1" y="8"/>
                          </a:lnTo>
                          <a:lnTo>
                            <a:pt x="1" y="11"/>
                          </a:lnTo>
                          <a:lnTo>
                            <a:pt x="0" y="15"/>
                          </a:lnTo>
                          <a:lnTo>
                            <a:pt x="1" y="18"/>
                          </a:lnTo>
                          <a:lnTo>
                            <a:pt x="1" y="20"/>
                          </a:lnTo>
                          <a:lnTo>
                            <a:pt x="3" y="23"/>
                          </a:lnTo>
                          <a:lnTo>
                            <a:pt x="4" y="25"/>
                          </a:lnTo>
                          <a:lnTo>
                            <a:pt x="8" y="27"/>
                          </a:lnTo>
                          <a:lnTo>
                            <a:pt x="10" y="29"/>
                          </a:lnTo>
                          <a:lnTo>
                            <a:pt x="13" y="30"/>
                          </a:lnTo>
                          <a:lnTo>
                            <a:pt x="15" y="30"/>
                          </a:lnTo>
                          <a:lnTo>
                            <a:pt x="15" y="3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" name="Freeform 280"/>
                    <p:cNvSpPr>
                      <a:spLocks/>
                    </p:cNvSpPr>
                    <p:nvPr/>
                  </p:nvSpPr>
                  <p:spPr bwMode="auto">
                    <a:xfrm>
                      <a:off x="7042151" y="2098675"/>
                      <a:ext cx="76200" cy="9525"/>
                    </a:xfrm>
                    <a:custGeom>
                      <a:avLst/>
                      <a:gdLst>
                        <a:gd name="T0" fmla="*/ 15 w 241"/>
                        <a:gd name="T1" fmla="*/ 30 h 30"/>
                        <a:gd name="T2" fmla="*/ 226 w 241"/>
                        <a:gd name="T3" fmla="*/ 30 h 30"/>
                        <a:gd name="T4" fmla="*/ 230 w 241"/>
                        <a:gd name="T5" fmla="*/ 30 h 30"/>
                        <a:gd name="T6" fmla="*/ 232 w 241"/>
                        <a:gd name="T7" fmla="*/ 29 h 30"/>
                        <a:gd name="T8" fmla="*/ 235 w 241"/>
                        <a:gd name="T9" fmla="*/ 28 h 30"/>
                        <a:gd name="T10" fmla="*/ 237 w 241"/>
                        <a:gd name="T11" fmla="*/ 25 h 30"/>
                        <a:gd name="T12" fmla="*/ 239 w 241"/>
                        <a:gd name="T13" fmla="*/ 23 h 30"/>
                        <a:gd name="T14" fmla="*/ 240 w 241"/>
                        <a:gd name="T15" fmla="*/ 21 h 30"/>
                        <a:gd name="T16" fmla="*/ 241 w 241"/>
                        <a:gd name="T17" fmla="*/ 18 h 30"/>
                        <a:gd name="T18" fmla="*/ 241 w 241"/>
                        <a:gd name="T19" fmla="*/ 15 h 30"/>
                        <a:gd name="T20" fmla="*/ 241 w 241"/>
                        <a:gd name="T21" fmla="*/ 11 h 30"/>
                        <a:gd name="T22" fmla="*/ 240 w 241"/>
                        <a:gd name="T23" fmla="*/ 9 h 30"/>
                        <a:gd name="T24" fmla="*/ 239 w 241"/>
                        <a:gd name="T25" fmla="*/ 6 h 30"/>
                        <a:gd name="T26" fmla="*/ 237 w 241"/>
                        <a:gd name="T27" fmla="*/ 4 h 30"/>
                        <a:gd name="T28" fmla="*/ 235 w 241"/>
                        <a:gd name="T29" fmla="*/ 2 h 30"/>
                        <a:gd name="T30" fmla="*/ 232 w 241"/>
                        <a:gd name="T31" fmla="*/ 1 h 30"/>
                        <a:gd name="T32" fmla="*/ 230 w 241"/>
                        <a:gd name="T33" fmla="*/ 0 h 30"/>
                        <a:gd name="T34" fmla="*/ 226 w 241"/>
                        <a:gd name="T35" fmla="*/ 0 h 30"/>
                        <a:gd name="T36" fmla="*/ 15 w 241"/>
                        <a:gd name="T37" fmla="*/ 0 h 30"/>
                        <a:gd name="T38" fmla="*/ 13 w 241"/>
                        <a:gd name="T39" fmla="*/ 0 h 30"/>
                        <a:gd name="T40" fmla="*/ 10 w 241"/>
                        <a:gd name="T41" fmla="*/ 1 h 30"/>
                        <a:gd name="T42" fmla="*/ 8 w 241"/>
                        <a:gd name="T43" fmla="*/ 2 h 30"/>
                        <a:gd name="T44" fmla="*/ 4 w 241"/>
                        <a:gd name="T45" fmla="*/ 4 h 30"/>
                        <a:gd name="T46" fmla="*/ 3 w 241"/>
                        <a:gd name="T47" fmla="*/ 6 h 30"/>
                        <a:gd name="T48" fmla="*/ 1 w 241"/>
                        <a:gd name="T49" fmla="*/ 9 h 30"/>
                        <a:gd name="T50" fmla="*/ 1 w 241"/>
                        <a:gd name="T51" fmla="*/ 11 h 30"/>
                        <a:gd name="T52" fmla="*/ 0 w 241"/>
                        <a:gd name="T53" fmla="*/ 15 h 30"/>
                        <a:gd name="T54" fmla="*/ 1 w 241"/>
                        <a:gd name="T55" fmla="*/ 18 h 30"/>
                        <a:gd name="T56" fmla="*/ 1 w 241"/>
                        <a:gd name="T57" fmla="*/ 21 h 30"/>
                        <a:gd name="T58" fmla="*/ 3 w 241"/>
                        <a:gd name="T59" fmla="*/ 23 h 30"/>
                        <a:gd name="T60" fmla="*/ 4 w 241"/>
                        <a:gd name="T61" fmla="*/ 25 h 30"/>
                        <a:gd name="T62" fmla="*/ 8 w 241"/>
                        <a:gd name="T63" fmla="*/ 28 h 30"/>
                        <a:gd name="T64" fmla="*/ 10 w 241"/>
                        <a:gd name="T65" fmla="*/ 29 h 30"/>
                        <a:gd name="T66" fmla="*/ 13 w 241"/>
                        <a:gd name="T67" fmla="*/ 30 h 30"/>
                        <a:gd name="T68" fmla="*/ 15 w 241"/>
                        <a:gd name="T69" fmla="*/ 3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41" h="30">
                          <a:moveTo>
                            <a:pt x="15" y="30"/>
                          </a:moveTo>
                          <a:lnTo>
                            <a:pt x="226" y="30"/>
                          </a:lnTo>
                          <a:lnTo>
                            <a:pt x="230" y="30"/>
                          </a:lnTo>
                          <a:lnTo>
                            <a:pt x="232" y="29"/>
                          </a:lnTo>
                          <a:lnTo>
                            <a:pt x="235" y="28"/>
                          </a:lnTo>
                          <a:lnTo>
                            <a:pt x="237" y="25"/>
                          </a:lnTo>
                          <a:lnTo>
                            <a:pt x="239" y="23"/>
                          </a:lnTo>
                          <a:lnTo>
                            <a:pt x="240" y="21"/>
                          </a:lnTo>
                          <a:lnTo>
                            <a:pt x="241" y="18"/>
                          </a:lnTo>
                          <a:lnTo>
                            <a:pt x="241" y="15"/>
                          </a:lnTo>
                          <a:lnTo>
                            <a:pt x="241" y="11"/>
                          </a:lnTo>
                          <a:lnTo>
                            <a:pt x="240" y="9"/>
                          </a:lnTo>
                          <a:lnTo>
                            <a:pt x="239" y="6"/>
                          </a:lnTo>
                          <a:lnTo>
                            <a:pt x="237" y="4"/>
                          </a:lnTo>
                          <a:lnTo>
                            <a:pt x="235" y="2"/>
                          </a:lnTo>
                          <a:lnTo>
                            <a:pt x="232" y="1"/>
                          </a:lnTo>
                          <a:lnTo>
                            <a:pt x="230" y="0"/>
                          </a:lnTo>
                          <a:lnTo>
                            <a:pt x="226" y="0"/>
                          </a:lnTo>
                          <a:lnTo>
                            <a:pt x="15" y="0"/>
                          </a:lnTo>
                          <a:lnTo>
                            <a:pt x="13" y="0"/>
                          </a:lnTo>
                          <a:lnTo>
                            <a:pt x="10" y="1"/>
                          </a:lnTo>
                          <a:lnTo>
                            <a:pt x="8" y="2"/>
                          </a:lnTo>
                          <a:lnTo>
                            <a:pt x="4" y="4"/>
                          </a:lnTo>
                          <a:lnTo>
                            <a:pt x="3" y="6"/>
                          </a:lnTo>
                          <a:lnTo>
                            <a:pt x="1" y="9"/>
                          </a:lnTo>
                          <a:lnTo>
                            <a:pt x="1" y="11"/>
                          </a:lnTo>
                          <a:lnTo>
                            <a:pt x="0" y="15"/>
                          </a:lnTo>
                          <a:lnTo>
                            <a:pt x="1" y="18"/>
                          </a:lnTo>
                          <a:lnTo>
                            <a:pt x="1" y="21"/>
                          </a:lnTo>
                          <a:lnTo>
                            <a:pt x="3" y="23"/>
                          </a:lnTo>
                          <a:lnTo>
                            <a:pt x="4" y="25"/>
                          </a:lnTo>
                          <a:lnTo>
                            <a:pt x="8" y="28"/>
                          </a:lnTo>
                          <a:lnTo>
                            <a:pt x="10" y="29"/>
                          </a:lnTo>
                          <a:lnTo>
                            <a:pt x="13" y="30"/>
                          </a:lnTo>
                          <a:lnTo>
                            <a:pt x="15" y="3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" name="Freeform 281"/>
                    <p:cNvSpPr>
                      <a:spLocks/>
                    </p:cNvSpPr>
                    <p:nvPr/>
                  </p:nvSpPr>
                  <p:spPr bwMode="auto">
                    <a:xfrm>
                      <a:off x="7042151" y="2117725"/>
                      <a:ext cx="76200" cy="9525"/>
                    </a:xfrm>
                    <a:custGeom>
                      <a:avLst/>
                      <a:gdLst>
                        <a:gd name="T0" fmla="*/ 15 w 241"/>
                        <a:gd name="T1" fmla="*/ 30 h 30"/>
                        <a:gd name="T2" fmla="*/ 226 w 241"/>
                        <a:gd name="T3" fmla="*/ 30 h 30"/>
                        <a:gd name="T4" fmla="*/ 230 w 241"/>
                        <a:gd name="T5" fmla="*/ 30 h 30"/>
                        <a:gd name="T6" fmla="*/ 232 w 241"/>
                        <a:gd name="T7" fmla="*/ 29 h 30"/>
                        <a:gd name="T8" fmla="*/ 235 w 241"/>
                        <a:gd name="T9" fmla="*/ 28 h 30"/>
                        <a:gd name="T10" fmla="*/ 237 w 241"/>
                        <a:gd name="T11" fmla="*/ 25 h 30"/>
                        <a:gd name="T12" fmla="*/ 239 w 241"/>
                        <a:gd name="T13" fmla="*/ 23 h 30"/>
                        <a:gd name="T14" fmla="*/ 240 w 241"/>
                        <a:gd name="T15" fmla="*/ 21 h 30"/>
                        <a:gd name="T16" fmla="*/ 241 w 241"/>
                        <a:gd name="T17" fmla="*/ 18 h 30"/>
                        <a:gd name="T18" fmla="*/ 241 w 241"/>
                        <a:gd name="T19" fmla="*/ 15 h 30"/>
                        <a:gd name="T20" fmla="*/ 241 w 241"/>
                        <a:gd name="T21" fmla="*/ 12 h 30"/>
                        <a:gd name="T22" fmla="*/ 240 w 241"/>
                        <a:gd name="T23" fmla="*/ 9 h 30"/>
                        <a:gd name="T24" fmla="*/ 239 w 241"/>
                        <a:gd name="T25" fmla="*/ 6 h 30"/>
                        <a:gd name="T26" fmla="*/ 237 w 241"/>
                        <a:gd name="T27" fmla="*/ 4 h 30"/>
                        <a:gd name="T28" fmla="*/ 235 w 241"/>
                        <a:gd name="T29" fmla="*/ 3 h 30"/>
                        <a:gd name="T30" fmla="*/ 232 w 241"/>
                        <a:gd name="T31" fmla="*/ 1 h 30"/>
                        <a:gd name="T32" fmla="*/ 230 w 241"/>
                        <a:gd name="T33" fmla="*/ 0 h 30"/>
                        <a:gd name="T34" fmla="*/ 226 w 241"/>
                        <a:gd name="T35" fmla="*/ 0 h 30"/>
                        <a:gd name="T36" fmla="*/ 15 w 241"/>
                        <a:gd name="T37" fmla="*/ 0 h 30"/>
                        <a:gd name="T38" fmla="*/ 13 w 241"/>
                        <a:gd name="T39" fmla="*/ 0 h 30"/>
                        <a:gd name="T40" fmla="*/ 10 w 241"/>
                        <a:gd name="T41" fmla="*/ 1 h 30"/>
                        <a:gd name="T42" fmla="*/ 8 w 241"/>
                        <a:gd name="T43" fmla="*/ 3 h 30"/>
                        <a:gd name="T44" fmla="*/ 4 w 241"/>
                        <a:gd name="T45" fmla="*/ 4 h 30"/>
                        <a:gd name="T46" fmla="*/ 3 w 241"/>
                        <a:gd name="T47" fmla="*/ 6 h 30"/>
                        <a:gd name="T48" fmla="*/ 1 w 241"/>
                        <a:gd name="T49" fmla="*/ 9 h 30"/>
                        <a:gd name="T50" fmla="*/ 1 w 241"/>
                        <a:gd name="T51" fmla="*/ 12 h 30"/>
                        <a:gd name="T52" fmla="*/ 0 w 241"/>
                        <a:gd name="T53" fmla="*/ 15 h 30"/>
                        <a:gd name="T54" fmla="*/ 1 w 241"/>
                        <a:gd name="T55" fmla="*/ 18 h 30"/>
                        <a:gd name="T56" fmla="*/ 1 w 241"/>
                        <a:gd name="T57" fmla="*/ 21 h 30"/>
                        <a:gd name="T58" fmla="*/ 3 w 241"/>
                        <a:gd name="T59" fmla="*/ 23 h 30"/>
                        <a:gd name="T60" fmla="*/ 4 w 241"/>
                        <a:gd name="T61" fmla="*/ 25 h 30"/>
                        <a:gd name="T62" fmla="*/ 8 w 241"/>
                        <a:gd name="T63" fmla="*/ 28 h 30"/>
                        <a:gd name="T64" fmla="*/ 10 w 241"/>
                        <a:gd name="T65" fmla="*/ 29 h 30"/>
                        <a:gd name="T66" fmla="*/ 13 w 241"/>
                        <a:gd name="T67" fmla="*/ 30 h 30"/>
                        <a:gd name="T68" fmla="*/ 15 w 241"/>
                        <a:gd name="T69" fmla="*/ 30 h 30"/>
                        <a:gd name="T70" fmla="*/ 15 w 241"/>
                        <a:gd name="T71" fmla="*/ 3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241" h="30">
                          <a:moveTo>
                            <a:pt x="15" y="30"/>
                          </a:moveTo>
                          <a:lnTo>
                            <a:pt x="226" y="30"/>
                          </a:lnTo>
                          <a:lnTo>
                            <a:pt x="230" y="30"/>
                          </a:lnTo>
                          <a:lnTo>
                            <a:pt x="232" y="29"/>
                          </a:lnTo>
                          <a:lnTo>
                            <a:pt x="235" y="28"/>
                          </a:lnTo>
                          <a:lnTo>
                            <a:pt x="237" y="25"/>
                          </a:lnTo>
                          <a:lnTo>
                            <a:pt x="239" y="23"/>
                          </a:lnTo>
                          <a:lnTo>
                            <a:pt x="240" y="21"/>
                          </a:lnTo>
                          <a:lnTo>
                            <a:pt x="241" y="18"/>
                          </a:lnTo>
                          <a:lnTo>
                            <a:pt x="241" y="15"/>
                          </a:lnTo>
                          <a:lnTo>
                            <a:pt x="241" y="12"/>
                          </a:lnTo>
                          <a:lnTo>
                            <a:pt x="240" y="9"/>
                          </a:lnTo>
                          <a:lnTo>
                            <a:pt x="239" y="6"/>
                          </a:lnTo>
                          <a:lnTo>
                            <a:pt x="237" y="4"/>
                          </a:lnTo>
                          <a:lnTo>
                            <a:pt x="235" y="3"/>
                          </a:lnTo>
                          <a:lnTo>
                            <a:pt x="232" y="1"/>
                          </a:lnTo>
                          <a:lnTo>
                            <a:pt x="230" y="0"/>
                          </a:lnTo>
                          <a:lnTo>
                            <a:pt x="226" y="0"/>
                          </a:lnTo>
                          <a:lnTo>
                            <a:pt x="15" y="0"/>
                          </a:lnTo>
                          <a:lnTo>
                            <a:pt x="13" y="0"/>
                          </a:lnTo>
                          <a:lnTo>
                            <a:pt x="10" y="1"/>
                          </a:lnTo>
                          <a:lnTo>
                            <a:pt x="8" y="3"/>
                          </a:lnTo>
                          <a:lnTo>
                            <a:pt x="4" y="4"/>
                          </a:lnTo>
                          <a:lnTo>
                            <a:pt x="3" y="6"/>
                          </a:lnTo>
                          <a:lnTo>
                            <a:pt x="1" y="9"/>
                          </a:lnTo>
                          <a:lnTo>
                            <a:pt x="1" y="12"/>
                          </a:lnTo>
                          <a:lnTo>
                            <a:pt x="0" y="15"/>
                          </a:lnTo>
                          <a:lnTo>
                            <a:pt x="1" y="18"/>
                          </a:lnTo>
                          <a:lnTo>
                            <a:pt x="1" y="21"/>
                          </a:lnTo>
                          <a:lnTo>
                            <a:pt x="3" y="23"/>
                          </a:lnTo>
                          <a:lnTo>
                            <a:pt x="4" y="25"/>
                          </a:lnTo>
                          <a:lnTo>
                            <a:pt x="8" y="28"/>
                          </a:lnTo>
                          <a:lnTo>
                            <a:pt x="10" y="29"/>
                          </a:lnTo>
                          <a:lnTo>
                            <a:pt x="13" y="30"/>
                          </a:lnTo>
                          <a:lnTo>
                            <a:pt x="15" y="30"/>
                          </a:lnTo>
                          <a:lnTo>
                            <a:pt x="15" y="3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3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7042151" y="2136775"/>
                      <a:ext cx="76200" cy="9525"/>
                    </a:xfrm>
                    <a:custGeom>
                      <a:avLst/>
                      <a:gdLst>
                        <a:gd name="T0" fmla="*/ 226 w 241"/>
                        <a:gd name="T1" fmla="*/ 30 h 30"/>
                        <a:gd name="T2" fmla="*/ 230 w 241"/>
                        <a:gd name="T3" fmla="*/ 30 h 30"/>
                        <a:gd name="T4" fmla="*/ 232 w 241"/>
                        <a:gd name="T5" fmla="*/ 29 h 30"/>
                        <a:gd name="T6" fmla="*/ 235 w 241"/>
                        <a:gd name="T7" fmla="*/ 28 h 30"/>
                        <a:gd name="T8" fmla="*/ 237 w 241"/>
                        <a:gd name="T9" fmla="*/ 26 h 30"/>
                        <a:gd name="T10" fmla="*/ 239 w 241"/>
                        <a:gd name="T11" fmla="*/ 23 h 30"/>
                        <a:gd name="T12" fmla="*/ 240 w 241"/>
                        <a:gd name="T13" fmla="*/ 21 h 30"/>
                        <a:gd name="T14" fmla="*/ 241 w 241"/>
                        <a:gd name="T15" fmla="*/ 18 h 30"/>
                        <a:gd name="T16" fmla="*/ 241 w 241"/>
                        <a:gd name="T17" fmla="*/ 15 h 30"/>
                        <a:gd name="T18" fmla="*/ 241 w 241"/>
                        <a:gd name="T19" fmla="*/ 13 h 30"/>
                        <a:gd name="T20" fmla="*/ 240 w 241"/>
                        <a:gd name="T21" fmla="*/ 9 h 30"/>
                        <a:gd name="T22" fmla="*/ 239 w 241"/>
                        <a:gd name="T23" fmla="*/ 6 h 30"/>
                        <a:gd name="T24" fmla="*/ 237 w 241"/>
                        <a:gd name="T25" fmla="*/ 4 h 30"/>
                        <a:gd name="T26" fmla="*/ 235 w 241"/>
                        <a:gd name="T27" fmla="*/ 3 h 30"/>
                        <a:gd name="T28" fmla="*/ 232 w 241"/>
                        <a:gd name="T29" fmla="*/ 1 h 30"/>
                        <a:gd name="T30" fmla="*/ 230 w 241"/>
                        <a:gd name="T31" fmla="*/ 1 h 30"/>
                        <a:gd name="T32" fmla="*/ 226 w 241"/>
                        <a:gd name="T33" fmla="*/ 0 h 30"/>
                        <a:gd name="T34" fmla="*/ 15 w 241"/>
                        <a:gd name="T35" fmla="*/ 0 h 30"/>
                        <a:gd name="T36" fmla="*/ 13 w 241"/>
                        <a:gd name="T37" fmla="*/ 1 h 30"/>
                        <a:gd name="T38" fmla="*/ 10 w 241"/>
                        <a:gd name="T39" fmla="*/ 1 h 30"/>
                        <a:gd name="T40" fmla="*/ 8 w 241"/>
                        <a:gd name="T41" fmla="*/ 3 h 30"/>
                        <a:gd name="T42" fmla="*/ 4 w 241"/>
                        <a:gd name="T43" fmla="*/ 4 h 30"/>
                        <a:gd name="T44" fmla="*/ 3 w 241"/>
                        <a:gd name="T45" fmla="*/ 6 h 30"/>
                        <a:gd name="T46" fmla="*/ 1 w 241"/>
                        <a:gd name="T47" fmla="*/ 9 h 30"/>
                        <a:gd name="T48" fmla="*/ 1 w 241"/>
                        <a:gd name="T49" fmla="*/ 13 h 30"/>
                        <a:gd name="T50" fmla="*/ 0 w 241"/>
                        <a:gd name="T51" fmla="*/ 15 h 30"/>
                        <a:gd name="T52" fmla="*/ 1 w 241"/>
                        <a:gd name="T53" fmla="*/ 18 h 30"/>
                        <a:gd name="T54" fmla="*/ 1 w 241"/>
                        <a:gd name="T55" fmla="*/ 21 h 30"/>
                        <a:gd name="T56" fmla="*/ 3 w 241"/>
                        <a:gd name="T57" fmla="*/ 23 h 30"/>
                        <a:gd name="T58" fmla="*/ 4 w 241"/>
                        <a:gd name="T59" fmla="*/ 26 h 30"/>
                        <a:gd name="T60" fmla="*/ 8 w 241"/>
                        <a:gd name="T61" fmla="*/ 28 h 30"/>
                        <a:gd name="T62" fmla="*/ 10 w 241"/>
                        <a:gd name="T63" fmla="*/ 29 h 30"/>
                        <a:gd name="T64" fmla="*/ 13 w 241"/>
                        <a:gd name="T65" fmla="*/ 30 h 30"/>
                        <a:gd name="T66" fmla="*/ 15 w 241"/>
                        <a:gd name="T67" fmla="*/ 30 h 30"/>
                        <a:gd name="T68" fmla="*/ 226 w 241"/>
                        <a:gd name="T69" fmla="*/ 3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41" h="30">
                          <a:moveTo>
                            <a:pt x="226" y="30"/>
                          </a:moveTo>
                          <a:lnTo>
                            <a:pt x="230" y="30"/>
                          </a:lnTo>
                          <a:lnTo>
                            <a:pt x="232" y="29"/>
                          </a:lnTo>
                          <a:lnTo>
                            <a:pt x="235" y="28"/>
                          </a:lnTo>
                          <a:lnTo>
                            <a:pt x="237" y="26"/>
                          </a:lnTo>
                          <a:lnTo>
                            <a:pt x="239" y="23"/>
                          </a:lnTo>
                          <a:lnTo>
                            <a:pt x="240" y="21"/>
                          </a:lnTo>
                          <a:lnTo>
                            <a:pt x="241" y="18"/>
                          </a:lnTo>
                          <a:lnTo>
                            <a:pt x="241" y="15"/>
                          </a:lnTo>
                          <a:lnTo>
                            <a:pt x="241" y="13"/>
                          </a:lnTo>
                          <a:lnTo>
                            <a:pt x="240" y="9"/>
                          </a:lnTo>
                          <a:lnTo>
                            <a:pt x="239" y="6"/>
                          </a:lnTo>
                          <a:lnTo>
                            <a:pt x="237" y="4"/>
                          </a:lnTo>
                          <a:lnTo>
                            <a:pt x="235" y="3"/>
                          </a:lnTo>
                          <a:lnTo>
                            <a:pt x="232" y="1"/>
                          </a:lnTo>
                          <a:lnTo>
                            <a:pt x="230" y="1"/>
                          </a:lnTo>
                          <a:lnTo>
                            <a:pt x="226" y="0"/>
                          </a:lnTo>
                          <a:lnTo>
                            <a:pt x="15" y="0"/>
                          </a:lnTo>
                          <a:lnTo>
                            <a:pt x="13" y="1"/>
                          </a:lnTo>
                          <a:lnTo>
                            <a:pt x="10" y="1"/>
                          </a:lnTo>
                          <a:lnTo>
                            <a:pt x="8" y="3"/>
                          </a:lnTo>
                          <a:lnTo>
                            <a:pt x="4" y="4"/>
                          </a:lnTo>
                          <a:lnTo>
                            <a:pt x="3" y="6"/>
                          </a:lnTo>
                          <a:lnTo>
                            <a:pt x="1" y="9"/>
                          </a:lnTo>
                          <a:lnTo>
                            <a:pt x="1" y="13"/>
                          </a:lnTo>
                          <a:lnTo>
                            <a:pt x="0" y="15"/>
                          </a:lnTo>
                          <a:lnTo>
                            <a:pt x="1" y="18"/>
                          </a:lnTo>
                          <a:lnTo>
                            <a:pt x="1" y="21"/>
                          </a:lnTo>
                          <a:lnTo>
                            <a:pt x="3" y="23"/>
                          </a:lnTo>
                          <a:lnTo>
                            <a:pt x="4" y="26"/>
                          </a:lnTo>
                          <a:lnTo>
                            <a:pt x="8" y="28"/>
                          </a:lnTo>
                          <a:lnTo>
                            <a:pt x="10" y="29"/>
                          </a:lnTo>
                          <a:lnTo>
                            <a:pt x="13" y="30"/>
                          </a:lnTo>
                          <a:lnTo>
                            <a:pt x="15" y="30"/>
                          </a:lnTo>
                          <a:lnTo>
                            <a:pt x="226" y="3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4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7234238" y="2051050"/>
                      <a:ext cx="57150" cy="9525"/>
                    </a:xfrm>
                    <a:custGeom>
                      <a:avLst/>
                      <a:gdLst>
                        <a:gd name="T0" fmla="*/ 15 w 180"/>
                        <a:gd name="T1" fmla="*/ 0 h 30"/>
                        <a:gd name="T2" fmla="*/ 12 w 180"/>
                        <a:gd name="T3" fmla="*/ 0 h 30"/>
                        <a:gd name="T4" fmla="*/ 8 w 180"/>
                        <a:gd name="T5" fmla="*/ 2 h 30"/>
                        <a:gd name="T6" fmla="*/ 6 w 180"/>
                        <a:gd name="T7" fmla="*/ 3 h 30"/>
                        <a:gd name="T8" fmla="*/ 4 w 180"/>
                        <a:gd name="T9" fmla="*/ 5 h 30"/>
                        <a:gd name="T10" fmla="*/ 2 w 180"/>
                        <a:gd name="T11" fmla="*/ 7 h 30"/>
                        <a:gd name="T12" fmla="*/ 1 w 180"/>
                        <a:gd name="T13" fmla="*/ 9 h 30"/>
                        <a:gd name="T14" fmla="*/ 0 w 180"/>
                        <a:gd name="T15" fmla="*/ 12 h 30"/>
                        <a:gd name="T16" fmla="*/ 0 w 180"/>
                        <a:gd name="T17" fmla="*/ 15 h 30"/>
                        <a:gd name="T18" fmla="*/ 0 w 180"/>
                        <a:gd name="T19" fmla="*/ 19 h 30"/>
                        <a:gd name="T20" fmla="*/ 1 w 180"/>
                        <a:gd name="T21" fmla="*/ 21 h 30"/>
                        <a:gd name="T22" fmla="*/ 2 w 180"/>
                        <a:gd name="T23" fmla="*/ 24 h 30"/>
                        <a:gd name="T24" fmla="*/ 4 w 180"/>
                        <a:gd name="T25" fmla="*/ 26 h 30"/>
                        <a:gd name="T26" fmla="*/ 6 w 180"/>
                        <a:gd name="T27" fmla="*/ 27 h 30"/>
                        <a:gd name="T28" fmla="*/ 8 w 180"/>
                        <a:gd name="T29" fmla="*/ 29 h 30"/>
                        <a:gd name="T30" fmla="*/ 12 w 180"/>
                        <a:gd name="T31" fmla="*/ 29 h 30"/>
                        <a:gd name="T32" fmla="*/ 15 w 180"/>
                        <a:gd name="T33" fmla="*/ 30 h 30"/>
                        <a:gd name="T34" fmla="*/ 165 w 180"/>
                        <a:gd name="T35" fmla="*/ 30 h 30"/>
                        <a:gd name="T36" fmla="*/ 168 w 180"/>
                        <a:gd name="T37" fmla="*/ 29 h 30"/>
                        <a:gd name="T38" fmla="*/ 171 w 180"/>
                        <a:gd name="T39" fmla="*/ 29 h 30"/>
                        <a:gd name="T40" fmla="*/ 174 w 180"/>
                        <a:gd name="T41" fmla="*/ 27 h 30"/>
                        <a:gd name="T42" fmla="*/ 176 w 180"/>
                        <a:gd name="T43" fmla="*/ 26 h 30"/>
                        <a:gd name="T44" fmla="*/ 178 w 180"/>
                        <a:gd name="T45" fmla="*/ 24 h 30"/>
                        <a:gd name="T46" fmla="*/ 179 w 180"/>
                        <a:gd name="T47" fmla="*/ 21 h 30"/>
                        <a:gd name="T48" fmla="*/ 180 w 180"/>
                        <a:gd name="T49" fmla="*/ 19 h 30"/>
                        <a:gd name="T50" fmla="*/ 180 w 180"/>
                        <a:gd name="T51" fmla="*/ 15 h 30"/>
                        <a:gd name="T52" fmla="*/ 180 w 180"/>
                        <a:gd name="T53" fmla="*/ 12 h 30"/>
                        <a:gd name="T54" fmla="*/ 179 w 180"/>
                        <a:gd name="T55" fmla="*/ 9 h 30"/>
                        <a:gd name="T56" fmla="*/ 178 w 180"/>
                        <a:gd name="T57" fmla="*/ 7 h 30"/>
                        <a:gd name="T58" fmla="*/ 176 w 180"/>
                        <a:gd name="T59" fmla="*/ 5 h 30"/>
                        <a:gd name="T60" fmla="*/ 174 w 180"/>
                        <a:gd name="T61" fmla="*/ 3 h 30"/>
                        <a:gd name="T62" fmla="*/ 171 w 180"/>
                        <a:gd name="T63" fmla="*/ 2 h 30"/>
                        <a:gd name="T64" fmla="*/ 168 w 180"/>
                        <a:gd name="T65" fmla="*/ 0 h 30"/>
                        <a:gd name="T66" fmla="*/ 165 w 180"/>
                        <a:gd name="T67" fmla="*/ 0 h 30"/>
                        <a:gd name="T68" fmla="*/ 15 w 180"/>
                        <a:gd name="T69" fmla="*/ 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80" h="30">
                          <a:moveTo>
                            <a:pt x="15" y="0"/>
                          </a:moveTo>
                          <a:lnTo>
                            <a:pt x="12" y="0"/>
                          </a:lnTo>
                          <a:lnTo>
                            <a:pt x="8" y="2"/>
                          </a:lnTo>
                          <a:lnTo>
                            <a:pt x="6" y="3"/>
                          </a:lnTo>
                          <a:lnTo>
                            <a:pt x="4" y="5"/>
                          </a:lnTo>
                          <a:lnTo>
                            <a:pt x="2" y="7"/>
                          </a:lnTo>
                          <a:lnTo>
                            <a:pt x="1" y="9"/>
                          </a:lnTo>
                          <a:lnTo>
                            <a:pt x="0" y="12"/>
                          </a:lnTo>
                          <a:lnTo>
                            <a:pt x="0" y="15"/>
                          </a:lnTo>
                          <a:lnTo>
                            <a:pt x="0" y="19"/>
                          </a:lnTo>
                          <a:lnTo>
                            <a:pt x="1" y="21"/>
                          </a:lnTo>
                          <a:lnTo>
                            <a:pt x="2" y="24"/>
                          </a:lnTo>
                          <a:lnTo>
                            <a:pt x="4" y="26"/>
                          </a:lnTo>
                          <a:lnTo>
                            <a:pt x="6" y="27"/>
                          </a:lnTo>
                          <a:lnTo>
                            <a:pt x="8" y="29"/>
                          </a:lnTo>
                          <a:lnTo>
                            <a:pt x="12" y="29"/>
                          </a:lnTo>
                          <a:lnTo>
                            <a:pt x="15" y="30"/>
                          </a:lnTo>
                          <a:lnTo>
                            <a:pt x="165" y="30"/>
                          </a:lnTo>
                          <a:lnTo>
                            <a:pt x="168" y="29"/>
                          </a:lnTo>
                          <a:lnTo>
                            <a:pt x="171" y="29"/>
                          </a:lnTo>
                          <a:lnTo>
                            <a:pt x="174" y="27"/>
                          </a:lnTo>
                          <a:lnTo>
                            <a:pt x="176" y="26"/>
                          </a:lnTo>
                          <a:lnTo>
                            <a:pt x="178" y="24"/>
                          </a:lnTo>
                          <a:lnTo>
                            <a:pt x="179" y="21"/>
                          </a:lnTo>
                          <a:lnTo>
                            <a:pt x="180" y="19"/>
                          </a:lnTo>
                          <a:lnTo>
                            <a:pt x="180" y="15"/>
                          </a:lnTo>
                          <a:lnTo>
                            <a:pt x="180" y="12"/>
                          </a:lnTo>
                          <a:lnTo>
                            <a:pt x="179" y="9"/>
                          </a:lnTo>
                          <a:lnTo>
                            <a:pt x="178" y="7"/>
                          </a:lnTo>
                          <a:lnTo>
                            <a:pt x="176" y="5"/>
                          </a:lnTo>
                          <a:lnTo>
                            <a:pt x="174" y="3"/>
                          </a:lnTo>
                          <a:lnTo>
                            <a:pt x="171" y="2"/>
                          </a:lnTo>
                          <a:lnTo>
                            <a:pt x="168" y="0"/>
                          </a:lnTo>
                          <a:lnTo>
                            <a:pt x="165" y="0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" name="Freeform 284"/>
                    <p:cNvSpPr>
                      <a:spLocks/>
                    </p:cNvSpPr>
                    <p:nvPr/>
                  </p:nvSpPr>
                  <p:spPr bwMode="auto">
                    <a:xfrm>
                      <a:off x="7234238" y="2070100"/>
                      <a:ext cx="57150" cy="9525"/>
                    </a:xfrm>
                    <a:custGeom>
                      <a:avLst/>
                      <a:gdLst>
                        <a:gd name="T0" fmla="*/ 165 w 180"/>
                        <a:gd name="T1" fmla="*/ 0 h 30"/>
                        <a:gd name="T2" fmla="*/ 15 w 180"/>
                        <a:gd name="T3" fmla="*/ 0 h 30"/>
                        <a:gd name="T4" fmla="*/ 12 w 180"/>
                        <a:gd name="T5" fmla="*/ 0 h 30"/>
                        <a:gd name="T6" fmla="*/ 8 w 180"/>
                        <a:gd name="T7" fmla="*/ 1 h 30"/>
                        <a:gd name="T8" fmla="*/ 6 w 180"/>
                        <a:gd name="T9" fmla="*/ 2 h 30"/>
                        <a:gd name="T10" fmla="*/ 4 w 180"/>
                        <a:gd name="T11" fmla="*/ 4 h 30"/>
                        <a:gd name="T12" fmla="*/ 2 w 180"/>
                        <a:gd name="T13" fmla="*/ 6 h 30"/>
                        <a:gd name="T14" fmla="*/ 1 w 180"/>
                        <a:gd name="T15" fmla="*/ 8 h 30"/>
                        <a:gd name="T16" fmla="*/ 0 w 180"/>
                        <a:gd name="T17" fmla="*/ 11 h 30"/>
                        <a:gd name="T18" fmla="*/ 0 w 180"/>
                        <a:gd name="T19" fmla="*/ 15 h 30"/>
                        <a:gd name="T20" fmla="*/ 0 w 180"/>
                        <a:gd name="T21" fmla="*/ 18 h 30"/>
                        <a:gd name="T22" fmla="*/ 1 w 180"/>
                        <a:gd name="T23" fmla="*/ 20 h 30"/>
                        <a:gd name="T24" fmla="*/ 2 w 180"/>
                        <a:gd name="T25" fmla="*/ 23 h 30"/>
                        <a:gd name="T26" fmla="*/ 4 w 180"/>
                        <a:gd name="T27" fmla="*/ 25 h 30"/>
                        <a:gd name="T28" fmla="*/ 6 w 180"/>
                        <a:gd name="T29" fmla="*/ 26 h 30"/>
                        <a:gd name="T30" fmla="*/ 8 w 180"/>
                        <a:gd name="T31" fmla="*/ 29 h 30"/>
                        <a:gd name="T32" fmla="*/ 12 w 180"/>
                        <a:gd name="T33" fmla="*/ 30 h 30"/>
                        <a:gd name="T34" fmla="*/ 15 w 180"/>
                        <a:gd name="T35" fmla="*/ 30 h 30"/>
                        <a:gd name="T36" fmla="*/ 165 w 180"/>
                        <a:gd name="T37" fmla="*/ 30 h 30"/>
                        <a:gd name="T38" fmla="*/ 168 w 180"/>
                        <a:gd name="T39" fmla="*/ 30 h 30"/>
                        <a:gd name="T40" fmla="*/ 171 w 180"/>
                        <a:gd name="T41" fmla="*/ 29 h 30"/>
                        <a:gd name="T42" fmla="*/ 174 w 180"/>
                        <a:gd name="T43" fmla="*/ 26 h 30"/>
                        <a:gd name="T44" fmla="*/ 176 w 180"/>
                        <a:gd name="T45" fmla="*/ 25 h 30"/>
                        <a:gd name="T46" fmla="*/ 178 w 180"/>
                        <a:gd name="T47" fmla="*/ 23 h 30"/>
                        <a:gd name="T48" fmla="*/ 179 w 180"/>
                        <a:gd name="T49" fmla="*/ 20 h 30"/>
                        <a:gd name="T50" fmla="*/ 180 w 180"/>
                        <a:gd name="T51" fmla="*/ 18 h 30"/>
                        <a:gd name="T52" fmla="*/ 180 w 180"/>
                        <a:gd name="T53" fmla="*/ 15 h 30"/>
                        <a:gd name="T54" fmla="*/ 180 w 180"/>
                        <a:gd name="T55" fmla="*/ 11 h 30"/>
                        <a:gd name="T56" fmla="*/ 179 w 180"/>
                        <a:gd name="T57" fmla="*/ 8 h 30"/>
                        <a:gd name="T58" fmla="*/ 178 w 180"/>
                        <a:gd name="T59" fmla="*/ 6 h 30"/>
                        <a:gd name="T60" fmla="*/ 176 w 180"/>
                        <a:gd name="T61" fmla="*/ 4 h 30"/>
                        <a:gd name="T62" fmla="*/ 174 w 180"/>
                        <a:gd name="T63" fmla="*/ 2 h 30"/>
                        <a:gd name="T64" fmla="*/ 171 w 180"/>
                        <a:gd name="T65" fmla="*/ 1 h 30"/>
                        <a:gd name="T66" fmla="*/ 168 w 180"/>
                        <a:gd name="T67" fmla="*/ 0 h 30"/>
                        <a:gd name="T68" fmla="*/ 165 w 180"/>
                        <a:gd name="T69" fmla="*/ 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80" h="30">
                          <a:moveTo>
                            <a:pt x="165" y="0"/>
                          </a:moveTo>
                          <a:lnTo>
                            <a:pt x="15" y="0"/>
                          </a:lnTo>
                          <a:lnTo>
                            <a:pt x="12" y="0"/>
                          </a:lnTo>
                          <a:lnTo>
                            <a:pt x="8" y="1"/>
                          </a:lnTo>
                          <a:lnTo>
                            <a:pt x="6" y="2"/>
                          </a:lnTo>
                          <a:lnTo>
                            <a:pt x="4" y="4"/>
                          </a:lnTo>
                          <a:lnTo>
                            <a:pt x="2" y="6"/>
                          </a:lnTo>
                          <a:lnTo>
                            <a:pt x="1" y="8"/>
                          </a:lnTo>
                          <a:lnTo>
                            <a:pt x="0" y="11"/>
                          </a:lnTo>
                          <a:lnTo>
                            <a:pt x="0" y="15"/>
                          </a:lnTo>
                          <a:lnTo>
                            <a:pt x="0" y="18"/>
                          </a:lnTo>
                          <a:lnTo>
                            <a:pt x="1" y="20"/>
                          </a:lnTo>
                          <a:lnTo>
                            <a:pt x="2" y="23"/>
                          </a:lnTo>
                          <a:lnTo>
                            <a:pt x="4" y="25"/>
                          </a:lnTo>
                          <a:lnTo>
                            <a:pt x="6" y="26"/>
                          </a:lnTo>
                          <a:lnTo>
                            <a:pt x="8" y="29"/>
                          </a:lnTo>
                          <a:lnTo>
                            <a:pt x="12" y="30"/>
                          </a:lnTo>
                          <a:lnTo>
                            <a:pt x="15" y="30"/>
                          </a:lnTo>
                          <a:lnTo>
                            <a:pt x="165" y="30"/>
                          </a:lnTo>
                          <a:lnTo>
                            <a:pt x="168" y="30"/>
                          </a:lnTo>
                          <a:lnTo>
                            <a:pt x="171" y="29"/>
                          </a:lnTo>
                          <a:lnTo>
                            <a:pt x="174" y="26"/>
                          </a:lnTo>
                          <a:lnTo>
                            <a:pt x="176" y="25"/>
                          </a:lnTo>
                          <a:lnTo>
                            <a:pt x="178" y="23"/>
                          </a:lnTo>
                          <a:lnTo>
                            <a:pt x="179" y="20"/>
                          </a:lnTo>
                          <a:lnTo>
                            <a:pt x="180" y="18"/>
                          </a:lnTo>
                          <a:lnTo>
                            <a:pt x="180" y="15"/>
                          </a:lnTo>
                          <a:lnTo>
                            <a:pt x="180" y="11"/>
                          </a:lnTo>
                          <a:lnTo>
                            <a:pt x="179" y="8"/>
                          </a:lnTo>
                          <a:lnTo>
                            <a:pt x="178" y="6"/>
                          </a:lnTo>
                          <a:lnTo>
                            <a:pt x="176" y="4"/>
                          </a:lnTo>
                          <a:lnTo>
                            <a:pt x="174" y="2"/>
                          </a:lnTo>
                          <a:lnTo>
                            <a:pt x="171" y="1"/>
                          </a:lnTo>
                          <a:lnTo>
                            <a:pt x="168" y="0"/>
                          </a:lnTo>
                          <a:lnTo>
                            <a:pt x="165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6" name="Freeform 285"/>
                    <p:cNvSpPr>
                      <a:spLocks/>
                    </p:cNvSpPr>
                    <p:nvPr/>
                  </p:nvSpPr>
                  <p:spPr bwMode="auto">
                    <a:xfrm>
                      <a:off x="7234238" y="2089150"/>
                      <a:ext cx="57150" cy="9525"/>
                    </a:xfrm>
                    <a:custGeom>
                      <a:avLst/>
                      <a:gdLst>
                        <a:gd name="T0" fmla="*/ 165 w 180"/>
                        <a:gd name="T1" fmla="*/ 0 h 30"/>
                        <a:gd name="T2" fmla="*/ 15 w 180"/>
                        <a:gd name="T3" fmla="*/ 0 h 30"/>
                        <a:gd name="T4" fmla="*/ 12 w 180"/>
                        <a:gd name="T5" fmla="*/ 0 h 30"/>
                        <a:gd name="T6" fmla="*/ 8 w 180"/>
                        <a:gd name="T7" fmla="*/ 1 h 30"/>
                        <a:gd name="T8" fmla="*/ 6 w 180"/>
                        <a:gd name="T9" fmla="*/ 2 h 30"/>
                        <a:gd name="T10" fmla="*/ 4 w 180"/>
                        <a:gd name="T11" fmla="*/ 4 h 30"/>
                        <a:gd name="T12" fmla="*/ 2 w 180"/>
                        <a:gd name="T13" fmla="*/ 6 h 30"/>
                        <a:gd name="T14" fmla="*/ 1 w 180"/>
                        <a:gd name="T15" fmla="*/ 9 h 30"/>
                        <a:gd name="T16" fmla="*/ 0 w 180"/>
                        <a:gd name="T17" fmla="*/ 11 h 30"/>
                        <a:gd name="T18" fmla="*/ 0 w 180"/>
                        <a:gd name="T19" fmla="*/ 15 h 30"/>
                        <a:gd name="T20" fmla="*/ 0 w 180"/>
                        <a:gd name="T21" fmla="*/ 18 h 30"/>
                        <a:gd name="T22" fmla="*/ 1 w 180"/>
                        <a:gd name="T23" fmla="*/ 20 h 30"/>
                        <a:gd name="T24" fmla="*/ 2 w 180"/>
                        <a:gd name="T25" fmla="*/ 23 h 30"/>
                        <a:gd name="T26" fmla="*/ 4 w 180"/>
                        <a:gd name="T27" fmla="*/ 25 h 30"/>
                        <a:gd name="T28" fmla="*/ 6 w 180"/>
                        <a:gd name="T29" fmla="*/ 28 h 30"/>
                        <a:gd name="T30" fmla="*/ 8 w 180"/>
                        <a:gd name="T31" fmla="*/ 29 h 30"/>
                        <a:gd name="T32" fmla="*/ 12 w 180"/>
                        <a:gd name="T33" fmla="*/ 30 h 30"/>
                        <a:gd name="T34" fmla="*/ 15 w 180"/>
                        <a:gd name="T35" fmla="*/ 30 h 30"/>
                        <a:gd name="T36" fmla="*/ 165 w 180"/>
                        <a:gd name="T37" fmla="*/ 30 h 30"/>
                        <a:gd name="T38" fmla="*/ 168 w 180"/>
                        <a:gd name="T39" fmla="*/ 30 h 30"/>
                        <a:gd name="T40" fmla="*/ 171 w 180"/>
                        <a:gd name="T41" fmla="*/ 29 h 30"/>
                        <a:gd name="T42" fmla="*/ 174 w 180"/>
                        <a:gd name="T43" fmla="*/ 28 h 30"/>
                        <a:gd name="T44" fmla="*/ 176 w 180"/>
                        <a:gd name="T45" fmla="*/ 25 h 30"/>
                        <a:gd name="T46" fmla="*/ 178 w 180"/>
                        <a:gd name="T47" fmla="*/ 23 h 30"/>
                        <a:gd name="T48" fmla="*/ 179 w 180"/>
                        <a:gd name="T49" fmla="*/ 20 h 30"/>
                        <a:gd name="T50" fmla="*/ 180 w 180"/>
                        <a:gd name="T51" fmla="*/ 18 h 30"/>
                        <a:gd name="T52" fmla="*/ 180 w 180"/>
                        <a:gd name="T53" fmla="*/ 15 h 30"/>
                        <a:gd name="T54" fmla="*/ 180 w 180"/>
                        <a:gd name="T55" fmla="*/ 11 h 30"/>
                        <a:gd name="T56" fmla="*/ 179 w 180"/>
                        <a:gd name="T57" fmla="*/ 9 h 30"/>
                        <a:gd name="T58" fmla="*/ 178 w 180"/>
                        <a:gd name="T59" fmla="*/ 6 h 30"/>
                        <a:gd name="T60" fmla="*/ 176 w 180"/>
                        <a:gd name="T61" fmla="*/ 4 h 30"/>
                        <a:gd name="T62" fmla="*/ 174 w 180"/>
                        <a:gd name="T63" fmla="*/ 2 h 30"/>
                        <a:gd name="T64" fmla="*/ 171 w 180"/>
                        <a:gd name="T65" fmla="*/ 1 h 30"/>
                        <a:gd name="T66" fmla="*/ 168 w 180"/>
                        <a:gd name="T67" fmla="*/ 0 h 30"/>
                        <a:gd name="T68" fmla="*/ 165 w 180"/>
                        <a:gd name="T69" fmla="*/ 0 h 30"/>
                        <a:gd name="T70" fmla="*/ 165 w 180"/>
                        <a:gd name="T71" fmla="*/ 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80" h="30">
                          <a:moveTo>
                            <a:pt x="165" y="0"/>
                          </a:moveTo>
                          <a:lnTo>
                            <a:pt x="15" y="0"/>
                          </a:lnTo>
                          <a:lnTo>
                            <a:pt x="12" y="0"/>
                          </a:lnTo>
                          <a:lnTo>
                            <a:pt x="8" y="1"/>
                          </a:lnTo>
                          <a:lnTo>
                            <a:pt x="6" y="2"/>
                          </a:lnTo>
                          <a:lnTo>
                            <a:pt x="4" y="4"/>
                          </a:lnTo>
                          <a:lnTo>
                            <a:pt x="2" y="6"/>
                          </a:lnTo>
                          <a:lnTo>
                            <a:pt x="1" y="9"/>
                          </a:lnTo>
                          <a:lnTo>
                            <a:pt x="0" y="11"/>
                          </a:lnTo>
                          <a:lnTo>
                            <a:pt x="0" y="15"/>
                          </a:lnTo>
                          <a:lnTo>
                            <a:pt x="0" y="18"/>
                          </a:lnTo>
                          <a:lnTo>
                            <a:pt x="1" y="20"/>
                          </a:lnTo>
                          <a:lnTo>
                            <a:pt x="2" y="23"/>
                          </a:lnTo>
                          <a:lnTo>
                            <a:pt x="4" y="25"/>
                          </a:lnTo>
                          <a:lnTo>
                            <a:pt x="6" y="28"/>
                          </a:lnTo>
                          <a:lnTo>
                            <a:pt x="8" y="29"/>
                          </a:lnTo>
                          <a:lnTo>
                            <a:pt x="12" y="30"/>
                          </a:lnTo>
                          <a:lnTo>
                            <a:pt x="15" y="30"/>
                          </a:lnTo>
                          <a:lnTo>
                            <a:pt x="165" y="30"/>
                          </a:lnTo>
                          <a:lnTo>
                            <a:pt x="168" y="30"/>
                          </a:lnTo>
                          <a:lnTo>
                            <a:pt x="171" y="29"/>
                          </a:lnTo>
                          <a:lnTo>
                            <a:pt x="174" y="28"/>
                          </a:lnTo>
                          <a:lnTo>
                            <a:pt x="176" y="25"/>
                          </a:lnTo>
                          <a:lnTo>
                            <a:pt x="178" y="23"/>
                          </a:lnTo>
                          <a:lnTo>
                            <a:pt x="179" y="20"/>
                          </a:lnTo>
                          <a:lnTo>
                            <a:pt x="180" y="18"/>
                          </a:lnTo>
                          <a:lnTo>
                            <a:pt x="180" y="15"/>
                          </a:lnTo>
                          <a:lnTo>
                            <a:pt x="180" y="11"/>
                          </a:lnTo>
                          <a:lnTo>
                            <a:pt x="179" y="9"/>
                          </a:lnTo>
                          <a:lnTo>
                            <a:pt x="178" y="6"/>
                          </a:lnTo>
                          <a:lnTo>
                            <a:pt x="176" y="4"/>
                          </a:lnTo>
                          <a:lnTo>
                            <a:pt x="174" y="2"/>
                          </a:lnTo>
                          <a:lnTo>
                            <a:pt x="171" y="1"/>
                          </a:lnTo>
                          <a:lnTo>
                            <a:pt x="168" y="0"/>
                          </a:lnTo>
                          <a:lnTo>
                            <a:pt x="165" y="0"/>
                          </a:lnTo>
                          <a:lnTo>
                            <a:pt x="165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7234238" y="2108200"/>
                      <a:ext cx="57150" cy="9525"/>
                    </a:xfrm>
                    <a:custGeom>
                      <a:avLst/>
                      <a:gdLst>
                        <a:gd name="T0" fmla="*/ 165 w 180"/>
                        <a:gd name="T1" fmla="*/ 0 h 30"/>
                        <a:gd name="T2" fmla="*/ 15 w 180"/>
                        <a:gd name="T3" fmla="*/ 0 h 30"/>
                        <a:gd name="T4" fmla="*/ 12 w 180"/>
                        <a:gd name="T5" fmla="*/ 0 h 30"/>
                        <a:gd name="T6" fmla="*/ 8 w 180"/>
                        <a:gd name="T7" fmla="*/ 1 h 30"/>
                        <a:gd name="T8" fmla="*/ 6 w 180"/>
                        <a:gd name="T9" fmla="*/ 3 h 30"/>
                        <a:gd name="T10" fmla="*/ 4 w 180"/>
                        <a:gd name="T11" fmla="*/ 4 h 30"/>
                        <a:gd name="T12" fmla="*/ 2 w 180"/>
                        <a:gd name="T13" fmla="*/ 6 h 30"/>
                        <a:gd name="T14" fmla="*/ 1 w 180"/>
                        <a:gd name="T15" fmla="*/ 9 h 30"/>
                        <a:gd name="T16" fmla="*/ 0 w 180"/>
                        <a:gd name="T17" fmla="*/ 12 h 30"/>
                        <a:gd name="T18" fmla="*/ 0 w 180"/>
                        <a:gd name="T19" fmla="*/ 15 h 30"/>
                        <a:gd name="T20" fmla="*/ 0 w 180"/>
                        <a:gd name="T21" fmla="*/ 18 h 30"/>
                        <a:gd name="T22" fmla="*/ 1 w 180"/>
                        <a:gd name="T23" fmla="*/ 21 h 30"/>
                        <a:gd name="T24" fmla="*/ 2 w 180"/>
                        <a:gd name="T25" fmla="*/ 23 h 30"/>
                        <a:gd name="T26" fmla="*/ 4 w 180"/>
                        <a:gd name="T27" fmla="*/ 25 h 30"/>
                        <a:gd name="T28" fmla="*/ 6 w 180"/>
                        <a:gd name="T29" fmla="*/ 28 h 30"/>
                        <a:gd name="T30" fmla="*/ 8 w 180"/>
                        <a:gd name="T31" fmla="*/ 29 h 30"/>
                        <a:gd name="T32" fmla="*/ 12 w 180"/>
                        <a:gd name="T33" fmla="*/ 30 h 30"/>
                        <a:gd name="T34" fmla="*/ 15 w 180"/>
                        <a:gd name="T35" fmla="*/ 30 h 30"/>
                        <a:gd name="T36" fmla="*/ 165 w 180"/>
                        <a:gd name="T37" fmla="*/ 30 h 30"/>
                        <a:gd name="T38" fmla="*/ 168 w 180"/>
                        <a:gd name="T39" fmla="*/ 30 h 30"/>
                        <a:gd name="T40" fmla="*/ 171 w 180"/>
                        <a:gd name="T41" fmla="*/ 29 h 30"/>
                        <a:gd name="T42" fmla="*/ 174 w 180"/>
                        <a:gd name="T43" fmla="*/ 28 h 30"/>
                        <a:gd name="T44" fmla="*/ 176 w 180"/>
                        <a:gd name="T45" fmla="*/ 25 h 30"/>
                        <a:gd name="T46" fmla="*/ 178 w 180"/>
                        <a:gd name="T47" fmla="*/ 23 h 30"/>
                        <a:gd name="T48" fmla="*/ 179 w 180"/>
                        <a:gd name="T49" fmla="*/ 21 h 30"/>
                        <a:gd name="T50" fmla="*/ 180 w 180"/>
                        <a:gd name="T51" fmla="*/ 18 h 30"/>
                        <a:gd name="T52" fmla="*/ 180 w 180"/>
                        <a:gd name="T53" fmla="*/ 15 h 30"/>
                        <a:gd name="T54" fmla="*/ 180 w 180"/>
                        <a:gd name="T55" fmla="*/ 12 h 30"/>
                        <a:gd name="T56" fmla="*/ 179 w 180"/>
                        <a:gd name="T57" fmla="*/ 9 h 30"/>
                        <a:gd name="T58" fmla="*/ 178 w 180"/>
                        <a:gd name="T59" fmla="*/ 6 h 30"/>
                        <a:gd name="T60" fmla="*/ 176 w 180"/>
                        <a:gd name="T61" fmla="*/ 4 h 30"/>
                        <a:gd name="T62" fmla="*/ 174 w 180"/>
                        <a:gd name="T63" fmla="*/ 3 h 30"/>
                        <a:gd name="T64" fmla="*/ 171 w 180"/>
                        <a:gd name="T65" fmla="*/ 1 h 30"/>
                        <a:gd name="T66" fmla="*/ 168 w 180"/>
                        <a:gd name="T67" fmla="*/ 0 h 30"/>
                        <a:gd name="T68" fmla="*/ 165 w 180"/>
                        <a:gd name="T69" fmla="*/ 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80" h="30">
                          <a:moveTo>
                            <a:pt x="165" y="0"/>
                          </a:moveTo>
                          <a:lnTo>
                            <a:pt x="15" y="0"/>
                          </a:lnTo>
                          <a:lnTo>
                            <a:pt x="12" y="0"/>
                          </a:lnTo>
                          <a:lnTo>
                            <a:pt x="8" y="1"/>
                          </a:lnTo>
                          <a:lnTo>
                            <a:pt x="6" y="3"/>
                          </a:lnTo>
                          <a:lnTo>
                            <a:pt x="4" y="4"/>
                          </a:lnTo>
                          <a:lnTo>
                            <a:pt x="2" y="6"/>
                          </a:lnTo>
                          <a:lnTo>
                            <a:pt x="1" y="9"/>
                          </a:lnTo>
                          <a:lnTo>
                            <a:pt x="0" y="12"/>
                          </a:lnTo>
                          <a:lnTo>
                            <a:pt x="0" y="15"/>
                          </a:lnTo>
                          <a:lnTo>
                            <a:pt x="0" y="18"/>
                          </a:lnTo>
                          <a:lnTo>
                            <a:pt x="1" y="21"/>
                          </a:lnTo>
                          <a:lnTo>
                            <a:pt x="2" y="23"/>
                          </a:lnTo>
                          <a:lnTo>
                            <a:pt x="4" y="25"/>
                          </a:lnTo>
                          <a:lnTo>
                            <a:pt x="6" y="28"/>
                          </a:lnTo>
                          <a:lnTo>
                            <a:pt x="8" y="29"/>
                          </a:lnTo>
                          <a:lnTo>
                            <a:pt x="12" y="30"/>
                          </a:lnTo>
                          <a:lnTo>
                            <a:pt x="15" y="30"/>
                          </a:lnTo>
                          <a:lnTo>
                            <a:pt x="165" y="30"/>
                          </a:lnTo>
                          <a:lnTo>
                            <a:pt x="168" y="30"/>
                          </a:lnTo>
                          <a:lnTo>
                            <a:pt x="171" y="29"/>
                          </a:lnTo>
                          <a:lnTo>
                            <a:pt x="174" y="28"/>
                          </a:lnTo>
                          <a:lnTo>
                            <a:pt x="176" y="25"/>
                          </a:lnTo>
                          <a:lnTo>
                            <a:pt x="178" y="23"/>
                          </a:lnTo>
                          <a:lnTo>
                            <a:pt x="179" y="21"/>
                          </a:lnTo>
                          <a:lnTo>
                            <a:pt x="180" y="18"/>
                          </a:lnTo>
                          <a:lnTo>
                            <a:pt x="180" y="15"/>
                          </a:lnTo>
                          <a:lnTo>
                            <a:pt x="180" y="12"/>
                          </a:lnTo>
                          <a:lnTo>
                            <a:pt x="179" y="9"/>
                          </a:lnTo>
                          <a:lnTo>
                            <a:pt x="178" y="6"/>
                          </a:lnTo>
                          <a:lnTo>
                            <a:pt x="176" y="4"/>
                          </a:lnTo>
                          <a:lnTo>
                            <a:pt x="174" y="3"/>
                          </a:lnTo>
                          <a:lnTo>
                            <a:pt x="171" y="1"/>
                          </a:lnTo>
                          <a:lnTo>
                            <a:pt x="168" y="0"/>
                          </a:lnTo>
                          <a:lnTo>
                            <a:pt x="165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" name="Freeform 287"/>
                    <p:cNvSpPr>
                      <a:spLocks/>
                    </p:cNvSpPr>
                    <p:nvPr/>
                  </p:nvSpPr>
                  <p:spPr bwMode="auto">
                    <a:xfrm>
                      <a:off x="7234238" y="2146300"/>
                      <a:ext cx="57150" cy="9525"/>
                    </a:xfrm>
                    <a:custGeom>
                      <a:avLst/>
                      <a:gdLst>
                        <a:gd name="T0" fmla="*/ 165 w 180"/>
                        <a:gd name="T1" fmla="*/ 0 h 30"/>
                        <a:gd name="T2" fmla="*/ 15 w 180"/>
                        <a:gd name="T3" fmla="*/ 0 h 30"/>
                        <a:gd name="T4" fmla="*/ 12 w 180"/>
                        <a:gd name="T5" fmla="*/ 1 h 30"/>
                        <a:gd name="T6" fmla="*/ 8 w 180"/>
                        <a:gd name="T7" fmla="*/ 1 h 30"/>
                        <a:gd name="T8" fmla="*/ 6 w 180"/>
                        <a:gd name="T9" fmla="*/ 3 h 30"/>
                        <a:gd name="T10" fmla="*/ 4 w 180"/>
                        <a:gd name="T11" fmla="*/ 4 h 30"/>
                        <a:gd name="T12" fmla="*/ 2 w 180"/>
                        <a:gd name="T13" fmla="*/ 7 h 30"/>
                        <a:gd name="T14" fmla="*/ 1 w 180"/>
                        <a:gd name="T15" fmla="*/ 10 h 30"/>
                        <a:gd name="T16" fmla="*/ 0 w 180"/>
                        <a:gd name="T17" fmla="*/ 13 h 30"/>
                        <a:gd name="T18" fmla="*/ 0 w 180"/>
                        <a:gd name="T19" fmla="*/ 15 h 30"/>
                        <a:gd name="T20" fmla="*/ 0 w 180"/>
                        <a:gd name="T21" fmla="*/ 18 h 30"/>
                        <a:gd name="T22" fmla="*/ 1 w 180"/>
                        <a:gd name="T23" fmla="*/ 21 h 30"/>
                        <a:gd name="T24" fmla="*/ 2 w 180"/>
                        <a:gd name="T25" fmla="*/ 23 h 30"/>
                        <a:gd name="T26" fmla="*/ 4 w 180"/>
                        <a:gd name="T27" fmla="*/ 26 h 30"/>
                        <a:gd name="T28" fmla="*/ 6 w 180"/>
                        <a:gd name="T29" fmla="*/ 28 h 30"/>
                        <a:gd name="T30" fmla="*/ 8 w 180"/>
                        <a:gd name="T31" fmla="*/ 29 h 30"/>
                        <a:gd name="T32" fmla="*/ 12 w 180"/>
                        <a:gd name="T33" fmla="*/ 30 h 30"/>
                        <a:gd name="T34" fmla="*/ 15 w 180"/>
                        <a:gd name="T35" fmla="*/ 30 h 30"/>
                        <a:gd name="T36" fmla="*/ 165 w 180"/>
                        <a:gd name="T37" fmla="*/ 30 h 30"/>
                        <a:gd name="T38" fmla="*/ 168 w 180"/>
                        <a:gd name="T39" fmla="*/ 30 h 30"/>
                        <a:gd name="T40" fmla="*/ 171 w 180"/>
                        <a:gd name="T41" fmla="*/ 29 h 30"/>
                        <a:gd name="T42" fmla="*/ 174 w 180"/>
                        <a:gd name="T43" fmla="*/ 28 h 30"/>
                        <a:gd name="T44" fmla="*/ 176 w 180"/>
                        <a:gd name="T45" fmla="*/ 26 h 30"/>
                        <a:gd name="T46" fmla="*/ 178 w 180"/>
                        <a:gd name="T47" fmla="*/ 23 h 30"/>
                        <a:gd name="T48" fmla="*/ 179 w 180"/>
                        <a:gd name="T49" fmla="*/ 21 h 30"/>
                        <a:gd name="T50" fmla="*/ 180 w 180"/>
                        <a:gd name="T51" fmla="*/ 18 h 30"/>
                        <a:gd name="T52" fmla="*/ 180 w 180"/>
                        <a:gd name="T53" fmla="*/ 15 h 30"/>
                        <a:gd name="T54" fmla="*/ 180 w 180"/>
                        <a:gd name="T55" fmla="*/ 13 h 30"/>
                        <a:gd name="T56" fmla="*/ 179 w 180"/>
                        <a:gd name="T57" fmla="*/ 10 h 30"/>
                        <a:gd name="T58" fmla="*/ 178 w 180"/>
                        <a:gd name="T59" fmla="*/ 7 h 30"/>
                        <a:gd name="T60" fmla="*/ 176 w 180"/>
                        <a:gd name="T61" fmla="*/ 4 h 30"/>
                        <a:gd name="T62" fmla="*/ 174 w 180"/>
                        <a:gd name="T63" fmla="*/ 3 h 30"/>
                        <a:gd name="T64" fmla="*/ 171 w 180"/>
                        <a:gd name="T65" fmla="*/ 1 h 30"/>
                        <a:gd name="T66" fmla="*/ 168 w 180"/>
                        <a:gd name="T67" fmla="*/ 1 h 30"/>
                        <a:gd name="T68" fmla="*/ 165 w 180"/>
                        <a:gd name="T69" fmla="*/ 0 h 30"/>
                        <a:gd name="T70" fmla="*/ 165 w 180"/>
                        <a:gd name="T71" fmla="*/ 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80" h="30">
                          <a:moveTo>
                            <a:pt x="165" y="0"/>
                          </a:moveTo>
                          <a:lnTo>
                            <a:pt x="15" y="0"/>
                          </a:lnTo>
                          <a:lnTo>
                            <a:pt x="12" y="1"/>
                          </a:lnTo>
                          <a:lnTo>
                            <a:pt x="8" y="1"/>
                          </a:lnTo>
                          <a:lnTo>
                            <a:pt x="6" y="3"/>
                          </a:lnTo>
                          <a:lnTo>
                            <a:pt x="4" y="4"/>
                          </a:lnTo>
                          <a:lnTo>
                            <a:pt x="2" y="7"/>
                          </a:lnTo>
                          <a:lnTo>
                            <a:pt x="1" y="10"/>
                          </a:lnTo>
                          <a:lnTo>
                            <a:pt x="0" y="13"/>
                          </a:lnTo>
                          <a:lnTo>
                            <a:pt x="0" y="15"/>
                          </a:lnTo>
                          <a:lnTo>
                            <a:pt x="0" y="18"/>
                          </a:lnTo>
                          <a:lnTo>
                            <a:pt x="1" y="21"/>
                          </a:lnTo>
                          <a:lnTo>
                            <a:pt x="2" y="23"/>
                          </a:lnTo>
                          <a:lnTo>
                            <a:pt x="4" y="26"/>
                          </a:lnTo>
                          <a:lnTo>
                            <a:pt x="6" y="28"/>
                          </a:lnTo>
                          <a:lnTo>
                            <a:pt x="8" y="29"/>
                          </a:lnTo>
                          <a:lnTo>
                            <a:pt x="12" y="30"/>
                          </a:lnTo>
                          <a:lnTo>
                            <a:pt x="15" y="30"/>
                          </a:lnTo>
                          <a:lnTo>
                            <a:pt x="165" y="30"/>
                          </a:lnTo>
                          <a:lnTo>
                            <a:pt x="168" y="30"/>
                          </a:lnTo>
                          <a:lnTo>
                            <a:pt x="171" y="29"/>
                          </a:lnTo>
                          <a:lnTo>
                            <a:pt x="174" y="28"/>
                          </a:lnTo>
                          <a:lnTo>
                            <a:pt x="176" y="26"/>
                          </a:lnTo>
                          <a:lnTo>
                            <a:pt x="178" y="23"/>
                          </a:lnTo>
                          <a:lnTo>
                            <a:pt x="179" y="21"/>
                          </a:lnTo>
                          <a:lnTo>
                            <a:pt x="180" y="18"/>
                          </a:lnTo>
                          <a:lnTo>
                            <a:pt x="180" y="15"/>
                          </a:lnTo>
                          <a:lnTo>
                            <a:pt x="180" y="13"/>
                          </a:lnTo>
                          <a:lnTo>
                            <a:pt x="179" y="10"/>
                          </a:lnTo>
                          <a:lnTo>
                            <a:pt x="178" y="7"/>
                          </a:lnTo>
                          <a:lnTo>
                            <a:pt x="176" y="4"/>
                          </a:lnTo>
                          <a:lnTo>
                            <a:pt x="174" y="3"/>
                          </a:lnTo>
                          <a:lnTo>
                            <a:pt x="171" y="1"/>
                          </a:lnTo>
                          <a:lnTo>
                            <a:pt x="168" y="1"/>
                          </a:lnTo>
                          <a:lnTo>
                            <a:pt x="165" y="0"/>
                          </a:lnTo>
                          <a:lnTo>
                            <a:pt x="165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" name="Freeform 288"/>
                    <p:cNvSpPr>
                      <a:spLocks/>
                    </p:cNvSpPr>
                    <p:nvPr/>
                  </p:nvSpPr>
                  <p:spPr bwMode="auto">
                    <a:xfrm>
                      <a:off x="7234238" y="2127250"/>
                      <a:ext cx="57150" cy="9525"/>
                    </a:xfrm>
                    <a:custGeom>
                      <a:avLst/>
                      <a:gdLst>
                        <a:gd name="T0" fmla="*/ 165 w 180"/>
                        <a:gd name="T1" fmla="*/ 0 h 30"/>
                        <a:gd name="T2" fmla="*/ 15 w 180"/>
                        <a:gd name="T3" fmla="*/ 0 h 30"/>
                        <a:gd name="T4" fmla="*/ 12 w 180"/>
                        <a:gd name="T5" fmla="*/ 0 h 30"/>
                        <a:gd name="T6" fmla="*/ 8 w 180"/>
                        <a:gd name="T7" fmla="*/ 1 h 30"/>
                        <a:gd name="T8" fmla="*/ 6 w 180"/>
                        <a:gd name="T9" fmla="*/ 3 h 30"/>
                        <a:gd name="T10" fmla="*/ 4 w 180"/>
                        <a:gd name="T11" fmla="*/ 4 h 30"/>
                        <a:gd name="T12" fmla="*/ 2 w 180"/>
                        <a:gd name="T13" fmla="*/ 6 h 30"/>
                        <a:gd name="T14" fmla="*/ 1 w 180"/>
                        <a:gd name="T15" fmla="*/ 9 h 30"/>
                        <a:gd name="T16" fmla="*/ 0 w 180"/>
                        <a:gd name="T17" fmla="*/ 12 h 30"/>
                        <a:gd name="T18" fmla="*/ 0 w 180"/>
                        <a:gd name="T19" fmla="*/ 15 h 30"/>
                        <a:gd name="T20" fmla="*/ 0 w 180"/>
                        <a:gd name="T21" fmla="*/ 18 h 30"/>
                        <a:gd name="T22" fmla="*/ 1 w 180"/>
                        <a:gd name="T23" fmla="*/ 21 h 30"/>
                        <a:gd name="T24" fmla="*/ 2 w 180"/>
                        <a:gd name="T25" fmla="*/ 23 h 30"/>
                        <a:gd name="T26" fmla="*/ 4 w 180"/>
                        <a:gd name="T27" fmla="*/ 26 h 30"/>
                        <a:gd name="T28" fmla="*/ 6 w 180"/>
                        <a:gd name="T29" fmla="*/ 28 h 30"/>
                        <a:gd name="T30" fmla="*/ 8 w 180"/>
                        <a:gd name="T31" fmla="*/ 29 h 30"/>
                        <a:gd name="T32" fmla="*/ 12 w 180"/>
                        <a:gd name="T33" fmla="*/ 30 h 30"/>
                        <a:gd name="T34" fmla="*/ 15 w 180"/>
                        <a:gd name="T35" fmla="*/ 30 h 30"/>
                        <a:gd name="T36" fmla="*/ 165 w 180"/>
                        <a:gd name="T37" fmla="*/ 30 h 30"/>
                        <a:gd name="T38" fmla="*/ 168 w 180"/>
                        <a:gd name="T39" fmla="*/ 30 h 30"/>
                        <a:gd name="T40" fmla="*/ 171 w 180"/>
                        <a:gd name="T41" fmla="*/ 29 h 30"/>
                        <a:gd name="T42" fmla="*/ 174 w 180"/>
                        <a:gd name="T43" fmla="*/ 28 h 30"/>
                        <a:gd name="T44" fmla="*/ 176 w 180"/>
                        <a:gd name="T45" fmla="*/ 26 h 30"/>
                        <a:gd name="T46" fmla="*/ 178 w 180"/>
                        <a:gd name="T47" fmla="*/ 23 h 30"/>
                        <a:gd name="T48" fmla="*/ 179 w 180"/>
                        <a:gd name="T49" fmla="*/ 21 h 30"/>
                        <a:gd name="T50" fmla="*/ 180 w 180"/>
                        <a:gd name="T51" fmla="*/ 18 h 30"/>
                        <a:gd name="T52" fmla="*/ 180 w 180"/>
                        <a:gd name="T53" fmla="*/ 15 h 30"/>
                        <a:gd name="T54" fmla="*/ 180 w 180"/>
                        <a:gd name="T55" fmla="*/ 12 h 30"/>
                        <a:gd name="T56" fmla="*/ 179 w 180"/>
                        <a:gd name="T57" fmla="*/ 9 h 30"/>
                        <a:gd name="T58" fmla="*/ 178 w 180"/>
                        <a:gd name="T59" fmla="*/ 6 h 30"/>
                        <a:gd name="T60" fmla="*/ 176 w 180"/>
                        <a:gd name="T61" fmla="*/ 4 h 30"/>
                        <a:gd name="T62" fmla="*/ 174 w 180"/>
                        <a:gd name="T63" fmla="*/ 3 h 30"/>
                        <a:gd name="T64" fmla="*/ 171 w 180"/>
                        <a:gd name="T65" fmla="*/ 1 h 30"/>
                        <a:gd name="T66" fmla="*/ 168 w 180"/>
                        <a:gd name="T67" fmla="*/ 1 h 30"/>
                        <a:gd name="T68" fmla="*/ 165 w 180"/>
                        <a:gd name="T69" fmla="*/ 0 h 30"/>
                        <a:gd name="T70" fmla="*/ 165 w 180"/>
                        <a:gd name="T71" fmla="*/ 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80" h="30">
                          <a:moveTo>
                            <a:pt x="165" y="0"/>
                          </a:moveTo>
                          <a:lnTo>
                            <a:pt x="15" y="0"/>
                          </a:lnTo>
                          <a:lnTo>
                            <a:pt x="12" y="0"/>
                          </a:lnTo>
                          <a:lnTo>
                            <a:pt x="8" y="1"/>
                          </a:lnTo>
                          <a:lnTo>
                            <a:pt x="6" y="3"/>
                          </a:lnTo>
                          <a:lnTo>
                            <a:pt x="4" y="4"/>
                          </a:lnTo>
                          <a:lnTo>
                            <a:pt x="2" y="6"/>
                          </a:lnTo>
                          <a:lnTo>
                            <a:pt x="1" y="9"/>
                          </a:lnTo>
                          <a:lnTo>
                            <a:pt x="0" y="12"/>
                          </a:lnTo>
                          <a:lnTo>
                            <a:pt x="0" y="15"/>
                          </a:lnTo>
                          <a:lnTo>
                            <a:pt x="0" y="18"/>
                          </a:lnTo>
                          <a:lnTo>
                            <a:pt x="1" y="21"/>
                          </a:lnTo>
                          <a:lnTo>
                            <a:pt x="2" y="23"/>
                          </a:lnTo>
                          <a:lnTo>
                            <a:pt x="4" y="26"/>
                          </a:lnTo>
                          <a:lnTo>
                            <a:pt x="6" y="28"/>
                          </a:lnTo>
                          <a:lnTo>
                            <a:pt x="8" y="29"/>
                          </a:lnTo>
                          <a:lnTo>
                            <a:pt x="12" y="30"/>
                          </a:lnTo>
                          <a:lnTo>
                            <a:pt x="15" y="30"/>
                          </a:lnTo>
                          <a:lnTo>
                            <a:pt x="165" y="30"/>
                          </a:lnTo>
                          <a:lnTo>
                            <a:pt x="168" y="30"/>
                          </a:lnTo>
                          <a:lnTo>
                            <a:pt x="171" y="29"/>
                          </a:lnTo>
                          <a:lnTo>
                            <a:pt x="174" y="28"/>
                          </a:lnTo>
                          <a:lnTo>
                            <a:pt x="176" y="26"/>
                          </a:lnTo>
                          <a:lnTo>
                            <a:pt x="178" y="23"/>
                          </a:lnTo>
                          <a:lnTo>
                            <a:pt x="179" y="21"/>
                          </a:lnTo>
                          <a:lnTo>
                            <a:pt x="180" y="18"/>
                          </a:lnTo>
                          <a:lnTo>
                            <a:pt x="180" y="15"/>
                          </a:lnTo>
                          <a:lnTo>
                            <a:pt x="180" y="12"/>
                          </a:lnTo>
                          <a:lnTo>
                            <a:pt x="179" y="9"/>
                          </a:lnTo>
                          <a:lnTo>
                            <a:pt x="178" y="6"/>
                          </a:lnTo>
                          <a:lnTo>
                            <a:pt x="176" y="4"/>
                          </a:lnTo>
                          <a:lnTo>
                            <a:pt x="174" y="3"/>
                          </a:lnTo>
                          <a:lnTo>
                            <a:pt x="171" y="1"/>
                          </a:lnTo>
                          <a:lnTo>
                            <a:pt x="168" y="1"/>
                          </a:lnTo>
                          <a:lnTo>
                            <a:pt x="165" y="0"/>
                          </a:lnTo>
                          <a:lnTo>
                            <a:pt x="165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" name="Freeform 289"/>
                    <p:cNvSpPr>
                      <a:spLocks/>
                    </p:cNvSpPr>
                    <p:nvPr/>
                  </p:nvSpPr>
                  <p:spPr bwMode="auto">
                    <a:xfrm>
                      <a:off x="7148513" y="2108200"/>
                      <a:ext cx="57150" cy="9525"/>
                    </a:xfrm>
                    <a:custGeom>
                      <a:avLst/>
                      <a:gdLst>
                        <a:gd name="T0" fmla="*/ 15 w 181"/>
                        <a:gd name="T1" fmla="*/ 30 h 30"/>
                        <a:gd name="T2" fmla="*/ 166 w 181"/>
                        <a:gd name="T3" fmla="*/ 30 h 30"/>
                        <a:gd name="T4" fmla="*/ 168 w 181"/>
                        <a:gd name="T5" fmla="*/ 30 h 30"/>
                        <a:gd name="T6" fmla="*/ 171 w 181"/>
                        <a:gd name="T7" fmla="*/ 29 h 30"/>
                        <a:gd name="T8" fmla="*/ 173 w 181"/>
                        <a:gd name="T9" fmla="*/ 28 h 30"/>
                        <a:gd name="T10" fmla="*/ 175 w 181"/>
                        <a:gd name="T11" fmla="*/ 25 h 30"/>
                        <a:gd name="T12" fmla="*/ 178 w 181"/>
                        <a:gd name="T13" fmla="*/ 23 h 30"/>
                        <a:gd name="T14" fmla="*/ 179 w 181"/>
                        <a:gd name="T15" fmla="*/ 21 h 30"/>
                        <a:gd name="T16" fmla="*/ 180 w 181"/>
                        <a:gd name="T17" fmla="*/ 18 h 30"/>
                        <a:gd name="T18" fmla="*/ 181 w 181"/>
                        <a:gd name="T19" fmla="*/ 15 h 30"/>
                        <a:gd name="T20" fmla="*/ 180 w 181"/>
                        <a:gd name="T21" fmla="*/ 12 h 30"/>
                        <a:gd name="T22" fmla="*/ 179 w 181"/>
                        <a:gd name="T23" fmla="*/ 9 h 30"/>
                        <a:gd name="T24" fmla="*/ 178 w 181"/>
                        <a:gd name="T25" fmla="*/ 6 h 30"/>
                        <a:gd name="T26" fmla="*/ 175 w 181"/>
                        <a:gd name="T27" fmla="*/ 4 h 30"/>
                        <a:gd name="T28" fmla="*/ 173 w 181"/>
                        <a:gd name="T29" fmla="*/ 3 h 30"/>
                        <a:gd name="T30" fmla="*/ 171 w 181"/>
                        <a:gd name="T31" fmla="*/ 1 h 30"/>
                        <a:gd name="T32" fmla="*/ 168 w 181"/>
                        <a:gd name="T33" fmla="*/ 0 h 30"/>
                        <a:gd name="T34" fmla="*/ 166 w 181"/>
                        <a:gd name="T35" fmla="*/ 0 h 30"/>
                        <a:gd name="T36" fmla="*/ 15 w 181"/>
                        <a:gd name="T37" fmla="*/ 0 h 30"/>
                        <a:gd name="T38" fmla="*/ 11 w 181"/>
                        <a:gd name="T39" fmla="*/ 0 h 30"/>
                        <a:gd name="T40" fmla="*/ 9 w 181"/>
                        <a:gd name="T41" fmla="*/ 1 h 30"/>
                        <a:gd name="T42" fmla="*/ 6 w 181"/>
                        <a:gd name="T43" fmla="*/ 3 h 30"/>
                        <a:gd name="T44" fmla="*/ 4 w 181"/>
                        <a:gd name="T45" fmla="*/ 4 h 30"/>
                        <a:gd name="T46" fmla="*/ 3 w 181"/>
                        <a:gd name="T47" fmla="*/ 6 h 30"/>
                        <a:gd name="T48" fmla="*/ 1 w 181"/>
                        <a:gd name="T49" fmla="*/ 9 h 30"/>
                        <a:gd name="T50" fmla="*/ 0 w 181"/>
                        <a:gd name="T51" fmla="*/ 12 h 30"/>
                        <a:gd name="T52" fmla="*/ 0 w 181"/>
                        <a:gd name="T53" fmla="*/ 15 h 30"/>
                        <a:gd name="T54" fmla="*/ 0 w 181"/>
                        <a:gd name="T55" fmla="*/ 18 h 30"/>
                        <a:gd name="T56" fmla="*/ 1 w 181"/>
                        <a:gd name="T57" fmla="*/ 21 h 30"/>
                        <a:gd name="T58" fmla="*/ 3 w 181"/>
                        <a:gd name="T59" fmla="*/ 23 h 30"/>
                        <a:gd name="T60" fmla="*/ 4 w 181"/>
                        <a:gd name="T61" fmla="*/ 25 h 30"/>
                        <a:gd name="T62" fmla="*/ 6 w 181"/>
                        <a:gd name="T63" fmla="*/ 28 h 30"/>
                        <a:gd name="T64" fmla="*/ 9 w 181"/>
                        <a:gd name="T65" fmla="*/ 29 h 30"/>
                        <a:gd name="T66" fmla="*/ 11 w 181"/>
                        <a:gd name="T67" fmla="*/ 30 h 30"/>
                        <a:gd name="T68" fmla="*/ 15 w 181"/>
                        <a:gd name="T69" fmla="*/ 3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81" h="30">
                          <a:moveTo>
                            <a:pt x="15" y="30"/>
                          </a:moveTo>
                          <a:lnTo>
                            <a:pt x="166" y="30"/>
                          </a:lnTo>
                          <a:lnTo>
                            <a:pt x="168" y="30"/>
                          </a:lnTo>
                          <a:lnTo>
                            <a:pt x="171" y="29"/>
                          </a:lnTo>
                          <a:lnTo>
                            <a:pt x="173" y="28"/>
                          </a:lnTo>
                          <a:lnTo>
                            <a:pt x="175" y="25"/>
                          </a:lnTo>
                          <a:lnTo>
                            <a:pt x="178" y="23"/>
                          </a:lnTo>
                          <a:lnTo>
                            <a:pt x="179" y="21"/>
                          </a:lnTo>
                          <a:lnTo>
                            <a:pt x="180" y="18"/>
                          </a:lnTo>
                          <a:lnTo>
                            <a:pt x="181" y="15"/>
                          </a:lnTo>
                          <a:lnTo>
                            <a:pt x="180" y="12"/>
                          </a:lnTo>
                          <a:lnTo>
                            <a:pt x="179" y="9"/>
                          </a:lnTo>
                          <a:lnTo>
                            <a:pt x="178" y="6"/>
                          </a:lnTo>
                          <a:lnTo>
                            <a:pt x="175" y="4"/>
                          </a:lnTo>
                          <a:lnTo>
                            <a:pt x="173" y="3"/>
                          </a:lnTo>
                          <a:lnTo>
                            <a:pt x="171" y="1"/>
                          </a:lnTo>
                          <a:lnTo>
                            <a:pt x="168" y="0"/>
                          </a:lnTo>
                          <a:lnTo>
                            <a:pt x="166" y="0"/>
                          </a:lnTo>
                          <a:lnTo>
                            <a:pt x="15" y="0"/>
                          </a:lnTo>
                          <a:lnTo>
                            <a:pt x="11" y="0"/>
                          </a:lnTo>
                          <a:lnTo>
                            <a:pt x="9" y="1"/>
                          </a:lnTo>
                          <a:lnTo>
                            <a:pt x="6" y="3"/>
                          </a:lnTo>
                          <a:lnTo>
                            <a:pt x="4" y="4"/>
                          </a:lnTo>
                          <a:lnTo>
                            <a:pt x="3" y="6"/>
                          </a:lnTo>
                          <a:lnTo>
                            <a:pt x="1" y="9"/>
                          </a:lnTo>
                          <a:lnTo>
                            <a:pt x="0" y="12"/>
                          </a:lnTo>
                          <a:lnTo>
                            <a:pt x="0" y="15"/>
                          </a:lnTo>
                          <a:lnTo>
                            <a:pt x="0" y="18"/>
                          </a:lnTo>
                          <a:lnTo>
                            <a:pt x="1" y="21"/>
                          </a:lnTo>
                          <a:lnTo>
                            <a:pt x="3" y="23"/>
                          </a:lnTo>
                          <a:lnTo>
                            <a:pt x="4" y="25"/>
                          </a:lnTo>
                          <a:lnTo>
                            <a:pt x="6" y="28"/>
                          </a:lnTo>
                          <a:lnTo>
                            <a:pt x="9" y="29"/>
                          </a:lnTo>
                          <a:lnTo>
                            <a:pt x="11" y="30"/>
                          </a:lnTo>
                          <a:lnTo>
                            <a:pt x="15" y="3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" name="Freeform 290"/>
                    <p:cNvSpPr>
                      <a:spLocks/>
                    </p:cNvSpPr>
                    <p:nvPr/>
                  </p:nvSpPr>
                  <p:spPr bwMode="auto">
                    <a:xfrm>
                      <a:off x="7148513" y="2127250"/>
                      <a:ext cx="57150" cy="9525"/>
                    </a:xfrm>
                    <a:custGeom>
                      <a:avLst/>
                      <a:gdLst>
                        <a:gd name="T0" fmla="*/ 15 w 181"/>
                        <a:gd name="T1" fmla="*/ 30 h 30"/>
                        <a:gd name="T2" fmla="*/ 166 w 181"/>
                        <a:gd name="T3" fmla="*/ 30 h 30"/>
                        <a:gd name="T4" fmla="*/ 168 w 181"/>
                        <a:gd name="T5" fmla="*/ 30 h 30"/>
                        <a:gd name="T6" fmla="*/ 171 w 181"/>
                        <a:gd name="T7" fmla="*/ 29 h 30"/>
                        <a:gd name="T8" fmla="*/ 173 w 181"/>
                        <a:gd name="T9" fmla="*/ 28 h 30"/>
                        <a:gd name="T10" fmla="*/ 175 w 181"/>
                        <a:gd name="T11" fmla="*/ 26 h 30"/>
                        <a:gd name="T12" fmla="*/ 178 w 181"/>
                        <a:gd name="T13" fmla="*/ 23 h 30"/>
                        <a:gd name="T14" fmla="*/ 179 w 181"/>
                        <a:gd name="T15" fmla="*/ 21 h 30"/>
                        <a:gd name="T16" fmla="*/ 180 w 181"/>
                        <a:gd name="T17" fmla="*/ 18 h 30"/>
                        <a:gd name="T18" fmla="*/ 181 w 181"/>
                        <a:gd name="T19" fmla="*/ 15 h 30"/>
                        <a:gd name="T20" fmla="*/ 180 w 181"/>
                        <a:gd name="T21" fmla="*/ 12 h 30"/>
                        <a:gd name="T22" fmla="*/ 179 w 181"/>
                        <a:gd name="T23" fmla="*/ 9 h 30"/>
                        <a:gd name="T24" fmla="*/ 178 w 181"/>
                        <a:gd name="T25" fmla="*/ 6 h 30"/>
                        <a:gd name="T26" fmla="*/ 175 w 181"/>
                        <a:gd name="T27" fmla="*/ 4 h 30"/>
                        <a:gd name="T28" fmla="*/ 173 w 181"/>
                        <a:gd name="T29" fmla="*/ 3 h 30"/>
                        <a:gd name="T30" fmla="*/ 171 w 181"/>
                        <a:gd name="T31" fmla="*/ 1 h 30"/>
                        <a:gd name="T32" fmla="*/ 168 w 181"/>
                        <a:gd name="T33" fmla="*/ 1 h 30"/>
                        <a:gd name="T34" fmla="*/ 166 w 181"/>
                        <a:gd name="T35" fmla="*/ 0 h 30"/>
                        <a:gd name="T36" fmla="*/ 15 w 181"/>
                        <a:gd name="T37" fmla="*/ 0 h 30"/>
                        <a:gd name="T38" fmla="*/ 11 w 181"/>
                        <a:gd name="T39" fmla="*/ 0 h 30"/>
                        <a:gd name="T40" fmla="*/ 9 w 181"/>
                        <a:gd name="T41" fmla="*/ 1 h 30"/>
                        <a:gd name="T42" fmla="*/ 6 w 181"/>
                        <a:gd name="T43" fmla="*/ 3 h 30"/>
                        <a:gd name="T44" fmla="*/ 4 w 181"/>
                        <a:gd name="T45" fmla="*/ 4 h 30"/>
                        <a:gd name="T46" fmla="*/ 3 w 181"/>
                        <a:gd name="T47" fmla="*/ 6 h 30"/>
                        <a:gd name="T48" fmla="*/ 1 w 181"/>
                        <a:gd name="T49" fmla="*/ 9 h 30"/>
                        <a:gd name="T50" fmla="*/ 0 w 181"/>
                        <a:gd name="T51" fmla="*/ 12 h 30"/>
                        <a:gd name="T52" fmla="*/ 0 w 181"/>
                        <a:gd name="T53" fmla="*/ 15 h 30"/>
                        <a:gd name="T54" fmla="*/ 0 w 181"/>
                        <a:gd name="T55" fmla="*/ 18 h 30"/>
                        <a:gd name="T56" fmla="*/ 1 w 181"/>
                        <a:gd name="T57" fmla="*/ 21 h 30"/>
                        <a:gd name="T58" fmla="*/ 3 w 181"/>
                        <a:gd name="T59" fmla="*/ 23 h 30"/>
                        <a:gd name="T60" fmla="*/ 4 w 181"/>
                        <a:gd name="T61" fmla="*/ 26 h 30"/>
                        <a:gd name="T62" fmla="*/ 6 w 181"/>
                        <a:gd name="T63" fmla="*/ 28 h 30"/>
                        <a:gd name="T64" fmla="*/ 9 w 181"/>
                        <a:gd name="T65" fmla="*/ 29 h 30"/>
                        <a:gd name="T66" fmla="*/ 11 w 181"/>
                        <a:gd name="T67" fmla="*/ 30 h 30"/>
                        <a:gd name="T68" fmla="*/ 15 w 181"/>
                        <a:gd name="T69" fmla="*/ 30 h 30"/>
                        <a:gd name="T70" fmla="*/ 15 w 181"/>
                        <a:gd name="T71" fmla="*/ 3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81" h="30">
                          <a:moveTo>
                            <a:pt x="15" y="30"/>
                          </a:moveTo>
                          <a:lnTo>
                            <a:pt x="166" y="30"/>
                          </a:lnTo>
                          <a:lnTo>
                            <a:pt x="168" y="30"/>
                          </a:lnTo>
                          <a:lnTo>
                            <a:pt x="171" y="29"/>
                          </a:lnTo>
                          <a:lnTo>
                            <a:pt x="173" y="28"/>
                          </a:lnTo>
                          <a:lnTo>
                            <a:pt x="175" y="26"/>
                          </a:lnTo>
                          <a:lnTo>
                            <a:pt x="178" y="23"/>
                          </a:lnTo>
                          <a:lnTo>
                            <a:pt x="179" y="21"/>
                          </a:lnTo>
                          <a:lnTo>
                            <a:pt x="180" y="18"/>
                          </a:lnTo>
                          <a:lnTo>
                            <a:pt x="181" y="15"/>
                          </a:lnTo>
                          <a:lnTo>
                            <a:pt x="180" y="12"/>
                          </a:lnTo>
                          <a:lnTo>
                            <a:pt x="179" y="9"/>
                          </a:lnTo>
                          <a:lnTo>
                            <a:pt x="178" y="6"/>
                          </a:lnTo>
                          <a:lnTo>
                            <a:pt x="175" y="4"/>
                          </a:lnTo>
                          <a:lnTo>
                            <a:pt x="173" y="3"/>
                          </a:lnTo>
                          <a:lnTo>
                            <a:pt x="171" y="1"/>
                          </a:lnTo>
                          <a:lnTo>
                            <a:pt x="168" y="1"/>
                          </a:lnTo>
                          <a:lnTo>
                            <a:pt x="166" y="0"/>
                          </a:lnTo>
                          <a:lnTo>
                            <a:pt x="15" y="0"/>
                          </a:lnTo>
                          <a:lnTo>
                            <a:pt x="11" y="0"/>
                          </a:lnTo>
                          <a:lnTo>
                            <a:pt x="9" y="1"/>
                          </a:lnTo>
                          <a:lnTo>
                            <a:pt x="6" y="3"/>
                          </a:lnTo>
                          <a:lnTo>
                            <a:pt x="4" y="4"/>
                          </a:lnTo>
                          <a:lnTo>
                            <a:pt x="3" y="6"/>
                          </a:lnTo>
                          <a:lnTo>
                            <a:pt x="1" y="9"/>
                          </a:lnTo>
                          <a:lnTo>
                            <a:pt x="0" y="12"/>
                          </a:lnTo>
                          <a:lnTo>
                            <a:pt x="0" y="15"/>
                          </a:lnTo>
                          <a:lnTo>
                            <a:pt x="0" y="18"/>
                          </a:lnTo>
                          <a:lnTo>
                            <a:pt x="1" y="21"/>
                          </a:lnTo>
                          <a:lnTo>
                            <a:pt x="3" y="23"/>
                          </a:lnTo>
                          <a:lnTo>
                            <a:pt x="4" y="26"/>
                          </a:lnTo>
                          <a:lnTo>
                            <a:pt x="6" y="28"/>
                          </a:lnTo>
                          <a:lnTo>
                            <a:pt x="9" y="29"/>
                          </a:lnTo>
                          <a:lnTo>
                            <a:pt x="11" y="30"/>
                          </a:lnTo>
                          <a:lnTo>
                            <a:pt x="15" y="30"/>
                          </a:lnTo>
                          <a:lnTo>
                            <a:pt x="15" y="3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2" name="Freeform 291"/>
                    <p:cNvSpPr>
                      <a:spLocks/>
                    </p:cNvSpPr>
                    <p:nvPr/>
                  </p:nvSpPr>
                  <p:spPr bwMode="auto">
                    <a:xfrm>
                      <a:off x="7148513" y="2146300"/>
                      <a:ext cx="57150" cy="9525"/>
                    </a:xfrm>
                    <a:custGeom>
                      <a:avLst/>
                      <a:gdLst>
                        <a:gd name="T0" fmla="*/ 166 w 181"/>
                        <a:gd name="T1" fmla="*/ 0 h 30"/>
                        <a:gd name="T2" fmla="*/ 15 w 181"/>
                        <a:gd name="T3" fmla="*/ 0 h 30"/>
                        <a:gd name="T4" fmla="*/ 11 w 181"/>
                        <a:gd name="T5" fmla="*/ 1 h 30"/>
                        <a:gd name="T6" fmla="*/ 9 w 181"/>
                        <a:gd name="T7" fmla="*/ 1 h 30"/>
                        <a:gd name="T8" fmla="*/ 6 w 181"/>
                        <a:gd name="T9" fmla="*/ 3 h 30"/>
                        <a:gd name="T10" fmla="*/ 4 w 181"/>
                        <a:gd name="T11" fmla="*/ 4 h 30"/>
                        <a:gd name="T12" fmla="*/ 3 w 181"/>
                        <a:gd name="T13" fmla="*/ 7 h 30"/>
                        <a:gd name="T14" fmla="*/ 1 w 181"/>
                        <a:gd name="T15" fmla="*/ 10 h 30"/>
                        <a:gd name="T16" fmla="*/ 0 w 181"/>
                        <a:gd name="T17" fmla="*/ 13 h 30"/>
                        <a:gd name="T18" fmla="*/ 0 w 181"/>
                        <a:gd name="T19" fmla="*/ 15 h 30"/>
                        <a:gd name="T20" fmla="*/ 0 w 181"/>
                        <a:gd name="T21" fmla="*/ 18 h 30"/>
                        <a:gd name="T22" fmla="*/ 1 w 181"/>
                        <a:gd name="T23" fmla="*/ 21 h 30"/>
                        <a:gd name="T24" fmla="*/ 3 w 181"/>
                        <a:gd name="T25" fmla="*/ 23 h 30"/>
                        <a:gd name="T26" fmla="*/ 4 w 181"/>
                        <a:gd name="T27" fmla="*/ 26 h 30"/>
                        <a:gd name="T28" fmla="*/ 6 w 181"/>
                        <a:gd name="T29" fmla="*/ 28 h 30"/>
                        <a:gd name="T30" fmla="*/ 9 w 181"/>
                        <a:gd name="T31" fmla="*/ 29 h 30"/>
                        <a:gd name="T32" fmla="*/ 11 w 181"/>
                        <a:gd name="T33" fmla="*/ 30 h 30"/>
                        <a:gd name="T34" fmla="*/ 15 w 181"/>
                        <a:gd name="T35" fmla="*/ 30 h 30"/>
                        <a:gd name="T36" fmla="*/ 166 w 181"/>
                        <a:gd name="T37" fmla="*/ 30 h 30"/>
                        <a:gd name="T38" fmla="*/ 168 w 181"/>
                        <a:gd name="T39" fmla="*/ 30 h 30"/>
                        <a:gd name="T40" fmla="*/ 171 w 181"/>
                        <a:gd name="T41" fmla="*/ 29 h 30"/>
                        <a:gd name="T42" fmla="*/ 173 w 181"/>
                        <a:gd name="T43" fmla="*/ 28 h 30"/>
                        <a:gd name="T44" fmla="*/ 175 w 181"/>
                        <a:gd name="T45" fmla="*/ 26 h 30"/>
                        <a:gd name="T46" fmla="*/ 178 w 181"/>
                        <a:gd name="T47" fmla="*/ 23 h 30"/>
                        <a:gd name="T48" fmla="*/ 179 w 181"/>
                        <a:gd name="T49" fmla="*/ 21 h 30"/>
                        <a:gd name="T50" fmla="*/ 180 w 181"/>
                        <a:gd name="T51" fmla="*/ 18 h 30"/>
                        <a:gd name="T52" fmla="*/ 181 w 181"/>
                        <a:gd name="T53" fmla="*/ 15 h 30"/>
                        <a:gd name="T54" fmla="*/ 180 w 181"/>
                        <a:gd name="T55" fmla="*/ 13 h 30"/>
                        <a:gd name="T56" fmla="*/ 179 w 181"/>
                        <a:gd name="T57" fmla="*/ 10 h 30"/>
                        <a:gd name="T58" fmla="*/ 178 w 181"/>
                        <a:gd name="T59" fmla="*/ 7 h 30"/>
                        <a:gd name="T60" fmla="*/ 175 w 181"/>
                        <a:gd name="T61" fmla="*/ 4 h 30"/>
                        <a:gd name="T62" fmla="*/ 173 w 181"/>
                        <a:gd name="T63" fmla="*/ 3 h 30"/>
                        <a:gd name="T64" fmla="*/ 171 w 181"/>
                        <a:gd name="T65" fmla="*/ 1 h 30"/>
                        <a:gd name="T66" fmla="*/ 168 w 181"/>
                        <a:gd name="T67" fmla="*/ 1 h 30"/>
                        <a:gd name="T68" fmla="*/ 166 w 181"/>
                        <a:gd name="T69" fmla="*/ 0 h 30"/>
                        <a:gd name="T70" fmla="*/ 166 w 181"/>
                        <a:gd name="T71" fmla="*/ 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81" h="30">
                          <a:moveTo>
                            <a:pt x="166" y="0"/>
                          </a:moveTo>
                          <a:lnTo>
                            <a:pt x="15" y="0"/>
                          </a:lnTo>
                          <a:lnTo>
                            <a:pt x="11" y="1"/>
                          </a:lnTo>
                          <a:lnTo>
                            <a:pt x="9" y="1"/>
                          </a:lnTo>
                          <a:lnTo>
                            <a:pt x="6" y="3"/>
                          </a:lnTo>
                          <a:lnTo>
                            <a:pt x="4" y="4"/>
                          </a:lnTo>
                          <a:lnTo>
                            <a:pt x="3" y="7"/>
                          </a:lnTo>
                          <a:lnTo>
                            <a:pt x="1" y="10"/>
                          </a:lnTo>
                          <a:lnTo>
                            <a:pt x="0" y="13"/>
                          </a:lnTo>
                          <a:lnTo>
                            <a:pt x="0" y="15"/>
                          </a:lnTo>
                          <a:lnTo>
                            <a:pt x="0" y="18"/>
                          </a:lnTo>
                          <a:lnTo>
                            <a:pt x="1" y="21"/>
                          </a:lnTo>
                          <a:lnTo>
                            <a:pt x="3" y="23"/>
                          </a:lnTo>
                          <a:lnTo>
                            <a:pt x="4" y="26"/>
                          </a:lnTo>
                          <a:lnTo>
                            <a:pt x="6" y="28"/>
                          </a:lnTo>
                          <a:lnTo>
                            <a:pt x="9" y="29"/>
                          </a:lnTo>
                          <a:lnTo>
                            <a:pt x="11" y="30"/>
                          </a:lnTo>
                          <a:lnTo>
                            <a:pt x="15" y="30"/>
                          </a:lnTo>
                          <a:lnTo>
                            <a:pt x="166" y="30"/>
                          </a:lnTo>
                          <a:lnTo>
                            <a:pt x="168" y="30"/>
                          </a:lnTo>
                          <a:lnTo>
                            <a:pt x="171" y="29"/>
                          </a:lnTo>
                          <a:lnTo>
                            <a:pt x="173" y="28"/>
                          </a:lnTo>
                          <a:lnTo>
                            <a:pt x="175" y="26"/>
                          </a:lnTo>
                          <a:lnTo>
                            <a:pt x="178" y="23"/>
                          </a:lnTo>
                          <a:lnTo>
                            <a:pt x="179" y="21"/>
                          </a:lnTo>
                          <a:lnTo>
                            <a:pt x="180" y="18"/>
                          </a:lnTo>
                          <a:lnTo>
                            <a:pt x="181" y="15"/>
                          </a:lnTo>
                          <a:lnTo>
                            <a:pt x="180" y="13"/>
                          </a:lnTo>
                          <a:lnTo>
                            <a:pt x="179" y="10"/>
                          </a:lnTo>
                          <a:lnTo>
                            <a:pt x="178" y="7"/>
                          </a:lnTo>
                          <a:lnTo>
                            <a:pt x="175" y="4"/>
                          </a:lnTo>
                          <a:lnTo>
                            <a:pt x="173" y="3"/>
                          </a:lnTo>
                          <a:lnTo>
                            <a:pt x="171" y="1"/>
                          </a:lnTo>
                          <a:lnTo>
                            <a:pt x="168" y="1"/>
                          </a:lnTo>
                          <a:lnTo>
                            <a:pt x="166" y="0"/>
                          </a:lnTo>
                          <a:lnTo>
                            <a:pt x="166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83" name="TextBox 82"/>
                <p:cNvSpPr txBox="1"/>
                <p:nvPr/>
              </p:nvSpPr>
              <p:spPr>
                <a:xfrm>
                  <a:off x="3797214" y="1675667"/>
                  <a:ext cx="1528518" cy="12695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45716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F5F5F"/>
                      </a:solidFill>
                      <a:effectLst/>
                      <a:uLnTx/>
                      <a:uFillTx/>
                      <a:latin typeface="Muli"/>
                      <a:ea typeface="+mn-ea"/>
                      <a:cs typeface="Arial" panose="020B0604020202020204" pitchFamily="34" charset="0"/>
                    </a:rPr>
                    <a:t>Insurance Broker</a:t>
                  </a: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3806639" y="692620"/>
                  <a:ext cx="1528518" cy="12695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45716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F5F5F"/>
                      </a:solidFill>
                      <a:effectLst/>
                      <a:uLnTx/>
                      <a:uFillTx/>
                      <a:latin typeface="Muli"/>
                      <a:ea typeface="+mn-ea"/>
                      <a:cs typeface="Arial" panose="020B0604020202020204" pitchFamily="34" charset="0"/>
                    </a:rPr>
                    <a:t>Member</a:t>
                  </a:r>
                </a:p>
              </p:txBody>
            </p:sp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42070" y="1419109"/>
                  <a:ext cx="799177" cy="276341"/>
                </a:xfrm>
                <a:prstGeom prst="rect">
                  <a:avLst/>
                </a:prstGeom>
              </p:spPr>
            </p:pic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B783BFA-0B6A-49AB-9191-B255B8E999A7}"/>
                    </a:ext>
                  </a:extLst>
                </p:cNvPr>
                <p:cNvGrpSpPr/>
                <p:nvPr/>
              </p:nvGrpSpPr>
              <p:grpSpPr>
                <a:xfrm>
                  <a:off x="3795977" y="2171207"/>
                  <a:ext cx="1528518" cy="493848"/>
                  <a:chOff x="3785943" y="2055671"/>
                  <a:chExt cx="1528518" cy="493848"/>
                </a:xfrm>
              </p:grpSpPr>
              <p:sp>
                <p:nvSpPr>
                  <p:cNvPr id="146" name="Rounded Rectangle 145"/>
                  <p:cNvSpPr/>
                  <p:nvPr/>
                </p:nvSpPr>
                <p:spPr>
                  <a:xfrm>
                    <a:off x="3794922" y="2055671"/>
                    <a:ext cx="1496544" cy="493848"/>
                  </a:xfrm>
                  <a:prstGeom prst="roundRect">
                    <a:avLst/>
                  </a:prstGeom>
                  <a:noFill/>
                  <a:ln w="9525" cmpd="sng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34" tIns="45717" rIns="91434" bIns="45717" rtlCol="0" anchor="ctr"/>
                  <a:lstStyle/>
                  <a:p>
                    <a:pPr marL="0" marR="0" lvl="0" indent="0" algn="l" defTabSz="45716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ul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38" name="Picture 137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38238" y="2110164"/>
                    <a:ext cx="663608" cy="3371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3785943" y="2410016"/>
                    <a:ext cx="1528518" cy="126958"/>
                  </a:xfrm>
                  <a:prstGeom prst="rect">
                    <a:avLst/>
                  </a:prstGeom>
                  <a:noFill/>
                  <a:ln w="6350">
                    <a:noFill/>
                    <a:prstDash val="dash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45716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Arial" panose="020B0604020202020204" pitchFamily="34" charset="0"/>
                      </a:rPr>
                      <a:t>Policy Issuance Carrier</a:t>
                    </a:r>
                  </a:p>
                </p:txBody>
              </p: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3060FD59-BA2B-476B-B306-56BF0AE6F48E}"/>
                    </a:ext>
                  </a:extLst>
                </p:cNvPr>
                <p:cNvGrpSpPr/>
                <p:nvPr/>
              </p:nvGrpSpPr>
              <p:grpSpPr>
                <a:xfrm>
                  <a:off x="4534215" y="910988"/>
                  <a:ext cx="75414" cy="488745"/>
                  <a:chOff x="4534215" y="910988"/>
                  <a:chExt cx="75414" cy="488745"/>
                </a:xfrm>
              </p:grpSpPr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0BF22CAB-B194-424E-B86C-856E3FABB70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34215" y="910988"/>
                    <a:ext cx="75414" cy="53969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89258" tIns="44803" rIns="89258" bIns="44803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9542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855"/>
                      </a:solidFill>
                      <a:effectLst/>
                      <a:uLnTx/>
                      <a:uFillTx/>
                      <a:latin typeface="Tahoma" charset="0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01" name="Straight Arrow Connector 100">
                    <a:extLst>
                      <a:ext uri="{FF2B5EF4-FFF2-40B4-BE49-F238E27FC236}">
                        <a16:creationId xmlns:a16="http://schemas.microsoft.com/office/drawing/2014/main" id="{334738CB-3371-4423-BF58-6D559EE79493}"/>
                      </a:ext>
                    </a:extLst>
                  </p:cNvPr>
                  <p:cNvCxnSpPr>
                    <a:cxnSpLocks/>
                    <a:stCxn id="100" idx="4"/>
                  </p:cNvCxnSpPr>
                  <p:nvPr/>
                </p:nvCxnSpPr>
                <p:spPr bwMode="auto">
                  <a:xfrm flipH="1">
                    <a:off x="4570042" y="964957"/>
                    <a:ext cx="1880" cy="434776"/>
                  </a:xfrm>
                  <a:prstGeom prst="straightConnector1">
                    <a:avLst/>
                  </a:prstGeom>
                  <a:gradFill rotWithShape="0">
                    <a:gsLst>
                      <a:gs pos="0">
                        <a:srgbClr val="6699FF"/>
                      </a:gs>
                      <a:gs pos="100000">
                        <a:srgbClr val="3366CC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364225A-EC9C-48A3-BA4A-8BE37CC92ECD}"/>
                    </a:ext>
                  </a:extLst>
                </p:cNvPr>
                <p:cNvGrpSpPr/>
                <p:nvPr/>
              </p:nvGrpSpPr>
              <p:grpSpPr>
                <a:xfrm>
                  <a:off x="4539397" y="1795550"/>
                  <a:ext cx="75414" cy="365367"/>
                  <a:chOff x="4534215" y="910988"/>
                  <a:chExt cx="75414" cy="365367"/>
                </a:xfrm>
              </p:grpSpPr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CC13ED55-469F-484C-B464-3FA67214863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34215" y="910988"/>
                    <a:ext cx="75414" cy="53969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89258" tIns="44803" rIns="89258" bIns="44803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9542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855"/>
                      </a:solidFill>
                      <a:effectLst/>
                      <a:uLnTx/>
                      <a:uFillTx/>
                      <a:latin typeface="Tahoma" charset="0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26" name="Straight Arrow Connector 125">
                    <a:extLst>
                      <a:ext uri="{FF2B5EF4-FFF2-40B4-BE49-F238E27FC236}">
                        <a16:creationId xmlns:a16="http://schemas.microsoft.com/office/drawing/2014/main" id="{8E6E1CDB-904B-4FB9-BFFB-AB6D0DF8E6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571581" y="964957"/>
                    <a:ext cx="0" cy="311398"/>
                  </a:xfrm>
                  <a:prstGeom prst="straightConnector1">
                    <a:avLst/>
                  </a:prstGeom>
                  <a:gradFill rotWithShape="0">
                    <a:gsLst>
                      <a:gs pos="0">
                        <a:srgbClr val="6699FF"/>
                      </a:gs>
                      <a:gs pos="100000">
                        <a:srgbClr val="3366CC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01B76E3C-380C-4A43-A577-83C09E220E05}"/>
                    </a:ext>
                  </a:extLst>
                </p:cNvPr>
                <p:cNvGrpSpPr/>
                <p:nvPr/>
              </p:nvGrpSpPr>
              <p:grpSpPr>
                <a:xfrm>
                  <a:off x="2237134" y="2980638"/>
                  <a:ext cx="4651544" cy="2105712"/>
                  <a:chOff x="2286000" y="2965395"/>
                  <a:chExt cx="4651544" cy="2105712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AD38217D-E35D-4A96-9DAB-3335FFDEF28E}"/>
                      </a:ext>
                    </a:extLst>
                  </p:cNvPr>
                  <p:cNvGrpSpPr/>
                  <p:nvPr/>
                </p:nvGrpSpPr>
                <p:grpSpPr>
                  <a:xfrm>
                    <a:off x="5367985" y="3811642"/>
                    <a:ext cx="1569559" cy="512708"/>
                    <a:chOff x="5370807" y="3558534"/>
                    <a:chExt cx="1569559" cy="495069"/>
                  </a:xfrm>
                </p:grpSpPr>
                <p:pic>
                  <p:nvPicPr>
                    <p:cNvPr id="45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300175" y="3594607"/>
                      <a:ext cx="588773" cy="33187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6" name="Picture 4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376601" y="3573891"/>
                      <a:ext cx="710999" cy="3755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5411848" y="3923523"/>
                      <a:ext cx="1528518" cy="118876"/>
                    </a:xfrm>
                    <a:prstGeom prst="rect">
                      <a:avLst/>
                    </a:prstGeom>
                    <a:noFill/>
                    <a:ln w="6350">
                      <a:noFill/>
                      <a:prstDash val="dash"/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ctr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Muli"/>
                          <a:ea typeface="+mn-ea"/>
                          <a:cs typeface="Arial" panose="020B0604020202020204" pitchFamily="34" charset="0"/>
                        </a:rPr>
                        <a:t>Claims Administrator</a:t>
                      </a:r>
                    </a:p>
                  </p:txBody>
                </p:sp>
                <p:sp>
                  <p:nvSpPr>
                    <p:cNvPr id="196" name="Rounded Rectangle 195"/>
                    <p:cNvSpPr/>
                    <p:nvPr/>
                  </p:nvSpPr>
                  <p:spPr>
                    <a:xfrm>
                      <a:off x="5370807" y="3558534"/>
                      <a:ext cx="1558578" cy="495069"/>
                    </a:xfrm>
                    <a:prstGeom prst="roundRect">
                      <a:avLst/>
                    </a:prstGeom>
                    <a:noFill/>
                    <a:ln w="9525" cmpd="sng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434" tIns="45717" rIns="91434" bIns="45717" rtlCol="0" anchor="ctr"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6117507" y="3565933"/>
                      <a:ext cx="336235" cy="369332"/>
                    </a:xfrm>
                    <a:prstGeom prst="rect">
                      <a:avLst/>
                    </a:prstGeom>
                    <a:noFill/>
                    <a:ln w="6350">
                      <a:noFill/>
                      <a:prstDash val="dash"/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/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E2C1F589-E6C5-4987-A25A-5CC980C7E52D}"/>
                      </a:ext>
                    </a:extLst>
                  </p:cNvPr>
                  <p:cNvGrpSpPr/>
                  <p:nvPr/>
                </p:nvGrpSpPr>
                <p:grpSpPr>
                  <a:xfrm>
                    <a:off x="3798493" y="3230421"/>
                    <a:ext cx="1598285" cy="617853"/>
                    <a:chOff x="3788235" y="3311519"/>
                    <a:chExt cx="1598285" cy="617853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 bwMode="auto">
                    <a:xfrm>
                      <a:off x="3788235" y="3311519"/>
                      <a:ext cx="75414" cy="53969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89258" tIns="44803" rIns="89258" bIns="44803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8954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855"/>
                        </a:solidFill>
                        <a:effectLst/>
                        <a:uLnTx/>
                        <a:uFillTx/>
                        <a:latin typeface="Tahoma" charset="0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3" name="Straight Arrow Connector 12"/>
                    <p:cNvCxnSpPr>
                      <a:cxnSpLocks/>
                    </p:cNvCxnSpPr>
                    <p:nvPr/>
                  </p:nvCxnSpPr>
                  <p:spPr bwMode="auto">
                    <a:xfrm>
                      <a:off x="3831022" y="3333750"/>
                      <a:ext cx="1555498" cy="595622"/>
                    </a:xfrm>
                    <a:prstGeom prst="straightConnector1">
                      <a:avLst/>
                    </a:prstGeom>
                    <a:gradFill rotWithShape="0">
                      <a:gsLst>
                        <a:gs pos="0">
                          <a:srgbClr val="6699FF"/>
                        </a:gs>
                        <a:gs pos="100000">
                          <a:srgbClr val="3366CC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157" name="Rounded Rectangle 156"/>
                  <p:cNvSpPr/>
                  <p:nvPr/>
                </p:nvSpPr>
                <p:spPr>
                  <a:xfrm>
                    <a:off x="2320731" y="2965395"/>
                    <a:ext cx="1510629" cy="725399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9525" cmpd="sng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34" tIns="45717" rIns="91434" bIns="45717" rtlCol="0" anchor="ctr"/>
                  <a:lstStyle/>
                  <a:p>
                    <a:pPr marL="0" marR="0" lvl="0" indent="0" algn="l" defTabSz="45716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ul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EDDE9D58-8A8B-4A8E-9098-29959EDC9847}"/>
                      </a:ext>
                    </a:extLst>
                  </p:cNvPr>
                  <p:cNvGrpSpPr/>
                  <p:nvPr/>
                </p:nvGrpSpPr>
                <p:grpSpPr>
                  <a:xfrm>
                    <a:off x="4953788" y="4530034"/>
                    <a:ext cx="1935691" cy="541073"/>
                    <a:chOff x="4953788" y="4106887"/>
                    <a:chExt cx="1935691" cy="541073"/>
                  </a:xfrm>
                </p:grpSpPr>
                <p:sp>
                  <p:nvSpPr>
                    <p:cNvPr id="52" name="Rounded Rectangle 51"/>
                    <p:cNvSpPr/>
                    <p:nvPr/>
                  </p:nvSpPr>
                  <p:spPr>
                    <a:xfrm>
                      <a:off x="5423749" y="4248150"/>
                      <a:ext cx="1465730" cy="236486"/>
                    </a:xfrm>
                    <a:prstGeom prst="roundRect">
                      <a:avLst/>
                    </a:prstGeom>
                    <a:noFill/>
                    <a:ln w="9525" cmpd="sng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434" tIns="45717" rIns="91434" bIns="45717" rtlCol="0" anchor="ctr"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5715644" y="4292084"/>
                      <a:ext cx="1066156" cy="184666"/>
                    </a:xfrm>
                    <a:prstGeom prst="rect">
                      <a:avLst/>
                    </a:prstGeom>
                    <a:noFill/>
                    <a:ln w="6350">
                      <a:noFill/>
                      <a:prstDash val="dash"/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55"/>
                          </a:solidFill>
                          <a:effectLst/>
                          <a:uLnTx/>
                          <a:uFillTx/>
                          <a:latin typeface="Muli"/>
                          <a:ea typeface="+mn-ea"/>
                          <a:cs typeface="Arial" panose="020B0604020202020204" pitchFamily="34" charset="0"/>
                        </a:rPr>
                        <a:t>CLAIMANT</a:t>
                      </a:r>
                    </a:p>
                  </p:txBody>
                </p:sp>
                <p:grpSp>
                  <p:nvGrpSpPr>
                    <p:cNvPr id="6" name="Group 5"/>
                    <p:cNvGrpSpPr/>
                    <p:nvPr/>
                  </p:nvGrpSpPr>
                  <p:grpSpPr>
                    <a:xfrm>
                      <a:off x="4953788" y="4106887"/>
                      <a:ext cx="541524" cy="541073"/>
                      <a:chOff x="4902803" y="4002955"/>
                      <a:chExt cx="735999" cy="771697"/>
                    </a:xfrm>
                  </p:grpSpPr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51BE84A6-2755-4BFF-BABE-37F3688F81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2803" y="4002955"/>
                        <a:ext cx="735999" cy="77169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chemeClr val="bg1"/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2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6858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94B2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endParaRPr>
                      </a:p>
                    </p:txBody>
                  </p:sp>
                  <p:pic>
                    <p:nvPicPr>
                      <p:cNvPr id="91" name="Picture 90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030636" y="4159434"/>
                        <a:ext cx="442420" cy="442419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AD1CED5-B8E1-4183-B0BC-35A419804F6B}"/>
                      </a:ext>
                    </a:extLst>
                  </p:cNvPr>
                  <p:cNvGrpSpPr/>
                  <p:nvPr/>
                </p:nvGrpSpPr>
                <p:grpSpPr>
                  <a:xfrm>
                    <a:off x="5369699" y="2966304"/>
                    <a:ext cx="1559686" cy="512711"/>
                    <a:chOff x="5369699" y="2759111"/>
                    <a:chExt cx="1559686" cy="512711"/>
                  </a:xfrm>
                </p:grpSpPr>
                <p:sp>
                  <p:nvSpPr>
                    <p:cNvPr id="156" name="Rounded Rectangle 155"/>
                    <p:cNvSpPr/>
                    <p:nvPr/>
                  </p:nvSpPr>
                  <p:spPr>
                    <a:xfrm>
                      <a:off x="5370806" y="2759111"/>
                      <a:ext cx="1558579" cy="512711"/>
                    </a:xfrm>
                    <a:prstGeom prst="roundRect">
                      <a:avLst/>
                    </a:prstGeom>
                    <a:noFill/>
                    <a:ln w="9525" cmpd="sng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434" tIns="45717" rIns="91434" bIns="45717" rtlCol="0" anchor="ctr"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5" name="TextBox 194"/>
                    <p:cNvSpPr txBox="1"/>
                    <p:nvPr/>
                  </p:nvSpPr>
                  <p:spPr>
                    <a:xfrm>
                      <a:off x="6047702" y="2768252"/>
                      <a:ext cx="160948" cy="369332"/>
                    </a:xfrm>
                    <a:prstGeom prst="rect">
                      <a:avLst/>
                    </a:prstGeom>
                    <a:noFill/>
                    <a:ln w="6350">
                      <a:noFill/>
                      <a:prstDash val="dash"/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/</a:t>
                      </a:r>
                    </a:p>
                  </p:txBody>
                </p:sp>
                <p:pic>
                  <p:nvPicPr>
                    <p:cNvPr id="52227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77441" y="2820750"/>
                      <a:ext cx="512355" cy="2864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87" name="Picture 8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182678" y="2769861"/>
                      <a:ext cx="710999" cy="3755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5369699" y="3123371"/>
                      <a:ext cx="1528518" cy="126958"/>
                    </a:xfrm>
                    <a:prstGeom prst="rect">
                      <a:avLst/>
                    </a:prstGeom>
                    <a:noFill/>
                    <a:ln w="6350">
                      <a:noFill/>
                      <a:prstDash val="dash"/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ctr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Muli"/>
                          <a:ea typeface="+mn-ea"/>
                          <a:cs typeface="Arial" panose="020B0604020202020204" pitchFamily="34" charset="0"/>
                        </a:rPr>
                        <a:t>Reinsurance Provider</a:t>
                      </a: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93D5C4E3-361B-4120-A9FD-084BF5C70329}"/>
                      </a:ext>
                    </a:extLst>
                  </p:cNvPr>
                  <p:cNvGrpSpPr/>
                  <p:nvPr/>
                </p:nvGrpSpPr>
                <p:grpSpPr>
                  <a:xfrm>
                    <a:off x="2286000" y="4027634"/>
                    <a:ext cx="1528518" cy="586273"/>
                    <a:chOff x="2332226" y="3775706"/>
                    <a:chExt cx="1528518" cy="586273"/>
                  </a:xfrm>
                </p:grpSpPr>
                <p:pic>
                  <p:nvPicPr>
                    <p:cNvPr id="10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796501" y="3775707"/>
                      <a:ext cx="588773" cy="4312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97" name="Rounded Rectangle 196"/>
                    <p:cNvSpPr/>
                    <p:nvPr/>
                  </p:nvSpPr>
                  <p:spPr>
                    <a:xfrm>
                      <a:off x="2332811" y="3775706"/>
                      <a:ext cx="1510629" cy="586273"/>
                    </a:xfrm>
                    <a:prstGeom prst="roundRect">
                      <a:avLst/>
                    </a:prstGeom>
                    <a:noFill/>
                    <a:ln w="9525" cmpd="sng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434" tIns="45717" rIns="91434" bIns="45717" rtlCol="0" anchor="ctr"/>
                    <a:lstStyle/>
                    <a:p>
                      <a:pPr marL="0" marR="0" lvl="0" indent="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ul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" name="TextBox 95"/>
                    <p:cNvSpPr txBox="1"/>
                    <p:nvPr/>
                  </p:nvSpPr>
                  <p:spPr>
                    <a:xfrm>
                      <a:off x="2332226" y="4232907"/>
                      <a:ext cx="1528518" cy="126958"/>
                    </a:xfrm>
                    <a:prstGeom prst="rect">
                      <a:avLst/>
                    </a:prstGeom>
                    <a:noFill/>
                    <a:ln w="6350">
                      <a:noFill/>
                      <a:prstDash val="dash"/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ctr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Muli"/>
                          <a:ea typeface="+mn-ea"/>
                          <a:cs typeface="Arial" panose="020B0604020202020204" pitchFamily="34" charset="0"/>
                        </a:rPr>
                        <a:t>Risk Control Provider</a:t>
                      </a:r>
                    </a:p>
                  </p:txBody>
                </p:sp>
              </p:grpSp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DEDBA383-AC48-463B-893F-A0A60AB503CA}"/>
                      </a:ext>
                    </a:extLst>
                  </p:cNvPr>
                  <p:cNvGrpSpPr/>
                  <p:nvPr/>
                </p:nvGrpSpPr>
                <p:grpSpPr>
                  <a:xfrm>
                    <a:off x="6091036" y="3458410"/>
                    <a:ext cx="75414" cy="365367"/>
                    <a:chOff x="4534215" y="910988"/>
                    <a:chExt cx="75414" cy="365367"/>
                  </a:xfrm>
                </p:grpSpPr>
                <p:sp>
                  <p:nvSpPr>
                    <p:cNvPr id="130" name="Oval 129">
                      <a:extLst>
                        <a:ext uri="{FF2B5EF4-FFF2-40B4-BE49-F238E27FC236}">
                          <a16:creationId xmlns:a16="http://schemas.microsoft.com/office/drawing/2014/main" id="{FCBC15F2-F8B5-477D-862E-9DC9BF982EE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534215" y="910988"/>
                      <a:ext cx="75414" cy="53969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89258" tIns="44803" rIns="89258" bIns="44803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8954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855"/>
                        </a:solidFill>
                        <a:effectLst/>
                        <a:uLnTx/>
                        <a:uFillTx/>
                        <a:latin typeface="Tahoma" charset="0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31" name="Straight Arrow Connector 130">
                      <a:extLst>
                        <a:ext uri="{FF2B5EF4-FFF2-40B4-BE49-F238E27FC236}">
                          <a16:creationId xmlns:a16="http://schemas.microsoft.com/office/drawing/2014/main" id="{FA9023C4-3606-4034-9473-1F93FCCB99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4571581" y="964957"/>
                      <a:ext cx="0" cy="311398"/>
                    </a:xfrm>
                    <a:prstGeom prst="straightConnector1">
                      <a:avLst/>
                    </a:prstGeom>
                    <a:gradFill rotWithShape="0">
                      <a:gsLst>
                        <a:gs pos="0">
                          <a:srgbClr val="6699FF"/>
                        </a:gs>
                        <a:gs pos="100000">
                          <a:srgbClr val="3366CC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132" name="Group 131">
                    <a:extLst>
                      <a:ext uri="{FF2B5EF4-FFF2-40B4-BE49-F238E27FC236}">
                        <a16:creationId xmlns:a16="http://schemas.microsoft.com/office/drawing/2014/main" id="{A6BC1260-819D-4212-8D06-E1961941957D}"/>
                      </a:ext>
                    </a:extLst>
                  </p:cNvPr>
                  <p:cNvGrpSpPr/>
                  <p:nvPr/>
                </p:nvGrpSpPr>
                <p:grpSpPr>
                  <a:xfrm>
                    <a:off x="6090257" y="4304509"/>
                    <a:ext cx="75414" cy="365367"/>
                    <a:chOff x="4534215" y="910988"/>
                    <a:chExt cx="75414" cy="365367"/>
                  </a:xfrm>
                </p:grpSpPr>
                <p:sp>
                  <p:nvSpPr>
                    <p:cNvPr id="133" name="Oval 132">
                      <a:extLst>
                        <a:ext uri="{FF2B5EF4-FFF2-40B4-BE49-F238E27FC236}">
                          <a16:creationId xmlns:a16="http://schemas.microsoft.com/office/drawing/2014/main" id="{0ED666C0-BC14-44D4-9429-9E873B4C272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534215" y="910988"/>
                      <a:ext cx="75414" cy="53969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89258" tIns="44803" rIns="89258" bIns="44803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8954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855"/>
                        </a:solidFill>
                        <a:effectLst/>
                        <a:uLnTx/>
                        <a:uFillTx/>
                        <a:latin typeface="Tahoma" charset="0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34" name="Straight Arrow Connector 133">
                      <a:extLst>
                        <a:ext uri="{FF2B5EF4-FFF2-40B4-BE49-F238E27FC236}">
                          <a16:creationId xmlns:a16="http://schemas.microsoft.com/office/drawing/2014/main" id="{849D8515-5C65-453B-B48A-F041CA50EA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4571581" y="964957"/>
                      <a:ext cx="0" cy="311398"/>
                    </a:xfrm>
                    <a:prstGeom prst="straightConnector1">
                      <a:avLst/>
                    </a:prstGeom>
                    <a:gradFill rotWithShape="0">
                      <a:gsLst>
                        <a:gs pos="0">
                          <a:srgbClr val="6699FF"/>
                        </a:gs>
                        <a:gs pos="100000">
                          <a:srgbClr val="3366CC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</p:grp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E7CF043-5172-4D1C-BDAE-326800B02E02}"/>
                  </a:ext>
                </a:extLst>
              </p:cNvPr>
              <p:cNvSpPr/>
              <p:nvPr/>
            </p:nvSpPr>
            <p:spPr bwMode="auto">
              <a:xfrm>
                <a:off x="4808380" y="2639427"/>
                <a:ext cx="75414" cy="5396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89258" tIns="44803" rIns="89258" bIns="44803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54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2855"/>
                  </a:solidFill>
                  <a:effectLst/>
                  <a:uLnTx/>
                  <a:uFillTx/>
                  <a:latin typeface="Tahoma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8" name="Picture 107">
            <a:extLst>
              <a:ext uri="{FF2B5EF4-FFF2-40B4-BE49-F238E27FC236}">
                <a16:creationId xmlns:a16="http://schemas.microsoft.com/office/drawing/2014/main" id="{48DAB9AC-3E20-4403-A9BE-17B951EC61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36" y="220474"/>
            <a:ext cx="1737763" cy="42922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B99B41-5719-4736-BB0B-03E8513353F0}"/>
              </a:ext>
            </a:extLst>
          </p:cNvPr>
          <p:cNvGrpSpPr/>
          <p:nvPr/>
        </p:nvGrpSpPr>
        <p:grpSpPr>
          <a:xfrm>
            <a:off x="3384639" y="1613005"/>
            <a:ext cx="471738" cy="482318"/>
            <a:chOff x="1172465" y="1370183"/>
            <a:chExt cx="749808" cy="731520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2F83044-BD4A-4071-84A1-386FF551B323}"/>
                </a:ext>
              </a:extLst>
            </p:cNvPr>
            <p:cNvSpPr/>
            <p:nvPr/>
          </p:nvSpPr>
          <p:spPr>
            <a:xfrm>
              <a:off x="1172465" y="1370183"/>
              <a:ext cx="749808" cy="7315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694B2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8541E3C3-719E-4C07-AE4D-794D90623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508" y="1404805"/>
              <a:ext cx="622542" cy="640080"/>
            </a:xfrm>
            <a:prstGeom prst="rect">
              <a:avLst/>
            </a:prstGeom>
          </p:spPr>
        </p:pic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A63319E3-6CB7-4A9F-8F8A-269F4CC87F08}"/>
              </a:ext>
            </a:extLst>
          </p:cNvPr>
          <p:cNvSpPr txBox="1"/>
          <p:nvPr/>
        </p:nvSpPr>
        <p:spPr>
          <a:xfrm>
            <a:off x="3200065" y="2113978"/>
            <a:ext cx="822752" cy="126958"/>
          </a:xfrm>
          <a:prstGeom prst="rect">
            <a:avLst/>
          </a:prstGeom>
          <a:solidFill>
            <a:schemeClr val="bg1"/>
          </a:solidFill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Profits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A9B9848-E2A2-4161-8749-874264C5B482}"/>
              </a:ext>
            </a:extLst>
          </p:cNvPr>
          <p:cNvSpPr txBox="1"/>
          <p:nvPr/>
        </p:nvSpPr>
        <p:spPr>
          <a:xfrm>
            <a:off x="2830749" y="3216854"/>
            <a:ext cx="1528518" cy="27699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Captive</a:t>
            </a:r>
          </a:p>
        </p:txBody>
      </p:sp>
    </p:spTree>
    <p:extLst>
      <p:ext uri="{BB962C8B-B14F-4D97-AF65-F5344CB8AC3E}">
        <p14:creationId xmlns:p14="http://schemas.microsoft.com/office/powerpoint/2010/main" val="2982080364"/>
      </p:ext>
    </p:extLst>
  </p:cSld>
  <p:clrMapOvr>
    <a:masterClrMapping/>
  </p:clrMapOvr>
</p:sld>
</file>

<file path=ppt/theme/theme1.xml><?xml version="1.0" encoding="utf-8"?>
<a:theme xmlns:a="http://schemas.openxmlformats.org/drawingml/2006/main" name="Raffles Template_16-9">
  <a:themeElements>
    <a:clrScheme name="Raffles">
      <a:dk1>
        <a:srgbClr val="002855"/>
      </a:dk1>
      <a:lt1>
        <a:sysClr val="window" lastClr="FFFFFF"/>
      </a:lt1>
      <a:dk2>
        <a:srgbClr val="9D968D"/>
      </a:dk2>
      <a:lt2>
        <a:srgbClr val="F8F8F8"/>
      </a:lt2>
      <a:accent1>
        <a:srgbClr val="1B806D"/>
      </a:accent1>
      <a:accent2>
        <a:srgbClr val="F1B434"/>
      </a:accent2>
      <a:accent3>
        <a:srgbClr val="ABCAE9"/>
      </a:accent3>
      <a:accent4>
        <a:srgbClr val="808080"/>
      </a:accent4>
      <a:accent5>
        <a:srgbClr val="5F5F5F"/>
      </a:accent5>
      <a:accent6>
        <a:srgbClr val="4D4D4D"/>
      </a:accent6>
      <a:hlink>
        <a:srgbClr val="146051"/>
      </a:hlink>
      <a:folHlink>
        <a:srgbClr val="919191"/>
      </a:folHlink>
    </a:clrScheme>
    <a:fontScheme name="Raffles Fonts">
      <a:majorFont>
        <a:latin typeface="Taviraj"/>
        <a:ea typeface=""/>
        <a:cs typeface=""/>
      </a:majorFont>
      <a:minorFont>
        <a:latin typeface="Mul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Raffles Template_16-9">
  <a:themeElements>
    <a:clrScheme name="Raffles">
      <a:dk1>
        <a:srgbClr val="002855"/>
      </a:dk1>
      <a:lt1>
        <a:sysClr val="window" lastClr="FFFFFF"/>
      </a:lt1>
      <a:dk2>
        <a:srgbClr val="9D968D"/>
      </a:dk2>
      <a:lt2>
        <a:srgbClr val="F8F8F8"/>
      </a:lt2>
      <a:accent1>
        <a:srgbClr val="1B806D"/>
      </a:accent1>
      <a:accent2>
        <a:srgbClr val="F1B434"/>
      </a:accent2>
      <a:accent3>
        <a:srgbClr val="ABCAE9"/>
      </a:accent3>
      <a:accent4>
        <a:srgbClr val="808080"/>
      </a:accent4>
      <a:accent5>
        <a:srgbClr val="5F5F5F"/>
      </a:accent5>
      <a:accent6>
        <a:srgbClr val="4D4D4D"/>
      </a:accent6>
      <a:hlink>
        <a:srgbClr val="146051"/>
      </a:hlink>
      <a:folHlink>
        <a:srgbClr val="919191"/>
      </a:folHlink>
    </a:clrScheme>
    <a:fontScheme name="Raffles Fonts">
      <a:majorFont>
        <a:latin typeface="Taviraj"/>
        <a:ea typeface=""/>
        <a:cs typeface=""/>
      </a:majorFont>
      <a:minorFont>
        <a:latin typeface="Mul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Captive Resources Color Palette">
      <a:dk1>
        <a:sysClr val="windowText" lastClr="000000"/>
      </a:dk1>
      <a:lt1>
        <a:sysClr val="window" lastClr="FFFFFF"/>
      </a:lt1>
      <a:dk2>
        <a:srgbClr val="4D4D4D"/>
      </a:dk2>
      <a:lt2>
        <a:srgbClr val="D5D3D3"/>
      </a:lt2>
      <a:accent1>
        <a:srgbClr val="45787D"/>
      </a:accent1>
      <a:accent2>
        <a:srgbClr val="6C0049"/>
      </a:accent2>
      <a:accent3>
        <a:srgbClr val="1B365D"/>
      </a:accent3>
      <a:accent4>
        <a:srgbClr val="FFBF3F"/>
      </a:accent4>
      <a:accent5>
        <a:srgbClr val="244C5A"/>
      </a:accent5>
      <a:accent6>
        <a:srgbClr val="9CAF88"/>
      </a:accent6>
      <a:hlink>
        <a:srgbClr val="9DB0AC"/>
      </a:hlink>
      <a:folHlink>
        <a:srgbClr val="954F72"/>
      </a:folHlink>
    </a:clrScheme>
    <a:fontScheme name="Captive Resources-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de Title w/ background">
  <a:themeElements>
    <a:clrScheme name="CRI Color Palette #2">
      <a:dk1>
        <a:srgbClr val="000000"/>
      </a:dk1>
      <a:lt1>
        <a:sysClr val="window" lastClr="FFFFFF"/>
      </a:lt1>
      <a:dk2>
        <a:srgbClr val="D5D3D3"/>
      </a:dk2>
      <a:lt2>
        <a:srgbClr val="4D4D4D"/>
      </a:lt2>
      <a:accent1>
        <a:srgbClr val="45787D"/>
      </a:accent1>
      <a:accent2>
        <a:srgbClr val="00263E"/>
      </a:accent2>
      <a:accent3>
        <a:srgbClr val="1B365D"/>
      </a:accent3>
      <a:accent4>
        <a:srgbClr val="244C5A"/>
      </a:accent4>
      <a:accent5>
        <a:srgbClr val="9DB0AC"/>
      </a:accent5>
      <a:accent6>
        <a:srgbClr val="6C0049"/>
      </a:accent6>
      <a:hlink>
        <a:srgbClr val="0563C1"/>
      </a:hlink>
      <a:folHlink>
        <a:srgbClr val="954F72"/>
      </a:folHlink>
    </a:clrScheme>
    <a:fontScheme name="CRI Template-Fo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 Icons + Copy ">
  <a:themeElements>
    <a:clrScheme name="CRI Color Palette #2">
      <a:dk1>
        <a:srgbClr val="000000"/>
      </a:dk1>
      <a:lt1>
        <a:sysClr val="window" lastClr="FFFFFF"/>
      </a:lt1>
      <a:dk2>
        <a:srgbClr val="D5D3D3"/>
      </a:dk2>
      <a:lt2>
        <a:srgbClr val="4D4D4D"/>
      </a:lt2>
      <a:accent1>
        <a:srgbClr val="45787D"/>
      </a:accent1>
      <a:accent2>
        <a:srgbClr val="00263E"/>
      </a:accent2>
      <a:accent3>
        <a:srgbClr val="1B365D"/>
      </a:accent3>
      <a:accent4>
        <a:srgbClr val="244C5A"/>
      </a:accent4>
      <a:accent5>
        <a:srgbClr val="9DB0AC"/>
      </a:accent5>
      <a:accent6>
        <a:srgbClr val="6C0049"/>
      </a:accent6>
      <a:hlink>
        <a:srgbClr val="0563C1"/>
      </a:hlink>
      <a:folHlink>
        <a:srgbClr val="954F72"/>
      </a:folHlink>
    </a:clrScheme>
    <a:fontScheme name="CRI Template-Fo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ide Title w/ background">
  <a:themeElements>
    <a:clrScheme name="CRI Color Palette #2">
      <a:dk1>
        <a:srgbClr val="000000"/>
      </a:dk1>
      <a:lt1>
        <a:sysClr val="window" lastClr="FFFFFF"/>
      </a:lt1>
      <a:dk2>
        <a:srgbClr val="D5D3D3"/>
      </a:dk2>
      <a:lt2>
        <a:srgbClr val="4D4D4D"/>
      </a:lt2>
      <a:accent1>
        <a:srgbClr val="45787D"/>
      </a:accent1>
      <a:accent2>
        <a:srgbClr val="00263E"/>
      </a:accent2>
      <a:accent3>
        <a:srgbClr val="1B365D"/>
      </a:accent3>
      <a:accent4>
        <a:srgbClr val="244C5A"/>
      </a:accent4>
      <a:accent5>
        <a:srgbClr val="9DB0AC"/>
      </a:accent5>
      <a:accent6>
        <a:srgbClr val="6C0049"/>
      </a:accent6>
      <a:hlink>
        <a:srgbClr val="0563C1"/>
      </a:hlink>
      <a:folHlink>
        <a:srgbClr val="954F72"/>
      </a:folHlink>
    </a:clrScheme>
    <a:fontScheme name="CRI Template-Fo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 Icons + Copy ">
  <a:themeElements>
    <a:clrScheme name="CRI Color Palette #2">
      <a:dk1>
        <a:srgbClr val="000000"/>
      </a:dk1>
      <a:lt1>
        <a:sysClr val="window" lastClr="FFFFFF"/>
      </a:lt1>
      <a:dk2>
        <a:srgbClr val="D5D3D3"/>
      </a:dk2>
      <a:lt2>
        <a:srgbClr val="4D4D4D"/>
      </a:lt2>
      <a:accent1>
        <a:srgbClr val="45787D"/>
      </a:accent1>
      <a:accent2>
        <a:srgbClr val="00263E"/>
      </a:accent2>
      <a:accent3>
        <a:srgbClr val="1B365D"/>
      </a:accent3>
      <a:accent4>
        <a:srgbClr val="244C5A"/>
      </a:accent4>
      <a:accent5>
        <a:srgbClr val="9DB0AC"/>
      </a:accent5>
      <a:accent6>
        <a:srgbClr val="6C0049"/>
      </a:accent6>
      <a:hlink>
        <a:srgbClr val="0563C1"/>
      </a:hlink>
      <a:folHlink>
        <a:srgbClr val="954F72"/>
      </a:folHlink>
    </a:clrScheme>
    <a:fontScheme name="CRI Template-Fo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Raffles Template_16-9</Template>
  <TotalTime>13662</TotalTime>
  <Words>2198</Words>
  <Application>Microsoft Office PowerPoint</Application>
  <PresentationFormat>On-screen Show (16:9)</PresentationFormat>
  <Paragraphs>547</Paragraphs>
  <Slides>39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39</vt:i4>
      </vt:variant>
    </vt:vector>
  </HeadingPairs>
  <TitlesOfParts>
    <vt:vector size="61" baseType="lpstr">
      <vt:lpstr>Aptos</vt:lpstr>
      <vt:lpstr>Arial</vt:lpstr>
      <vt:lpstr>Arial Black</vt:lpstr>
      <vt:lpstr>Calibri</vt:lpstr>
      <vt:lpstr>Calibri Light</vt:lpstr>
      <vt:lpstr>Courier New</vt:lpstr>
      <vt:lpstr>Georgia</vt:lpstr>
      <vt:lpstr>Helvetica Now Text</vt:lpstr>
      <vt:lpstr>Muli</vt:lpstr>
      <vt:lpstr>Segoe UI</vt:lpstr>
      <vt:lpstr>Tahoma</vt:lpstr>
      <vt:lpstr>Taviraj</vt:lpstr>
      <vt:lpstr>Times</vt:lpstr>
      <vt:lpstr>Verdana</vt:lpstr>
      <vt:lpstr>Wingdings</vt:lpstr>
      <vt:lpstr>Raffles Template_16-9</vt:lpstr>
      <vt:lpstr>4_Raffles Template_16-9</vt:lpstr>
      <vt:lpstr>2_Custom Design</vt:lpstr>
      <vt:lpstr>Side Title w/ background</vt:lpstr>
      <vt:lpstr>3 Icons + Copy </vt:lpstr>
      <vt:lpstr>Side Title w/ background</vt:lpstr>
      <vt:lpstr>3 Icons + Copy </vt:lpstr>
      <vt:lpstr>PowerPoint Presentation</vt:lpstr>
      <vt:lpstr>What is a Captive?</vt:lpstr>
      <vt:lpstr>Captive Insurance Matrix</vt:lpstr>
      <vt:lpstr>Group Captive Value Proposition  for Best-in-Class Companies</vt:lpstr>
      <vt:lpstr>Sales vs. premium: member a</vt:lpstr>
      <vt:lpstr>Sales vs. premium: member b</vt:lpstr>
      <vt:lpstr>Sales vs. premium: member c</vt:lpstr>
      <vt:lpstr>PowerPoint Presentation</vt:lpstr>
      <vt:lpstr>PowerPoint Presentation</vt:lpstr>
      <vt:lpstr>    Financial Service Providers </vt:lpstr>
      <vt:lpstr>PowerPoint Presentation</vt:lpstr>
      <vt:lpstr>PowerPoint Presentation</vt:lpstr>
      <vt:lpstr>PowerPoint Presentation</vt:lpstr>
      <vt:lpstr>PowerPoint Presentation</vt:lpstr>
      <vt:lpstr>Group Captive Formula</vt:lpstr>
      <vt:lpstr>PowerPoint Presentation</vt:lpstr>
      <vt:lpstr>Sample Member</vt:lpstr>
      <vt:lpstr>A TYPICAL YEAR</vt:lpstr>
      <vt:lpstr>Loss example #1</vt:lpstr>
      <vt:lpstr>Loss example #1</vt:lpstr>
      <vt:lpstr>catastrophic claim year </vt:lpstr>
      <vt:lpstr>Loss Example #2</vt:lpstr>
      <vt:lpstr>Loss Example #2</vt:lpstr>
      <vt:lpstr>Loss Example #2</vt:lpstr>
      <vt:lpstr>Loss Example #2</vt:lpstr>
      <vt:lpstr>Loss Example #2</vt:lpstr>
      <vt:lpstr>Loss Example #2</vt:lpstr>
      <vt:lpstr>Loss Example #2</vt:lpstr>
      <vt:lpstr>Loss example #2</vt:lpstr>
      <vt:lpstr>HIGH Frequency YEAR</vt:lpstr>
      <vt:lpstr>Loss Example #3</vt:lpstr>
      <vt:lpstr>Loss Example #3</vt:lpstr>
      <vt:lpstr>Loss example #3</vt:lpstr>
      <vt:lpstr>Experience Adjustment Schedule</vt:lpstr>
      <vt:lpstr>Collateral Requirements</vt:lpstr>
      <vt:lpstr>Collateral Requirements</vt:lpstr>
      <vt:lpstr>What is a Member’s Investment?</vt:lpstr>
      <vt:lpstr>Companies participating in Group Captives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Feinberg</dc:creator>
  <cp:lastModifiedBy>Charlie Salazar</cp:lastModifiedBy>
  <cp:revision>110</cp:revision>
  <cp:lastPrinted>2023-01-20T19:01:33Z</cp:lastPrinted>
  <dcterms:created xsi:type="dcterms:W3CDTF">2017-12-01T16:28:03Z</dcterms:created>
  <dcterms:modified xsi:type="dcterms:W3CDTF">2025-06-10T13:50:51Z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ae7b5599-52af-4b3c-90e5-abecab3ed072</vt:lpwstr>
  </property>
  <property fmtid="{D5CDD505-2E9C-101B-9397-08002B2CF9AE}" pid="3" name="AonClassification">
    <vt:lpwstr>ADC_class_100</vt:lpwstr>
  </property>
  <property fmtid="{D5CDD505-2E9C-101B-9397-08002B2CF9AE}" pid="4" name="MSIP_Label_875a5b46-6a40-4ffc-90be-3fcbddbfaaf1_ActionId">
    <vt:lpwstr>5142cab8-6e55-428a-99ce-d3e9697ae6e3</vt:lpwstr>
  </property>
  <property fmtid="{D5CDD505-2E9C-101B-9397-08002B2CF9AE}" pid="5" name="MSIP_Label_875a5b46-6a40-4ffc-90be-3fcbddbfaaf1_Name">
    <vt:lpwstr>CONFIDENTIAL \ CONFIDENTIAL</vt:lpwstr>
  </property>
  <property fmtid="{D5CDD505-2E9C-101B-9397-08002B2CF9AE}" pid="6" name="MSIP_Label_875a5b46-6a40-4ffc-90be-3fcbddbfaaf1_SetDate">
    <vt:lpwstr>2024-08-09T13:19:16Z</vt:lpwstr>
  </property>
  <property fmtid="{D5CDD505-2E9C-101B-9397-08002B2CF9AE}" pid="7" name="MSIP_Label_875a5b46-6a40-4ffc-90be-3fcbddbfaaf1_SiteId">
    <vt:lpwstr>94cfddbc-0627-494a-ad7a-29aea3aea832</vt:lpwstr>
  </property>
  <property fmtid="{D5CDD505-2E9C-101B-9397-08002B2CF9AE}" pid="8" name="MSIP_Label_875a5b46-6a40-4ffc-90be-3fcbddbfaaf1_Enabled">
    <vt:lpwstr>True</vt:lpwstr>
  </property>
  <property fmtid="{D5CDD505-2E9C-101B-9397-08002B2CF9AE}" pid="9" name="MSIP_Label_875a5b46-6a40-4ffc-90be-3fcbddbfaaf1_Removed">
    <vt:lpwstr>False</vt:lpwstr>
  </property>
  <property fmtid="{D5CDD505-2E9C-101B-9397-08002B2CF9AE}" pid="10" name="MSIP_Label_875a5b46-6a40-4ffc-90be-3fcbddbfaaf1_Parent">
    <vt:lpwstr>fa45f789-1f0b-4e07-bb5a-5b7474c73833</vt:lpwstr>
  </property>
  <property fmtid="{D5CDD505-2E9C-101B-9397-08002B2CF9AE}" pid="11" name="MSIP_Label_875a5b46-6a40-4ffc-90be-3fcbddbfaaf1_Extended_MSFT_Method">
    <vt:lpwstr>Standard</vt:lpwstr>
  </property>
  <property fmtid="{D5CDD505-2E9C-101B-9397-08002B2CF9AE}" pid="12" name="MSIP_Label_fa45f789-1f0b-4e07-bb5a-5b7474c73833_Enabled">
    <vt:lpwstr>True</vt:lpwstr>
  </property>
  <property fmtid="{D5CDD505-2E9C-101B-9397-08002B2CF9AE}" pid="13" name="MSIP_Label_fa45f789-1f0b-4e07-bb5a-5b7474c73833_SiteId">
    <vt:lpwstr>94cfddbc-0627-494a-ad7a-29aea3aea832</vt:lpwstr>
  </property>
  <property fmtid="{D5CDD505-2E9C-101B-9397-08002B2CF9AE}" pid="14" name="MSIP_Label_fa45f789-1f0b-4e07-bb5a-5b7474c73833_SetDate">
    <vt:lpwstr>2024-08-09T13:19:16Z</vt:lpwstr>
  </property>
  <property fmtid="{D5CDD505-2E9C-101B-9397-08002B2CF9AE}" pid="15" name="MSIP_Label_fa45f789-1f0b-4e07-bb5a-5b7474c73833_Name">
    <vt:lpwstr>CONFIDENTIAL</vt:lpwstr>
  </property>
  <property fmtid="{D5CDD505-2E9C-101B-9397-08002B2CF9AE}" pid="16" name="MSIP_Label_fa45f789-1f0b-4e07-bb5a-5b7474c73833_ActionId">
    <vt:lpwstr>481ec27d-c30d-4a89-a7c1-b690548af37b</vt:lpwstr>
  </property>
  <property fmtid="{D5CDD505-2E9C-101B-9397-08002B2CF9AE}" pid="17" name="MSIP_Label_fa45f789-1f0b-4e07-bb5a-5b7474c73833_Extended_MSFT_Method">
    <vt:lpwstr>Standard</vt:lpwstr>
  </property>
  <property fmtid="{D5CDD505-2E9C-101B-9397-08002B2CF9AE}" pid="18" name="Sensitivity">
    <vt:lpwstr>CONFIDENTIAL \ CONFIDENTIAL CONFIDENTIAL</vt:lpwstr>
  </property>
</Properties>
</file>